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x" ContentType="application/vnd.openxmlformats-officedocument.spreadsheetml.sheet"/>
  <Default Extension="vml" ContentType="application/vnd.openxmlformats-officedocument.vmlDrawing"/>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ppt/notesSlides/notesSlide127.xml" ContentType="application/vnd.openxmlformats-officedocument.presentationml.notesSlide+xml"/>
  <Override PartName="/ppt/notesSlides/notesSlide128.xml" ContentType="application/vnd.openxmlformats-officedocument.presentationml.notesSlide+xml"/>
  <Override PartName="/ppt/notesSlides/notesSlide129.xml" ContentType="application/vnd.openxmlformats-officedocument.presentationml.notesSlide+xml"/>
  <Override PartName="/ppt/notesSlides/notesSlide130.xml" ContentType="application/vnd.openxmlformats-officedocument.presentationml.notesSlide+xml"/>
  <Override PartName="/ppt/notesSlides/notesSlide131.xml" ContentType="application/vnd.openxmlformats-officedocument.presentationml.notesSlide+xml"/>
  <Override PartName="/ppt/notesSlides/notesSlide132.xml" ContentType="application/vnd.openxmlformats-officedocument.presentationml.notesSlide+xml"/>
  <Override PartName="/ppt/notesSlides/notesSlide133.xml" ContentType="application/vnd.openxmlformats-officedocument.presentationml.notesSlide+xml"/>
  <Override PartName="/ppt/notesSlides/notesSlide134.xml" ContentType="application/vnd.openxmlformats-officedocument.presentationml.notesSlide+xml"/>
  <Override PartName="/ppt/notesSlides/notesSlide135.xml" ContentType="application/vnd.openxmlformats-officedocument.presentationml.notesSlide+xml"/>
  <Override PartName="/ppt/notesSlides/notesSlide136.xml" ContentType="application/vnd.openxmlformats-officedocument.presentationml.notesSlide+xml"/>
  <Override PartName="/ppt/notesSlides/notesSlide1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3"/>
  </p:notesMasterIdLst>
  <p:sldIdLst>
    <p:sldId id="256" r:id="rId2"/>
    <p:sldId id="282" r:id="rId3"/>
    <p:sldId id="416" r:id="rId4"/>
    <p:sldId id="314" r:id="rId5"/>
    <p:sldId id="315" r:id="rId6"/>
    <p:sldId id="316" r:id="rId7"/>
    <p:sldId id="313" r:id="rId8"/>
    <p:sldId id="284" r:id="rId9"/>
    <p:sldId id="285" r:id="rId10"/>
    <p:sldId id="541" r:id="rId11"/>
    <p:sldId id="319" r:id="rId12"/>
    <p:sldId id="283" r:id="rId13"/>
    <p:sldId id="421" r:id="rId14"/>
    <p:sldId id="503" r:id="rId15"/>
    <p:sldId id="318" r:id="rId16"/>
    <p:sldId id="430" r:id="rId17"/>
    <p:sldId id="419" r:id="rId18"/>
    <p:sldId id="374" r:id="rId19"/>
    <p:sldId id="418" r:id="rId20"/>
    <p:sldId id="375" r:id="rId21"/>
    <p:sldId id="376" r:id="rId22"/>
    <p:sldId id="420" r:id="rId23"/>
    <p:sldId id="513" r:id="rId24"/>
    <p:sldId id="527" r:id="rId25"/>
    <p:sldId id="528" r:id="rId26"/>
    <p:sldId id="529" r:id="rId27"/>
    <p:sldId id="530" r:id="rId28"/>
    <p:sldId id="531" r:id="rId29"/>
    <p:sldId id="532" r:id="rId30"/>
    <p:sldId id="533" r:id="rId31"/>
    <p:sldId id="534" r:id="rId32"/>
    <p:sldId id="348" r:id="rId33"/>
    <p:sldId id="349" r:id="rId34"/>
    <p:sldId id="350" r:id="rId35"/>
    <p:sldId id="369" r:id="rId36"/>
    <p:sldId id="370" r:id="rId37"/>
    <p:sldId id="371" r:id="rId38"/>
    <p:sldId id="372" r:id="rId39"/>
    <p:sldId id="466" r:id="rId40"/>
    <p:sldId id="373" r:id="rId41"/>
    <p:sldId id="504" r:id="rId42"/>
    <p:sldId id="535" r:id="rId43"/>
    <p:sldId id="536" r:id="rId44"/>
    <p:sldId id="537" r:id="rId45"/>
    <p:sldId id="538" r:id="rId46"/>
    <p:sldId id="539" r:id="rId47"/>
    <p:sldId id="287" r:id="rId48"/>
    <p:sldId id="417" r:id="rId49"/>
    <p:sldId id="289" r:id="rId50"/>
    <p:sldId id="288" r:id="rId51"/>
    <p:sldId id="311" r:id="rId52"/>
    <p:sldId id="431" r:id="rId53"/>
    <p:sldId id="320" r:id="rId54"/>
    <p:sldId id="542" r:id="rId55"/>
    <p:sldId id="347" r:id="rId56"/>
    <p:sldId id="465" r:id="rId57"/>
    <p:sldId id="310" r:id="rId58"/>
    <p:sldId id="308" r:id="rId59"/>
    <p:sldId id="323" r:id="rId60"/>
    <p:sldId id="467" r:id="rId61"/>
    <p:sldId id="321" r:id="rId62"/>
    <p:sldId id="322" r:id="rId63"/>
    <p:sldId id="312" r:id="rId64"/>
    <p:sldId id="326" r:id="rId65"/>
    <p:sldId id="346" r:id="rId66"/>
    <p:sldId id="426" r:id="rId67"/>
    <p:sldId id="468" r:id="rId68"/>
    <p:sldId id="342" r:id="rId69"/>
    <p:sldId id="343" r:id="rId70"/>
    <p:sldId id="344" r:id="rId71"/>
    <p:sldId id="469" r:id="rId72"/>
    <p:sldId id="345" r:id="rId73"/>
    <p:sldId id="360" r:id="rId74"/>
    <p:sldId id="361" r:id="rId75"/>
    <p:sldId id="328" r:id="rId76"/>
    <p:sldId id="327" r:id="rId77"/>
    <p:sldId id="427" r:id="rId78"/>
    <p:sldId id="339" r:id="rId79"/>
    <p:sldId id="341" r:id="rId80"/>
    <p:sldId id="505" r:id="rId81"/>
    <p:sldId id="340" r:id="rId82"/>
    <p:sldId id="424" r:id="rId83"/>
    <p:sldId id="268" r:id="rId84"/>
    <p:sldId id="500" r:id="rId85"/>
    <p:sldId id="514" r:id="rId86"/>
    <p:sldId id="501" r:id="rId87"/>
    <p:sldId id="502" r:id="rId88"/>
    <p:sldId id="332" r:id="rId89"/>
    <p:sldId id="333" r:id="rId90"/>
    <p:sldId id="334" r:id="rId91"/>
    <p:sldId id="335" r:id="rId92"/>
    <p:sldId id="463" r:id="rId93"/>
    <p:sldId id="336" r:id="rId94"/>
    <p:sldId id="338" r:id="rId95"/>
    <p:sldId id="337" r:id="rId96"/>
    <p:sldId id="274" r:id="rId97"/>
    <p:sldId id="275" r:id="rId98"/>
    <p:sldId id="359" r:id="rId99"/>
    <p:sldId id="277" r:id="rId100"/>
    <p:sldId id="473" r:id="rId101"/>
    <p:sldId id="381" r:id="rId102"/>
    <p:sldId id="377" r:id="rId103"/>
    <p:sldId id="474" r:id="rId104"/>
    <p:sldId id="365" r:id="rId105"/>
    <p:sldId id="366" r:id="rId106"/>
    <p:sldId id="368" r:id="rId107"/>
    <p:sldId id="286" r:id="rId108"/>
    <p:sldId id="378" r:id="rId109"/>
    <p:sldId id="379" r:id="rId110"/>
    <p:sldId id="433" r:id="rId111"/>
    <p:sldId id="432" r:id="rId112"/>
    <p:sldId id="434" r:id="rId113"/>
    <p:sldId id="380" r:id="rId114"/>
    <p:sldId id="511" r:id="rId115"/>
    <p:sldId id="481" r:id="rId116"/>
    <p:sldId id="540" r:id="rId117"/>
    <p:sldId id="493" r:id="rId118"/>
    <p:sldId id="494" r:id="rId119"/>
    <p:sldId id="495" r:id="rId120"/>
    <p:sldId id="510" r:id="rId121"/>
    <p:sldId id="496" r:id="rId122"/>
    <p:sldId id="497" r:id="rId123"/>
    <p:sldId id="515" r:id="rId124"/>
    <p:sldId id="498" r:id="rId125"/>
    <p:sldId id="499" r:id="rId126"/>
    <p:sldId id="272" r:id="rId127"/>
    <p:sldId id="273" r:id="rId128"/>
    <p:sldId id="471" r:id="rId129"/>
    <p:sldId id="472" r:id="rId130"/>
    <p:sldId id="478" r:id="rId131"/>
    <p:sldId id="543" r:id="rId132"/>
    <p:sldId id="436" r:id="rId133"/>
    <p:sldId id="382" r:id="rId134"/>
    <p:sldId id="383" r:id="rId135"/>
    <p:sldId id="393" r:id="rId136"/>
    <p:sldId id="394" r:id="rId137"/>
    <p:sldId id="384" r:id="rId138"/>
    <p:sldId id="437" r:id="rId139"/>
    <p:sldId id="391" r:id="rId140"/>
    <p:sldId id="395" r:id="rId141"/>
    <p:sldId id="392" r:id="rId142"/>
    <p:sldId id="396" r:id="rId143"/>
    <p:sldId id="397" r:id="rId144"/>
    <p:sldId id="398" r:id="rId145"/>
    <p:sldId id="400" r:id="rId146"/>
    <p:sldId id="399" r:id="rId147"/>
    <p:sldId id="477" r:id="rId148"/>
    <p:sldId id="456" r:id="rId149"/>
    <p:sldId id="458" r:id="rId150"/>
    <p:sldId id="475" r:id="rId151"/>
    <p:sldId id="457" r:id="rId152"/>
    <p:sldId id="435" r:id="rId153"/>
    <p:sldId id="389" r:id="rId154"/>
    <p:sldId id="390" r:id="rId155"/>
    <p:sldId id="439" r:id="rId156"/>
    <p:sldId id="440" r:id="rId157"/>
    <p:sldId id="441" r:id="rId158"/>
    <p:sldId id="442" r:id="rId159"/>
    <p:sldId id="476" r:id="rId160"/>
    <p:sldId id="480" r:id="rId161"/>
    <p:sldId id="450" r:id="rId162"/>
    <p:sldId id="448" r:id="rId163"/>
    <p:sldId id="445" r:id="rId164"/>
    <p:sldId id="447" r:id="rId165"/>
    <p:sldId id="482" r:id="rId166"/>
    <p:sldId id="443" r:id="rId167"/>
    <p:sldId id="446" r:id="rId168"/>
    <p:sldId id="444" r:id="rId169"/>
    <p:sldId id="483" r:id="rId170"/>
    <p:sldId id="451" r:id="rId171"/>
    <p:sldId id="455" r:id="rId172"/>
    <p:sldId id="484" r:id="rId173"/>
    <p:sldId id="459" r:id="rId174"/>
    <p:sldId id="460" r:id="rId175"/>
    <p:sldId id="462" r:id="rId176"/>
    <p:sldId id="461" r:id="rId177"/>
    <p:sldId id="438" r:id="rId178"/>
    <p:sldId id="518" r:id="rId179"/>
    <p:sldId id="519" r:id="rId180"/>
    <p:sldId id="520" r:id="rId181"/>
    <p:sldId id="521" r:id="rId182"/>
    <p:sldId id="522" r:id="rId183"/>
    <p:sldId id="385" r:id="rId184"/>
    <p:sldId id="387" r:id="rId185"/>
    <p:sldId id="408" r:id="rId186"/>
    <p:sldId id="386" r:id="rId187"/>
    <p:sldId id="406" r:id="rId188"/>
    <p:sldId id="407" r:id="rId189"/>
    <p:sldId id="409" r:id="rId190"/>
    <p:sldId id="388" r:id="rId191"/>
    <p:sldId id="517" r:id="rId192"/>
    <p:sldId id="523" r:id="rId193"/>
    <p:sldId id="402" r:id="rId194"/>
    <p:sldId id="411" r:id="rId195"/>
    <p:sldId id="410" r:id="rId196"/>
    <p:sldId id="412" r:id="rId197"/>
    <p:sldId id="403" r:id="rId198"/>
    <p:sldId id="404" r:id="rId199"/>
    <p:sldId id="524" r:id="rId200"/>
    <p:sldId id="525" r:id="rId201"/>
    <p:sldId id="526" r:id="rId202"/>
  </p:sldIdLst>
  <p:sldSz cx="9144000" cy="6858000" type="screen4x3"/>
  <p:notesSz cx="6858000" cy="91440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255" autoAdjust="0"/>
    <p:restoredTop sz="94336" autoAdjust="0"/>
  </p:normalViewPr>
  <p:slideViewPr>
    <p:cSldViewPr>
      <p:cViewPr varScale="1">
        <p:scale>
          <a:sx n="91" d="100"/>
          <a:sy n="91" d="100"/>
        </p:scale>
        <p:origin x="2024" y="176"/>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8100"/>
    </p:cViewPr>
  </p:sorterViewPr>
  <p:gridSpacing cx="72008" cy="72008"/>
</p:viewPr>
</file>

<file path=ppt/_rels/presentation.xml.rels><?xml version="1.0" encoding="UTF-8" standalone="yes"?>
<Relationships xmlns="http://schemas.openxmlformats.org/package/2006/relationships"><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slide" Target="slides/slide195.xml"/><Relationship Id="rId197" Type="http://schemas.openxmlformats.org/officeDocument/2006/relationships/slide" Target="slides/slide196.xml"/><Relationship Id="rId198" Type="http://schemas.openxmlformats.org/officeDocument/2006/relationships/slide" Target="slides/slide197.xml"/><Relationship Id="rId199" Type="http://schemas.openxmlformats.org/officeDocument/2006/relationships/slide" Target="slides/slide19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200" Type="http://schemas.openxmlformats.org/officeDocument/2006/relationships/slide" Target="slides/slide199.xml"/><Relationship Id="rId201" Type="http://schemas.openxmlformats.org/officeDocument/2006/relationships/slide" Target="slides/slide200.xml"/><Relationship Id="rId202" Type="http://schemas.openxmlformats.org/officeDocument/2006/relationships/slide" Target="slides/slide201.xml"/><Relationship Id="rId203" Type="http://schemas.openxmlformats.org/officeDocument/2006/relationships/notesMaster" Target="notesMasters/notesMaster1.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204" Type="http://schemas.openxmlformats.org/officeDocument/2006/relationships/presProps" Target="presProps.xml"/><Relationship Id="rId205" Type="http://schemas.openxmlformats.org/officeDocument/2006/relationships/viewProps" Target="viewProps.xml"/><Relationship Id="rId206" Type="http://schemas.openxmlformats.org/officeDocument/2006/relationships/theme" Target="theme/theme1.xml"/><Relationship Id="rId207" Type="http://schemas.openxmlformats.org/officeDocument/2006/relationships/tableStyles" Target="tableStyles.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40" Type="http://schemas.openxmlformats.org/officeDocument/2006/relationships/slide" Target="slides/slide139.xml"/><Relationship Id="rId141" Type="http://schemas.openxmlformats.org/officeDocument/2006/relationships/slide" Target="slides/slide140.xml"/></Relationships>
</file>

<file path=ppt/charts/_rels/chart1.xml.rels><?xml version="1.0" encoding="UTF-8" standalone="yes"?>
<Relationships xmlns="http://schemas.openxmlformats.org/package/2006/relationships"><Relationship Id="rId3" Type="http://schemas.openxmlformats.org/officeDocument/2006/relationships/package" Target="../embeddings/Hoja_de_c_lculo_de_Microsoft_Excel1.xlsx"/><Relationship Id="rId4" Type="http://schemas.openxmlformats.org/officeDocument/2006/relationships/chartUserShapes" Target="../drawings/drawing1.xml"/><Relationship Id="rId1" Type="http://schemas.microsoft.com/office/2011/relationships/chartStyle" Target="style1.xml"/><Relationship Id="rId2" Type="http://schemas.microsoft.com/office/2011/relationships/chartColorStyle" Target="colors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s-E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s-CL"/>
              <a:t>Ingresos Tributarios Chile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s-ES_tradnl"/>
        </a:p>
      </c:txPr>
    </c:title>
    <c:autoTitleDeleted val="0"/>
    <c:plotArea>
      <c:layout/>
      <c:barChart>
        <c:barDir val="col"/>
        <c:grouping val="stacked"/>
        <c:varyColors val="0"/>
        <c:ser>
          <c:idx val="0"/>
          <c:order val="0"/>
          <c:tx>
            <c:strRef>
              <c:f>Consolidados!$F$253</c:f>
              <c:strCache>
                <c:ptCount val="1"/>
                <c:pt idx="0">
                  <c:v>IMPUESTOS A LA RENTA</c:v>
                </c:pt>
              </c:strCache>
            </c:strRef>
          </c:tx>
          <c:spPr>
            <a:solidFill>
              <a:schemeClr val="accent1"/>
            </a:solidFill>
            <a:ln>
              <a:noFill/>
            </a:ln>
            <a:effectLst/>
          </c:spPr>
          <c:invertIfNegative val="0"/>
          <c:cat>
            <c:numRef>
              <c:f>Consolidados!$G$252:$L$252</c:f>
              <c:numCache>
                <c:formatCode>General</c:formatCode>
                <c:ptCount val="6"/>
                <c:pt idx="0">
                  <c:v>2009.0</c:v>
                </c:pt>
                <c:pt idx="1">
                  <c:v>2010.0</c:v>
                </c:pt>
                <c:pt idx="2">
                  <c:v>2011.0</c:v>
                </c:pt>
                <c:pt idx="3">
                  <c:v>2012.0</c:v>
                </c:pt>
                <c:pt idx="4">
                  <c:v>2013.0</c:v>
                </c:pt>
                <c:pt idx="5">
                  <c:v>2014.0</c:v>
                </c:pt>
              </c:numCache>
            </c:numRef>
          </c:cat>
          <c:val>
            <c:numRef>
              <c:f>Consolidados!$G$253:$L$253</c:f>
              <c:numCache>
                <c:formatCode>#,##0;\(#,##0\)</c:formatCode>
                <c:ptCount val="6"/>
                <c:pt idx="0">
                  <c:v>4.5679613541478E6</c:v>
                </c:pt>
                <c:pt idx="1">
                  <c:v>7.08570631765012E6</c:v>
                </c:pt>
                <c:pt idx="2">
                  <c:v>9.0084415642141E6</c:v>
                </c:pt>
                <c:pt idx="3">
                  <c:v>9.52768925806321E6</c:v>
                </c:pt>
                <c:pt idx="4">
                  <c:v>9.08641309852403E6</c:v>
                </c:pt>
                <c:pt idx="5">
                  <c:v>9.20886669749182E6</c:v>
                </c:pt>
              </c:numCache>
            </c:numRef>
          </c:val>
          <c:extLst xmlns:c16r2="http://schemas.microsoft.com/office/drawing/2015/06/chart">
            <c:ext xmlns:c16="http://schemas.microsoft.com/office/drawing/2014/chart" uri="{C3380CC4-5D6E-409C-BE32-E72D297353CC}">
              <c16:uniqueId val="{00000000-1C2A-417B-AD1D-695EE7B43BE7}"/>
            </c:ext>
          </c:extLst>
        </c:ser>
        <c:ser>
          <c:idx val="1"/>
          <c:order val="1"/>
          <c:tx>
            <c:strRef>
              <c:f>Consolidados!$F$254</c:f>
              <c:strCache>
                <c:ptCount val="1"/>
                <c:pt idx="0">
                  <c:v>IMPTO AL VALOR AGREGADO</c:v>
                </c:pt>
              </c:strCache>
            </c:strRef>
          </c:tx>
          <c:spPr>
            <a:solidFill>
              <a:schemeClr val="accent2"/>
            </a:solidFill>
            <a:ln>
              <a:noFill/>
            </a:ln>
            <a:effectLst/>
          </c:spPr>
          <c:invertIfNegative val="0"/>
          <c:cat>
            <c:numRef>
              <c:f>Consolidados!$G$252:$L$252</c:f>
              <c:numCache>
                <c:formatCode>General</c:formatCode>
                <c:ptCount val="6"/>
                <c:pt idx="0">
                  <c:v>2009.0</c:v>
                </c:pt>
                <c:pt idx="1">
                  <c:v>2010.0</c:v>
                </c:pt>
                <c:pt idx="2">
                  <c:v>2011.0</c:v>
                </c:pt>
                <c:pt idx="3">
                  <c:v>2012.0</c:v>
                </c:pt>
                <c:pt idx="4">
                  <c:v>2013.0</c:v>
                </c:pt>
                <c:pt idx="5">
                  <c:v>2014.0</c:v>
                </c:pt>
              </c:numCache>
            </c:numRef>
          </c:cat>
          <c:val>
            <c:numRef>
              <c:f>Consolidados!$G$254:$L$254</c:f>
              <c:numCache>
                <c:formatCode>#,##0;\(#,##0\)</c:formatCode>
                <c:ptCount val="6"/>
                <c:pt idx="0">
                  <c:v>7.05448608867135E6</c:v>
                </c:pt>
                <c:pt idx="1">
                  <c:v>8.40277336152993E6</c:v>
                </c:pt>
                <c:pt idx="2">
                  <c:v>9.44333520201203E6</c:v>
                </c:pt>
                <c:pt idx="3">
                  <c:v>1.04532586298534E7</c:v>
                </c:pt>
                <c:pt idx="4">
                  <c:v>1.11734837824379E7</c:v>
                </c:pt>
                <c:pt idx="5">
                  <c:v>1.21206127146846E7</c:v>
                </c:pt>
              </c:numCache>
            </c:numRef>
          </c:val>
          <c:extLst xmlns:c16r2="http://schemas.microsoft.com/office/drawing/2015/06/chart">
            <c:ext xmlns:c16="http://schemas.microsoft.com/office/drawing/2014/chart" uri="{C3380CC4-5D6E-409C-BE32-E72D297353CC}">
              <c16:uniqueId val="{00000001-1C2A-417B-AD1D-695EE7B43BE7}"/>
            </c:ext>
          </c:extLst>
        </c:ser>
        <c:ser>
          <c:idx val="2"/>
          <c:order val="2"/>
          <c:tx>
            <c:strRef>
              <c:f>Consolidados!$F$255</c:f>
              <c:strCache>
                <c:ptCount val="1"/>
                <c:pt idx="0">
                  <c:v>OTROS</c:v>
                </c:pt>
              </c:strCache>
            </c:strRef>
          </c:tx>
          <c:spPr>
            <a:solidFill>
              <a:schemeClr val="accent3"/>
            </a:solidFill>
            <a:ln>
              <a:noFill/>
            </a:ln>
            <a:effectLst/>
          </c:spPr>
          <c:invertIfNegative val="0"/>
          <c:cat>
            <c:numRef>
              <c:f>Consolidados!$G$252:$L$252</c:f>
              <c:numCache>
                <c:formatCode>General</c:formatCode>
                <c:ptCount val="6"/>
                <c:pt idx="0">
                  <c:v>2009.0</c:v>
                </c:pt>
                <c:pt idx="1">
                  <c:v>2010.0</c:v>
                </c:pt>
                <c:pt idx="2">
                  <c:v>2011.0</c:v>
                </c:pt>
                <c:pt idx="3">
                  <c:v>2012.0</c:v>
                </c:pt>
                <c:pt idx="4">
                  <c:v>2013.0</c:v>
                </c:pt>
                <c:pt idx="5">
                  <c:v>2014.0</c:v>
                </c:pt>
              </c:numCache>
            </c:numRef>
          </c:cat>
          <c:val>
            <c:numRef>
              <c:f>Consolidados!$G$255:$L$255</c:f>
              <c:numCache>
                <c:formatCode>#,##0;\(#,##0\)</c:formatCode>
                <c:ptCount val="6"/>
                <c:pt idx="0">
                  <c:v>1.74178375806986E6</c:v>
                </c:pt>
                <c:pt idx="1">
                  <c:v>2.09665154398395E6</c:v>
                </c:pt>
                <c:pt idx="2">
                  <c:v>2.61773592982853E6</c:v>
                </c:pt>
                <c:pt idx="3">
                  <c:v>2.79221286747939E6</c:v>
                </c:pt>
                <c:pt idx="4">
                  <c:v>2.72068618835605E6</c:v>
                </c:pt>
                <c:pt idx="5">
                  <c:v>3.16357730987656E6</c:v>
                </c:pt>
              </c:numCache>
            </c:numRef>
          </c:val>
          <c:extLst xmlns:c16r2="http://schemas.microsoft.com/office/drawing/2015/06/chart">
            <c:ext xmlns:c16="http://schemas.microsoft.com/office/drawing/2014/chart" uri="{C3380CC4-5D6E-409C-BE32-E72D297353CC}">
              <c16:uniqueId val="{00000002-1C2A-417B-AD1D-695EE7B43BE7}"/>
            </c:ext>
          </c:extLst>
        </c:ser>
        <c:dLbls>
          <c:showLegendKey val="0"/>
          <c:showVal val="0"/>
          <c:showCatName val="0"/>
          <c:showSerName val="0"/>
          <c:showPercent val="0"/>
          <c:showBubbleSize val="0"/>
        </c:dLbls>
        <c:gapWidth val="150"/>
        <c:overlap val="100"/>
        <c:axId val="431641808"/>
        <c:axId val="361853216"/>
        <c:extLst xmlns:c16r2="http://schemas.microsoft.com/office/drawing/2015/06/chart">
          <c:ext xmlns:c15="http://schemas.microsoft.com/office/drawing/2012/chart" uri="{02D57815-91ED-43cb-92C2-25804820EDAC}">
            <c15:filteredBarSeries>
              <c15:ser>
                <c:idx val="3"/>
                <c:order val="3"/>
                <c:tx>
                  <c:strRef>
                    <c:extLst xmlns:c16r2="http://schemas.microsoft.com/office/drawing/2015/06/chart">
                      <c:ext uri="{02D57815-91ED-43cb-92C2-25804820EDAC}">
                        <c15:formulaRef>
                          <c15:sqref>Consolidados!$F$256</c15:sqref>
                        </c15:formulaRef>
                      </c:ext>
                    </c:extLst>
                    <c:strCache>
                      <c:ptCount val="1"/>
                      <c:pt idx="0">
                        <c:v>Total</c:v>
                      </c:pt>
                    </c:strCache>
                  </c:strRef>
                </c:tx>
                <c:spPr>
                  <a:solidFill>
                    <a:schemeClr val="accent4"/>
                  </a:solidFill>
                  <a:ln>
                    <a:noFill/>
                  </a:ln>
                  <a:effectLst/>
                </c:spPr>
                <c:invertIfNegative val="0"/>
                <c:cat>
                  <c:numRef>
                    <c:extLst xmlns:c16r2="http://schemas.microsoft.com/office/drawing/2015/06/chart">
                      <c:ext uri="{02D57815-91ED-43cb-92C2-25804820EDAC}">
                        <c15:formulaRef>
                          <c15:sqref>Consolidados!$G$252:$L$252</c15:sqref>
                        </c15:formulaRef>
                      </c:ext>
                    </c:extLst>
                    <c:numCache>
                      <c:formatCode>General</c:formatCode>
                      <c:ptCount val="6"/>
                      <c:pt idx="0">
                        <c:v>2009.0</c:v>
                      </c:pt>
                      <c:pt idx="1">
                        <c:v>2010.0</c:v>
                      </c:pt>
                      <c:pt idx="2">
                        <c:v>2011.0</c:v>
                      </c:pt>
                      <c:pt idx="3">
                        <c:v>2012.0</c:v>
                      </c:pt>
                      <c:pt idx="4">
                        <c:v>2013.0</c:v>
                      </c:pt>
                      <c:pt idx="5">
                        <c:v>2014.0</c:v>
                      </c:pt>
                    </c:numCache>
                  </c:numRef>
                </c:cat>
                <c:val>
                  <c:numRef>
                    <c:extLst xmlns:c16r2="http://schemas.microsoft.com/office/drawing/2015/06/chart">
                      <c:ext uri="{02D57815-91ED-43cb-92C2-25804820EDAC}">
                        <c15:formulaRef>
                          <c15:sqref>Consolidados!$G$256:$L$256</c15:sqref>
                        </c15:formulaRef>
                      </c:ext>
                    </c:extLst>
                    <c:numCache>
                      <c:formatCode>#,##0;\(#,##0\)</c:formatCode>
                      <c:ptCount val="6"/>
                      <c:pt idx="0">
                        <c:v>1.3364231200889E7</c:v>
                      </c:pt>
                      <c:pt idx="1">
                        <c:v>1.7585131223164E7</c:v>
                      </c:pt>
                      <c:pt idx="2">
                        <c:v>2.10695126960547E7</c:v>
                      </c:pt>
                      <c:pt idx="3">
                        <c:v>2.2773160755396E7</c:v>
                      </c:pt>
                      <c:pt idx="4">
                        <c:v>2.2980583069318E7</c:v>
                      </c:pt>
                      <c:pt idx="5">
                        <c:v>2.4493056722053E7</c:v>
                      </c:pt>
                    </c:numCache>
                  </c:numRef>
                </c:val>
                <c:extLst xmlns:c16r2="http://schemas.microsoft.com/office/drawing/2015/06/chart">
                  <c:ext xmlns:c16="http://schemas.microsoft.com/office/drawing/2014/chart" uri="{C3380CC4-5D6E-409C-BE32-E72D297353CC}">
                    <c16:uniqueId val="{00000003-1C2A-417B-AD1D-695EE7B43BE7}"/>
                  </c:ext>
                </c:extLst>
              </c15:ser>
            </c15:filteredBarSeries>
          </c:ext>
        </c:extLst>
      </c:barChart>
      <c:catAx>
        <c:axId val="431641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361853216"/>
        <c:crosses val="autoZero"/>
        <c:auto val="1"/>
        <c:lblAlgn val="ctr"/>
        <c:lblOffset val="100"/>
        <c:noMultiLvlLbl val="0"/>
      </c:catAx>
      <c:valAx>
        <c:axId val="361853216"/>
        <c:scaling>
          <c:orientation val="minMax"/>
        </c:scaling>
        <c:delete val="0"/>
        <c:axPos val="l"/>
        <c:majorGridlines>
          <c:spPr>
            <a:ln w="9525" cap="flat" cmpd="sng" algn="ctr">
              <a:solidFill>
                <a:schemeClr val="tx1">
                  <a:lumMod val="15000"/>
                  <a:lumOff val="85000"/>
                </a:schemeClr>
              </a:solid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crossAx val="43164180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s-ES_tradnl"/>
        </a:p>
      </c:txPr>
    </c:legend>
    <c:plotVisOnly val="1"/>
    <c:dispBlanksAs val="gap"/>
    <c:showDLblsOverMax val="0"/>
  </c:chart>
  <c:spPr>
    <a:noFill/>
    <a:ln>
      <a:noFill/>
    </a:ln>
    <a:effectLst/>
  </c:spPr>
  <c:txPr>
    <a:bodyPr/>
    <a:lstStyle/>
    <a:p>
      <a:pPr>
        <a:defRPr/>
      </a:pPr>
      <a:endParaRPr lang="es-ES_tradnl"/>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0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1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2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3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48.v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image" Target="../media/image30.emf"/></Relationships>
</file>

<file path=ppt/drawings/_rels/vmlDrawing14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5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6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7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8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19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0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0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7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8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0.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1.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2.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3.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4.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5.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6.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7.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8.vml.rels><?xml version="1.0" encoding="UTF-8" standalone="yes"?>
<Relationships xmlns="http://schemas.openxmlformats.org/package/2006/relationships"><Relationship Id="rId1" Type="http://schemas.openxmlformats.org/officeDocument/2006/relationships/image" Target="../media/image1.png"/></Relationships>
</file>

<file path=ppt/drawings/_rels/vmlDrawing99.vml.rels><?xml version="1.0" encoding="UTF-8" standalone="yes"?>
<Relationships xmlns="http://schemas.openxmlformats.org/package/2006/relationships"><Relationship Id="rId1" Type="http://schemas.openxmlformats.org/officeDocument/2006/relationships/image" Target="../media/image1.png"/></Relationships>
</file>

<file path=ppt/drawings/drawing1.xml><?xml version="1.0" encoding="utf-8"?>
<c:userShapes xmlns:c="http://schemas.openxmlformats.org/drawingml/2006/chart">
  <cdr:relSizeAnchor xmlns:cdr="http://schemas.openxmlformats.org/drawingml/2006/chartDrawing">
    <cdr:from>
      <cdr:x>0</cdr:x>
      <cdr:y>0.04651</cdr:y>
    </cdr:from>
    <cdr:to>
      <cdr:x>0.19481</cdr:x>
      <cdr:y>0.13953</cdr:y>
    </cdr:to>
    <cdr:sp macro="" textlink="">
      <cdr:nvSpPr>
        <cdr:cNvPr id="2" name="CuadroTexto 1"/>
        <cdr:cNvSpPr txBox="1"/>
      </cdr:nvSpPr>
      <cdr:spPr>
        <a:xfrm xmlns:a="http://schemas.openxmlformats.org/drawingml/2006/main">
          <a:off x="0" y="144016"/>
          <a:ext cx="1080120" cy="288032"/>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s-CL" sz="1000" i="1" dirty="0">
              <a:solidFill>
                <a:schemeClr val="bg2">
                  <a:lumMod val="25000"/>
                </a:schemeClr>
              </a:solidFill>
            </a:rPr>
            <a:t>MM de pesos</a:t>
          </a:r>
        </a:p>
      </cdr:txBody>
    </cdr:sp>
  </cdr:relSizeAnchor>
</c:userShapes>
</file>

<file path=ppt/media/image1.png>
</file>

<file path=ppt/media/image11.png>
</file>

<file path=ppt/media/image12.png>
</file>

<file path=ppt/media/image13.png>
</file>

<file path=ppt/media/image15.png>
</file>

<file path=ppt/media/image16.png>
</file>

<file path=ppt/media/image17.png>
</file>

<file path=ppt/media/image18.jpeg>
</file>

<file path=ppt/media/image19.png>
</file>

<file path=ppt/media/image2.jpeg>
</file>

<file path=ppt/media/image21.jpeg>
</file>

<file path=ppt/media/image23.png>
</file>

<file path=ppt/media/image3.jpe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CL"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208FF0A-DEC4-4159-A580-57C04602A5E9}" type="datetimeFigureOut">
              <a:rPr lang="es-CL" smtClean="0"/>
              <a:pPr/>
              <a:t>06-09-17</a:t>
            </a:fld>
            <a:endParaRPr lang="es-CL"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CL"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CL"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5F3E9C-775D-4C25-A5F1-0836F78B18B4}" type="slidenum">
              <a:rPr lang="es-CL" smtClean="0"/>
              <a:pPr/>
              <a:t>‹Nr.›</a:t>
            </a:fld>
            <a:endParaRPr lang="es-CL" dirty="0"/>
          </a:p>
        </p:txBody>
      </p:sp>
    </p:spTree>
    <p:extLst>
      <p:ext uri="{BB962C8B-B14F-4D97-AF65-F5344CB8AC3E}">
        <p14:creationId xmlns:p14="http://schemas.microsoft.com/office/powerpoint/2010/main" val="2771742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10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7.xml"/></Relationships>
</file>

<file path=ppt/notesSlides/_rels/notesSlide10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10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0.xml"/></Relationships>
</file>

<file path=ppt/notesSlides/_rels/notesSlide10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1.xml"/></Relationships>
</file>

<file path=ppt/notesSlides/_rels/notesSlide10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2.xml"/></Relationships>
</file>

<file path=ppt/notesSlides/_rels/notesSlide10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3.xml"/></Relationships>
</file>

<file path=ppt/notesSlides/_rels/notesSlide10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10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5.xml"/></Relationships>
</file>

<file path=ppt/notesSlides/_rels/notesSlide10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6.xml"/></Relationships>
</file>

<file path=ppt/notesSlides/_rels/notesSlide10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1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8.xml"/></Relationships>
</file>

<file path=ppt/notesSlides/_rels/notesSlide1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9.xml"/></Relationships>
</file>

<file path=ppt/notesSlides/_rels/notesSlide1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1.xml"/></Relationships>
</file>

<file path=ppt/notesSlides/_rels/notesSlide1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2.xml"/></Relationships>
</file>

<file path=ppt/notesSlides/_rels/notesSlide1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3.xml"/></Relationships>
</file>

<file path=ppt/notesSlides/_rels/notesSlide1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4.xml"/></Relationships>
</file>

<file path=ppt/notesSlides/_rels/notesSlide1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5.xml"/></Relationships>
</file>

<file path=ppt/notesSlides/_rels/notesSlide1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6.xml"/></Relationships>
</file>

<file path=ppt/notesSlides/_rels/notesSlide1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9.xml"/></Relationships>
</file>

<file path=ppt/notesSlides/_rels/notesSlide1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1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1.xml"/></Relationships>
</file>

<file path=ppt/notesSlides/_rels/notesSlide1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2.xml"/></Relationships>
</file>

<file path=ppt/notesSlides/_rels/notesSlide1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4.xml"/></Relationships>
</file>

<file path=ppt/notesSlides/_rels/notesSlide1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5.xml"/></Relationships>
</file>

<file path=ppt/notesSlides/_rels/notesSlide1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6.xml"/></Relationships>
</file>

<file path=ppt/notesSlides/_rels/notesSlide1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7.xml"/></Relationships>
</file>

<file path=ppt/notesSlides/_rels/notesSlide1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8.xml"/></Relationships>
</file>

<file path=ppt/notesSlides/_rels/notesSlide1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9.xml"/></Relationships>
</file>

<file path=ppt/notesSlides/_rels/notesSlide1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0.xml"/></Relationships>
</file>

<file path=ppt/notesSlides/_rels/notesSlide1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1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3.xml"/></Relationships>
</file>

<file path=ppt/notesSlides/_rels/notesSlide1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4.xml"/></Relationships>
</file>

<file path=ppt/notesSlides/_rels/notesSlide1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5.xml"/></Relationships>
</file>

<file path=ppt/notesSlides/_rels/notesSlide1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6.xml"/></Relationships>
</file>

<file path=ppt/notesSlides/_rels/notesSlide1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7.xml"/></Relationships>
</file>

<file path=ppt/notesSlides/_rels/notesSlide1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8.xml"/></Relationships>
</file>

<file path=ppt/notesSlides/_rels/notesSlide1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0.xml"/></Relationships>
</file>

<file path=ppt/notesSlides/_rels/notesSlide1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0.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2.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3.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4.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5.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6.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7.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0.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1.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2.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4.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6.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7.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9.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0.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1.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4.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5.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37</a:t>
            </a:fld>
            <a:endParaRPr lang="es-CL" dirty="0"/>
          </a:p>
        </p:txBody>
      </p:sp>
    </p:spTree>
    <p:extLst>
      <p:ext uri="{BB962C8B-B14F-4D97-AF65-F5344CB8AC3E}">
        <p14:creationId xmlns:p14="http://schemas.microsoft.com/office/powerpoint/2010/main" val="10910892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49</a:t>
            </a:fld>
            <a:endParaRPr lang="es-CL" dirty="0"/>
          </a:p>
        </p:txBody>
      </p:sp>
    </p:spTree>
    <p:extLst>
      <p:ext uri="{BB962C8B-B14F-4D97-AF65-F5344CB8AC3E}">
        <p14:creationId xmlns:p14="http://schemas.microsoft.com/office/powerpoint/2010/main" val="581664662"/>
      </p:ext>
    </p:extLst>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157</a:t>
            </a:fld>
            <a:endParaRPr lang="es-CL" dirty="0"/>
          </a:p>
        </p:txBody>
      </p:sp>
    </p:spTree>
    <p:extLst>
      <p:ext uri="{BB962C8B-B14F-4D97-AF65-F5344CB8AC3E}">
        <p14:creationId xmlns:p14="http://schemas.microsoft.com/office/powerpoint/2010/main" val="3289989764"/>
      </p:ext>
    </p:extLst>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159</a:t>
            </a:fld>
            <a:endParaRPr lang="es-CL" dirty="0"/>
          </a:p>
        </p:txBody>
      </p:sp>
    </p:spTree>
    <p:extLst>
      <p:ext uri="{BB962C8B-B14F-4D97-AF65-F5344CB8AC3E}">
        <p14:creationId xmlns:p14="http://schemas.microsoft.com/office/powerpoint/2010/main" val="628868401"/>
      </p:ext>
    </p:extLst>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160</a:t>
            </a:fld>
            <a:endParaRPr lang="es-CL" dirty="0"/>
          </a:p>
        </p:txBody>
      </p:sp>
    </p:spTree>
    <p:extLst>
      <p:ext uri="{BB962C8B-B14F-4D97-AF65-F5344CB8AC3E}">
        <p14:creationId xmlns:p14="http://schemas.microsoft.com/office/powerpoint/2010/main" val="2543863636"/>
      </p:ext>
    </p:extLst>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161</a:t>
            </a:fld>
            <a:endParaRPr lang="es-CL" dirty="0"/>
          </a:p>
        </p:txBody>
      </p:sp>
    </p:spTree>
    <p:extLst>
      <p:ext uri="{BB962C8B-B14F-4D97-AF65-F5344CB8AC3E}">
        <p14:creationId xmlns:p14="http://schemas.microsoft.com/office/powerpoint/2010/main" val="1120916588"/>
      </p:ext>
    </p:extLst>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162</a:t>
            </a:fld>
            <a:endParaRPr lang="es-CL" dirty="0"/>
          </a:p>
        </p:txBody>
      </p:sp>
    </p:spTree>
    <p:extLst>
      <p:ext uri="{BB962C8B-B14F-4D97-AF65-F5344CB8AC3E}">
        <p14:creationId xmlns:p14="http://schemas.microsoft.com/office/powerpoint/2010/main" val="367898718"/>
      </p:ext>
    </p:extLst>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163</a:t>
            </a:fld>
            <a:endParaRPr lang="es-CL" dirty="0"/>
          </a:p>
        </p:txBody>
      </p:sp>
    </p:spTree>
    <p:extLst>
      <p:ext uri="{BB962C8B-B14F-4D97-AF65-F5344CB8AC3E}">
        <p14:creationId xmlns:p14="http://schemas.microsoft.com/office/powerpoint/2010/main" val="2491995678"/>
      </p:ext>
    </p:extLst>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164</a:t>
            </a:fld>
            <a:endParaRPr lang="es-CL" dirty="0"/>
          </a:p>
        </p:txBody>
      </p:sp>
    </p:spTree>
    <p:extLst>
      <p:ext uri="{BB962C8B-B14F-4D97-AF65-F5344CB8AC3E}">
        <p14:creationId xmlns:p14="http://schemas.microsoft.com/office/powerpoint/2010/main" val="2730646696"/>
      </p:ext>
    </p:extLst>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165</a:t>
            </a:fld>
            <a:endParaRPr lang="es-CL" dirty="0"/>
          </a:p>
        </p:txBody>
      </p:sp>
    </p:spTree>
    <p:extLst>
      <p:ext uri="{BB962C8B-B14F-4D97-AF65-F5344CB8AC3E}">
        <p14:creationId xmlns:p14="http://schemas.microsoft.com/office/powerpoint/2010/main" val="614648078"/>
      </p:ext>
    </p:extLst>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166</a:t>
            </a:fld>
            <a:endParaRPr lang="es-CL" dirty="0"/>
          </a:p>
        </p:txBody>
      </p:sp>
    </p:spTree>
    <p:extLst>
      <p:ext uri="{BB962C8B-B14F-4D97-AF65-F5344CB8AC3E}">
        <p14:creationId xmlns:p14="http://schemas.microsoft.com/office/powerpoint/2010/main" val="3146015744"/>
      </p:ext>
    </p:extLst>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167</a:t>
            </a:fld>
            <a:endParaRPr lang="es-CL" dirty="0"/>
          </a:p>
        </p:txBody>
      </p:sp>
    </p:spTree>
    <p:extLst>
      <p:ext uri="{BB962C8B-B14F-4D97-AF65-F5344CB8AC3E}">
        <p14:creationId xmlns:p14="http://schemas.microsoft.com/office/powerpoint/2010/main" val="40550527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50</a:t>
            </a:fld>
            <a:endParaRPr lang="es-CL" dirty="0"/>
          </a:p>
        </p:txBody>
      </p:sp>
    </p:spTree>
    <p:extLst>
      <p:ext uri="{BB962C8B-B14F-4D97-AF65-F5344CB8AC3E}">
        <p14:creationId xmlns:p14="http://schemas.microsoft.com/office/powerpoint/2010/main" val="176607092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168</a:t>
            </a:fld>
            <a:endParaRPr lang="es-CL" dirty="0"/>
          </a:p>
        </p:txBody>
      </p:sp>
    </p:spTree>
    <p:extLst>
      <p:ext uri="{BB962C8B-B14F-4D97-AF65-F5344CB8AC3E}">
        <p14:creationId xmlns:p14="http://schemas.microsoft.com/office/powerpoint/2010/main" val="539335235"/>
      </p:ext>
    </p:extLst>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169</a:t>
            </a:fld>
            <a:endParaRPr lang="es-CL" dirty="0"/>
          </a:p>
        </p:txBody>
      </p:sp>
    </p:spTree>
    <p:extLst>
      <p:ext uri="{BB962C8B-B14F-4D97-AF65-F5344CB8AC3E}">
        <p14:creationId xmlns:p14="http://schemas.microsoft.com/office/powerpoint/2010/main" val="2362257183"/>
      </p:ext>
    </p:extLst>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171</a:t>
            </a:fld>
            <a:endParaRPr lang="es-CL" dirty="0"/>
          </a:p>
        </p:txBody>
      </p:sp>
    </p:spTree>
    <p:extLst>
      <p:ext uri="{BB962C8B-B14F-4D97-AF65-F5344CB8AC3E}">
        <p14:creationId xmlns:p14="http://schemas.microsoft.com/office/powerpoint/2010/main" val="885922397"/>
      </p:ext>
    </p:extLst>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172</a:t>
            </a:fld>
            <a:endParaRPr lang="es-CL" dirty="0"/>
          </a:p>
        </p:txBody>
      </p:sp>
    </p:spTree>
    <p:extLst>
      <p:ext uri="{BB962C8B-B14F-4D97-AF65-F5344CB8AC3E}">
        <p14:creationId xmlns:p14="http://schemas.microsoft.com/office/powerpoint/2010/main" val="2480275522"/>
      </p:ext>
    </p:extLst>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173</a:t>
            </a:fld>
            <a:endParaRPr lang="es-CL" dirty="0"/>
          </a:p>
        </p:txBody>
      </p:sp>
    </p:spTree>
    <p:extLst>
      <p:ext uri="{BB962C8B-B14F-4D97-AF65-F5344CB8AC3E}">
        <p14:creationId xmlns:p14="http://schemas.microsoft.com/office/powerpoint/2010/main" val="2815339006"/>
      </p:ext>
    </p:extLst>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174</a:t>
            </a:fld>
            <a:endParaRPr lang="es-CL" dirty="0"/>
          </a:p>
        </p:txBody>
      </p:sp>
    </p:spTree>
    <p:extLst>
      <p:ext uri="{BB962C8B-B14F-4D97-AF65-F5344CB8AC3E}">
        <p14:creationId xmlns:p14="http://schemas.microsoft.com/office/powerpoint/2010/main" val="163445565"/>
      </p:ext>
    </p:extLst>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175</a:t>
            </a:fld>
            <a:endParaRPr lang="es-CL" dirty="0"/>
          </a:p>
        </p:txBody>
      </p:sp>
    </p:spTree>
    <p:extLst>
      <p:ext uri="{BB962C8B-B14F-4D97-AF65-F5344CB8AC3E}">
        <p14:creationId xmlns:p14="http://schemas.microsoft.com/office/powerpoint/2010/main" val="1239195527"/>
      </p:ext>
    </p:extLst>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176</a:t>
            </a:fld>
            <a:endParaRPr lang="es-CL" dirty="0"/>
          </a:p>
        </p:txBody>
      </p:sp>
    </p:spTree>
    <p:extLst>
      <p:ext uri="{BB962C8B-B14F-4D97-AF65-F5344CB8AC3E}">
        <p14:creationId xmlns:p14="http://schemas.microsoft.com/office/powerpoint/2010/main" val="1320691859"/>
      </p:ext>
    </p:extLst>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179</a:t>
            </a:fld>
            <a:endParaRPr lang="es-CL" dirty="0"/>
          </a:p>
        </p:txBody>
      </p:sp>
    </p:spTree>
    <p:extLst>
      <p:ext uri="{BB962C8B-B14F-4D97-AF65-F5344CB8AC3E}">
        <p14:creationId xmlns:p14="http://schemas.microsoft.com/office/powerpoint/2010/main" val="801901735"/>
      </p:ext>
    </p:extLst>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180</a:t>
            </a:fld>
            <a:endParaRPr lang="es-CL" dirty="0"/>
          </a:p>
        </p:txBody>
      </p:sp>
    </p:spTree>
    <p:extLst>
      <p:ext uri="{BB962C8B-B14F-4D97-AF65-F5344CB8AC3E}">
        <p14:creationId xmlns:p14="http://schemas.microsoft.com/office/powerpoint/2010/main" val="38505282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51</a:t>
            </a:fld>
            <a:endParaRPr lang="es-CL" dirty="0"/>
          </a:p>
        </p:txBody>
      </p:sp>
    </p:spTree>
    <p:extLst>
      <p:ext uri="{BB962C8B-B14F-4D97-AF65-F5344CB8AC3E}">
        <p14:creationId xmlns:p14="http://schemas.microsoft.com/office/powerpoint/2010/main" val="1569571776"/>
      </p:ext>
    </p:extLst>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181</a:t>
            </a:fld>
            <a:endParaRPr lang="es-CL" dirty="0"/>
          </a:p>
        </p:txBody>
      </p:sp>
    </p:spTree>
    <p:extLst>
      <p:ext uri="{BB962C8B-B14F-4D97-AF65-F5344CB8AC3E}">
        <p14:creationId xmlns:p14="http://schemas.microsoft.com/office/powerpoint/2010/main" val="1200083681"/>
      </p:ext>
    </p:extLst>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182</a:t>
            </a:fld>
            <a:endParaRPr lang="es-CL" dirty="0"/>
          </a:p>
        </p:txBody>
      </p:sp>
    </p:spTree>
    <p:extLst>
      <p:ext uri="{BB962C8B-B14F-4D97-AF65-F5344CB8AC3E}">
        <p14:creationId xmlns:p14="http://schemas.microsoft.com/office/powerpoint/2010/main" val="285377195"/>
      </p:ext>
    </p:extLst>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184</a:t>
            </a:fld>
            <a:endParaRPr lang="es-CL" dirty="0"/>
          </a:p>
        </p:txBody>
      </p:sp>
    </p:spTree>
    <p:extLst>
      <p:ext uri="{BB962C8B-B14F-4D97-AF65-F5344CB8AC3E}">
        <p14:creationId xmlns:p14="http://schemas.microsoft.com/office/powerpoint/2010/main" val="387330508"/>
      </p:ext>
    </p:extLst>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185</a:t>
            </a:fld>
            <a:endParaRPr lang="es-CL" dirty="0"/>
          </a:p>
        </p:txBody>
      </p:sp>
    </p:spTree>
    <p:extLst>
      <p:ext uri="{BB962C8B-B14F-4D97-AF65-F5344CB8AC3E}">
        <p14:creationId xmlns:p14="http://schemas.microsoft.com/office/powerpoint/2010/main" val="2565069097"/>
      </p:ext>
    </p:extLst>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186</a:t>
            </a:fld>
            <a:endParaRPr lang="es-CL" dirty="0"/>
          </a:p>
        </p:txBody>
      </p:sp>
    </p:spTree>
    <p:extLst>
      <p:ext uri="{BB962C8B-B14F-4D97-AF65-F5344CB8AC3E}">
        <p14:creationId xmlns:p14="http://schemas.microsoft.com/office/powerpoint/2010/main" val="4222672114"/>
      </p:ext>
    </p:extLst>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187</a:t>
            </a:fld>
            <a:endParaRPr lang="es-CL" dirty="0"/>
          </a:p>
        </p:txBody>
      </p:sp>
    </p:spTree>
    <p:extLst>
      <p:ext uri="{BB962C8B-B14F-4D97-AF65-F5344CB8AC3E}">
        <p14:creationId xmlns:p14="http://schemas.microsoft.com/office/powerpoint/2010/main" val="2370350719"/>
      </p:ext>
    </p:extLst>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188</a:t>
            </a:fld>
            <a:endParaRPr lang="es-CL" dirty="0"/>
          </a:p>
        </p:txBody>
      </p:sp>
    </p:spTree>
    <p:extLst>
      <p:ext uri="{BB962C8B-B14F-4D97-AF65-F5344CB8AC3E}">
        <p14:creationId xmlns:p14="http://schemas.microsoft.com/office/powerpoint/2010/main" val="1270980634"/>
      </p:ext>
    </p:extLst>
  </p:cSld>
  <p:clrMapOvr>
    <a:masterClrMapping/>
  </p:clrMapOvr>
</p:notes>
</file>

<file path=ppt/notesSlides/notesSlide1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189</a:t>
            </a:fld>
            <a:endParaRPr lang="es-CL" dirty="0"/>
          </a:p>
        </p:txBody>
      </p:sp>
    </p:spTree>
    <p:extLst>
      <p:ext uri="{BB962C8B-B14F-4D97-AF65-F5344CB8AC3E}">
        <p14:creationId xmlns:p14="http://schemas.microsoft.com/office/powerpoint/2010/main" val="1550296923"/>
      </p:ext>
    </p:extLst>
  </p:cSld>
  <p:clrMapOvr>
    <a:masterClrMapping/>
  </p:clrMapOvr>
</p:notes>
</file>

<file path=ppt/notesSlides/notesSlide1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190</a:t>
            </a:fld>
            <a:endParaRPr lang="es-CL" dirty="0"/>
          </a:p>
        </p:txBody>
      </p:sp>
    </p:spTree>
    <p:extLst>
      <p:ext uri="{BB962C8B-B14F-4D97-AF65-F5344CB8AC3E}">
        <p14:creationId xmlns:p14="http://schemas.microsoft.com/office/powerpoint/2010/main" val="3628131280"/>
      </p:ext>
    </p:extLst>
  </p:cSld>
  <p:clrMapOvr>
    <a:masterClrMapping/>
  </p:clrMapOvr>
</p:notes>
</file>

<file path=ppt/notesSlides/notesSlide1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191</a:t>
            </a:fld>
            <a:endParaRPr lang="es-CL" dirty="0"/>
          </a:p>
        </p:txBody>
      </p:sp>
    </p:spTree>
    <p:extLst>
      <p:ext uri="{BB962C8B-B14F-4D97-AF65-F5344CB8AC3E}">
        <p14:creationId xmlns:p14="http://schemas.microsoft.com/office/powerpoint/2010/main" val="5463511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52</a:t>
            </a:fld>
            <a:endParaRPr lang="es-CL" dirty="0"/>
          </a:p>
        </p:txBody>
      </p:sp>
    </p:spTree>
    <p:extLst>
      <p:ext uri="{BB962C8B-B14F-4D97-AF65-F5344CB8AC3E}">
        <p14:creationId xmlns:p14="http://schemas.microsoft.com/office/powerpoint/2010/main" val="2998398715"/>
      </p:ext>
    </p:extLst>
  </p:cSld>
  <p:clrMapOvr>
    <a:masterClrMapping/>
  </p:clrMapOvr>
</p:notes>
</file>

<file path=ppt/notesSlides/notesSlide1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193</a:t>
            </a:fld>
            <a:endParaRPr lang="es-CL" dirty="0"/>
          </a:p>
        </p:txBody>
      </p:sp>
    </p:spTree>
    <p:extLst>
      <p:ext uri="{BB962C8B-B14F-4D97-AF65-F5344CB8AC3E}">
        <p14:creationId xmlns:p14="http://schemas.microsoft.com/office/powerpoint/2010/main" val="2088146846"/>
      </p:ext>
    </p:extLst>
  </p:cSld>
  <p:clrMapOvr>
    <a:masterClrMapping/>
  </p:clrMapOvr>
</p:notes>
</file>

<file path=ppt/notesSlides/notesSlide1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194</a:t>
            </a:fld>
            <a:endParaRPr lang="es-CL" dirty="0"/>
          </a:p>
        </p:txBody>
      </p:sp>
    </p:spTree>
    <p:extLst>
      <p:ext uri="{BB962C8B-B14F-4D97-AF65-F5344CB8AC3E}">
        <p14:creationId xmlns:p14="http://schemas.microsoft.com/office/powerpoint/2010/main" val="4255312691"/>
      </p:ext>
    </p:extLst>
  </p:cSld>
  <p:clrMapOvr>
    <a:masterClrMapping/>
  </p:clrMapOvr>
</p:notes>
</file>

<file path=ppt/notesSlides/notesSlide1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195</a:t>
            </a:fld>
            <a:endParaRPr lang="es-CL" dirty="0"/>
          </a:p>
        </p:txBody>
      </p:sp>
    </p:spTree>
    <p:extLst>
      <p:ext uri="{BB962C8B-B14F-4D97-AF65-F5344CB8AC3E}">
        <p14:creationId xmlns:p14="http://schemas.microsoft.com/office/powerpoint/2010/main" val="1009956233"/>
      </p:ext>
    </p:extLst>
  </p:cSld>
  <p:clrMapOvr>
    <a:masterClrMapping/>
  </p:clrMapOvr>
</p:notes>
</file>

<file path=ppt/notesSlides/notesSlide1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196</a:t>
            </a:fld>
            <a:endParaRPr lang="es-CL" dirty="0"/>
          </a:p>
        </p:txBody>
      </p:sp>
    </p:spTree>
    <p:extLst>
      <p:ext uri="{BB962C8B-B14F-4D97-AF65-F5344CB8AC3E}">
        <p14:creationId xmlns:p14="http://schemas.microsoft.com/office/powerpoint/2010/main" val="2572192459"/>
      </p:ext>
    </p:extLst>
  </p:cSld>
  <p:clrMapOvr>
    <a:masterClrMapping/>
  </p:clrMapOvr>
</p:notes>
</file>

<file path=ppt/notesSlides/notesSlide1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197</a:t>
            </a:fld>
            <a:endParaRPr lang="es-CL" dirty="0"/>
          </a:p>
        </p:txBody>
      </p:sp>
    </p:spTree>
    <p:extLst>
      <p:ext uri="{BB962C8B-B14F-4D97-AF65-F5344CB8AC3E}">
        <p14:creationId xmlns:p14="http://schemas.microsoft.com/office/powerpoint/2010/main" val="2476952403"/>
      </p:ext>
    </p:extLst>
  </p:cSld>
  <p:clrMapOvr>
    <a:masterClrMapping/>
  </p:clrMapOvr>
</p:notes>
</file>

<file path=ppt/notesSlides/notesSlide1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198</a:t>
            </a:fld>
            <a:endParaRPr lang="es-CL" dirty="0"/>
          </a:p>
        </p:txBody>
      </p:sp>
    </p:spTree>
    <p:extLst>
      <p:ext uri="{BB962C8B-B14F-4D97-AF65-F5344CB8AC3E}">
        <p14:creationId xmlns:p14="http://schemas.microsoft.com/office/powerpoint/2010/main" val="2171143149"/>
      </p:ext>
    </p:extLst>
  </p:cSld>
  <p:clrMapOvr>
    <a:masterClrMapping/>
  </p:clrMapOvr>
</p:notes>
</file>

<file path=ppt/notesSlides/notesSlide1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200</a:t>
            </a:fld>
            <a:endParaRPr lang="es-CL" dirty="0"/>
          </a:p>
        </p:txBody>
      </p:sp>
    </p:spTree>
    <p:extLst>
      <p:ext uri="{BB962C8B-B14F-4D97-AF65-F5344CB8AC3E}">
        <p14:creationId xmlns:p14="http://schemas.microsoft.com/office/powerpoint/2010/main" val="3887638557"/>
      </p:ext>
    </p:extLst>
  </p:cSld>
  <p:clrMapOvr>
    <a:masterClrMapping/>
  </p:clrMapOvr>
</p:notes>
</file>

<file path=ppt/notesSlides/notesSlide1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201</a:t>
            </a:fld>
            <a:endParaRPr lang="es-CL" dirty="0"/>
          </a:p>
        </p:txBody>
      </p:sp>
    </p:spTree>
    <p:extLst>
      <p:ext uri="{BB962C8B-B14F-4D97-AF65-F5344CB8AC3E}">
        <p14:creationId xmlns:p14="http://schemas.microsoft.com/office/powerpoint/2010/main" val="30827515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53</a:t>
            </a:fld>
            <a:endParaRPr lang="es-CL" dirty="0"/>
          </a:p>
        </p:txBody>
      </p:sp>
    </p:spTree>
    <p:extLst>
      <p:ext uri="{BB962C8B-B14F-4D97-AF65-F5344CB8AC3E}">
        <p14:creationId xmlns:p14="http://schemas.microsoft.com/office/powerpoint/2010/main" val="36583784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54</a:t>
            </a:fld>
            <a:endParaRPr lang="es-CL" dirty="0"/>
          </a:p>
        </p:txBody>
      </p:sp>
    </p:spTree>
    <p:extLst>
      <p:ext uri="{BB962C8B-B14F-4D97-AF65-F5344CB8AC3E}">
        <p14:creationId xmlns:p14="http://schemas.microsoft.com/office/powerpoint/2010/main" val="29375204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55</a:t>
            </a:fld>
            <a:endParaRPr lang="es-CL" dirty="0"/>
          </a:p>
        </p:txBody>
      </p:sp>
    </p:spTree>
    <p:extLst>
      <p:ext uri="{BB962C8B-B14F-4D97-AF65-F5344CB8AC3E}">
        <p14:creationId xmlns:p14="http://schemas.microsoft.com/office/powerpoint/2010/main" val="35845019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56</a:t>
            </a:fld>
            <a:endParaRPr lang="es-CL" dirty="0"/>
          </a:p>
        </p:txBody>
      </p:sp>
    </p:spTree>
    <p:extLst>
      <p:ext uri="{BB962C8B-B14F-4D97-AF65-F5344CB8AC3E}">
        <p14:creationId xmlns:p14="http://schemas.microsoft.com/office/powerpoint/2010/main" val="723573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57</a:t>
            </a:fld>
            <a:endParaRPr lang="es-CL" dirty="0"/>
          </a:p>
        </p:txBody>
      </p:sp>
    </p:spTree>
    <p:extLst>
      <p:ext uri="{BB962C8B-B14F-4D97-AF65-F5344CB8AC3E}">
        <p14:creationId xmlns:p14="http://schemas.microsoft.com/office/powerpoint/2010/main" val="31621136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58</a:t>
            </a:fld>
            <a:endParaRPr lang="es-CL" dirty="0"/>
          </a:p>
        </p:txBody>
      </p:sp>
    </p:spTree>
    <p:extLst>
      <p:ext uri="{BB962C8B-B14F-4D97-AF65-F5344CB8AC3E}">
        <p14:creationId xmlns:p14="http://schemas.microsoft.com/office/powerpoint/2010/main" val="2476369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38</a:t>
            </a:fld>
            <a:endParaRPr lang="es-CL" dirty="0"/>
          </a:p>
        </p:txBody>
      </p:sp>
    </p:spTree>
    <p:extLst>
      <p:ext uri="{BB962C8B-B14F-4D97-AF65-F5344CB8AC3E}">
        <p14:creationId xmlns:p14="http://schemas.microsoft.com/office/powerpoint/2010/main" val="42600852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59</a:t>
            </a:fld>
            <a:endParaRPr lang="es-CL" dirty="0"/>
          </a:p>
        </p:txBody>
      </p:sp>
    </p:spTree>
    <p:extLst>
      <p:ext uri="{BB962C8B-B14F-4D97-AF65-F5344CB8AC3E}">
        <p14:creationId xmlns:p14="http://schemas.microsoft.com/office/powerpoint/2010/main" val="19134954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60</a:t>
            </a:fld>
            <a:endParaRPr lang="es-CL" dirty="0"/>
          </a:p>
        </p:txBody>
      </p:sp>
    </p:spTree>
    <p:extLst>
      <p:ext uri="{BB962C8B-B14F-4D97-AF65-F5344CB8AC3E}">
        <p14:creationId xmlns:p14="http://schemas.microsoft.com/office/powerpoint/2010/main" val="14211765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61</a:t>
            </a:fld>
            <a:endParaRPr lang="es-CL" dirty="0"/>
          </a:p>
        </p:txBody>
      </p:sp>
    </p:spTree>
    <p:extLst>
      <p:ext uri="{BB962C8B-B14F-4D97-AF65-F5344CB8AC3E}">
        <p14:creationId xmlns:p14="http://schemas.microsoft.com/office/powerpoint/2010/main" val="18349043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62</a:t>
            </a:fld>
            <a:endParaRPr lang="es-CL" dirty="0"/>
          </a:p>
        </p:txBody>
      </p:sp>
    </p:spTree>
    <p:extLst>
      <p:ext uri="{BB962C8B-B14F-4D97-AF65-F5344CB8AC3E}">
        <p14:creationId xmlns:p14="http://schemas.microsoft.com/office/powerpoint/2010/main" val="3971526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63</a:t>
            </a:fld>
            <a:endParaRPr lang="es-CL" dirty="0"/>
          </a:p>
        </p:txBody>
      </p:sp>
    </p:spTree>
    <p:extLst>
      <p:ext uri="{BB962C8B-B14F-4D97-AF65-F5344CB8AC3E}">
        <p14:creationId xmlns:p14="http://schemas.microsoft.com/office/powerpoint/2010/main" val="33940683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64</a:t>
            </a:fld>
            <a:endParaRPr lang="es-CL" dirty="0"/>
          </a:p>
        </p:txBody>
      </p:sp>
    </p:spTree>
    <p:extLst>
      <p:ext uri="{BB962C8B-B14F-4D97-AF65-F5344CB8AC3E}">
        <p14:creationId xmlns:p14="http://schemas.microsoft.com/office/powerpoint/2010/main" val="21037654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65</a:t>
            </a:fld>
            <a:endParaRPr lang="es-CL" dirty="0"/>
          </a:p>
        </p:txBody>
      </p:sp>
    </p:spTree>
    <p:extLst>
      <p:ext uri="{BB962C8B-B14F-4D97-AF65-F5344CB8AC3E}">
        <p14:creationId xmlns:p14="http://schemas.microsoft.com/office/powerpoint/2010/main" val="128858870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66</a:t>
            </a:fld>
            <a:endParaRPr lang="es-CL" dirty="0"/>
          </a:p>
        </p:txBody>
      </p:sp>
    </p:spTree>
    <p:extLst>
      <p:ext uri="{BB962C8B-B14F-4D97-AF65-F5344CB8AC3E}">
        <p14:creationId xmlns:p14="http://schemas.microsoft.com/office/powerpoint/2010/main" val="247951386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67</a:t>
            </a:fld>
            <a:endParaRPr lang="es-CL" dirty="0"/>
          </a:p>
        </p:txBody>
      </p:sp>
    </p:spTree>
    <p:extLst>
      <p:ext uri="{BB962C8B-B14F-4D97-AF65-F5344CB8AC3E}">
        <p14:creationId xmlns:p14="http://schemas.microsoft.com/office/powerpoint/2010/main" val="376099914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69</a:t>
            </a:fld>
            <a:endParaRPr lang="es-CL" dirty="0"/>
          </a:p>
        </p:txBody>
      </p:sp>
    </p:spTree>
    <p:extLst>
      <p:ext uri="{BB962C8B-B14F-4D97-AF65-F5344CB8AC3E}">
        <p14:creationId xmlns:p14="http://schemas.microsoft.com/office/powerpoint/2010/main" val="7272570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39</a:t>
            </a:fld>
            <a:endParaRPr lang="es-CL" dirty="0"/>
          </a:p>
        </p:txBody>
      </p:sp>
    </p:spTree>
    <p:extLst>
      <p:ext uri="{BB962C8B-B14F-4D97-AF65-F5344CB8AC3E}">
        <p14:creationId xmlns:p14="http://schemas.microsoft.com/office/powerpoint/2010/main" val="182395195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70</a:t>
            </a:fld>
            <a:endParaRPr lang="es-CL" dirty="0"/>
          </a:p>
        </p:txBody>
      </p:sp>
    </p:spTree>
    <p:extLst>
      <p:ext uri="{BB962C8B-B14F-4D97-AF65-F5344CB8AC3E}">
        <p14:creationId xmlns:p14="http://schemas.microsoft.com/office/powerpoint/2010/main" val="22361771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71</a:t>
            </a:fld>
            <a:endParaRPr lang="es-CL" dirty="0"/>
          </a:p>
        </p:txBody>
      </p:sp>
    </p:spTree>
    <p:extLst>
      <p:ext uri="{BB962C8B-B14F-4D97-AF65-F5344CB8AC3E}">
        <p14:creationId xmlns:p14="http://schemas.microsoft.com/office/powerpoint/2010/main" val="11706990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72</a:t>
            </a:fld>
            <a:endParaRPr lang="es-CL" dirty="0"/>
          </a:p>
        </p:txBody>
      </p:sp>
    </p:spTree>
    <p:extLst>
      <p:ext uri="{BB962C8B-B14F-4D97-AF65-F5344CB8AC3E}">
        <p14:creationId xmlns:p14="http://schemas.microsoft.com/office/powerpoint/2010/main" val="281205528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74</a:t>
            </a:fld>
            <a:endParaRPr lang="es-CL" dirty="0"/>
          </a:p>
        </p:txBody>
      </p:sp>
    </p:spTree>
    <p:extLst>
      <p:ext uri="{BB962C8B-B14F-4D97-AF65-F5344CB8AC3E}">
        <p14:creationId xmlns:p14="http://schemas.microsoft.com/office/powerpoint/2010/main" val="56796995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76</a:t>
            </a:fld>
            <a:endParaRPr lang="es-CL" dirty="0"/>
          </a:p>
        </p:txBody>
      </p:sp>
    </p:spTree>
    <p:extLst>
      <p:ext uri="{BB962C8B-B14F-4D97-AF65-F5344CB8AC3E}">
        <p14:creationId xmlns:p14="http://schemas.microsoft.com/office/powerpoint/2010/main" val="17281398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77</a:t>
            </a:fld>
            <a:endParaRPr lang="es-CL" dirty="0"/>
          </a:p>
        </p:txBody>
      </p:sp>
    </p:spTree>
    <p:extLst>
      <p:ext uri="{BB962C8B-B14F-4D97-AF65-F5344CB8AC3E}">
        <p14:creationId xmlns:p14="http://schemas.microsoft.com/office/powerpoint/2010/main" val="30551869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78</a:t>
            </a:fld>
            <a:endParaRPr lang="es-CL" dirty="0"/>
          </a:p>
        </p:txBody>
      </p:sp>
    </p:spTree>
    <p:extLst>
      <p:ext uri="{BB962C8B-B14F-4D97-AF65-F5344CB8AC3E}">
        <p14:creationId xmlns:p14="http://schemas.microsoft.com/office/powerpoint/2010/main" val="383659537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79</a:t>
            </a:fld>
            <a:endParaRPr lang="es-CL" dirty="0"/>
          </a:p>
        </p:txBody>
      </p:sp>
    </p:spTree>
    <p:extLst>
      <p:ext uri="{BB962C8B-B14F-4D97-AF65-F5344CB8AC3E}">
        <p14:creationId xmlns:p14="http://schemas.microsoft.com/office/powerpoint/2010/main" val="21946258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80</a:t>
            </a:fld>
            <a:endParaRPr lang="es-CL" dirty="0"/>
          </a:p>
        </p:txBody>
      </p:sp>
    </p:spTree>
    <p:extLst>
      <p:ext uri="{BB962C8B-B14F-4D97-AF65-F5344CB8AC3E}">
        <p14:creationId xmlns:p14="http://schemas.microsoft.com/office/powerpoint/2010/main" val="1959866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81</a:t>
            </a:fld>
            <a:endParaRPr lang="es-CL" dirty="0"/>
          </a:p>
        </p:txBody>
      </p:sp>
    </p:spTree>
    <p:extLst>
      <p:ext uri="{BB962C8B-B14F-4D97-AF65-F5344CB8AC3E}">
        <p14:creationId xmlns:p14="http://schemas.microsoft.com/office/powerpoint/2010/main" val="19868308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40</a:t>
            </a:fld>
            <a:endParaRPr lang="es-CL" dirty="0"/>
          </a:p>
        </p:txBody>
      </p:sp>
    </p:spTree>
    <p:extLst>
      <p:ext uri="{BB962C8B-B14F-4D97-AF65-F5344CB8AC3E}">
        <p14:creationId xmlns:p14="http://schemas.microsoft.com/office/powerpoint/2010/main" val="157025339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84</a:t>
            </a:fld>
            <a:endParaRPr lang="es-CL" dirty="0"/>
          </a:p>
        </p:txBody>
      </p:sp>
    </p:spTree>
    <p:extLst>
      <p:ext uri="{BB962C8B-B14F-4D97-AF65-F5344CB8AC3E}">
        <p14:creationId xmlns:p14="http://schemas.microsoft.com/office/powerpoint/2010/main" val="2746965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85</a:t>
            </a:fld>
            <a:endParaRPr lang="es-CL" dirty="0"/>
          </a:p>
        </p:txBody>
      </p:sp>
    </p:spTree>
    <p:extLst>
      <p:ext uri="{BB962C8B-B14F-4D97-AF65-F5344CB8AC3E}">
        <p14:creationId xmlns:p14="http://schemas.microsoft.com/office/powerpoint/2010/main" val="105938631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86</a:t>
            </a:fld>
            <a:endParaRPr lang="es-CL" dirty="0"/>
          </a:p>
        </p:txBody>
      </p:sp>
    </p:spTree>
    <p:extLst>
      <p:ext uri="{BB962C8B-B14F-4D97-AF65-F5344CB8AC3E}">
        <p14:creationId xmlns:p14="http://schemas.microsoft.com/office/powerpoint/2010/main" val="32760668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87</a:t>
            </a:fld>
            <a:endParaRPr lang="es-CL" dirty="0"/>
          </a:p>
        </p:txBody>
      </p:sp>
    </p:spTree>
    <p:extLst>
      <p:ext uri="{BB962C8B-B14F-4D97-AF65-F5344CB8AC3E}">
        <p14:creationId xmlns:p14="http://schemas.microsoft.com/office/powerpoint/2010/main" val="52279660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89</a:t>
            </a:fld>
            <a:endParaRPr lang="es-CL" dirty="0"/>
          </a:p>
        </p:txBody>
      </p:sp>
    </p:spTree>
    <p:extLst>
      <p:ext uri="{BB962C8B-B14F-4D97-AF65-F5344CB8AC3E}">
        <p14:creationId xmlns:p14="http://schemas.microsoft.com/office/powerpoint/2010/main" val="265428766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90</a:t>
            </a:fld>
            <a:endParaRPr lang="es-CL" dirty="0"/>
          </a:p>
        </p:txBody>
      </p:sp>
    </p:spTree>
    <p:extLst>
      <p:ext uri="{BB962C8B-B14F-4D97-AF65-F5344CB8AC3E}">
        <p14:creationId xmlns:p14="http://schemas.microsoft.com/office/powerpoint/2010/main" val="336810782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91</a:t>
            </a:fld>
            <a:endParaRPr lang="es-CL" dirty="0"/>
          </a:p>
        </p:txBody>
      </p:sp>
    </p:spTree>
    <p:extLst>
      <p:ext uri="{BB962C8B-B14F-4D97-AF65-F5344CB8AC3E}">
        <p14:creationId xmlns:p14="http://schemas.microsoft.com/office/powerpoint/2010/main" val="173817342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93</a:t>
            </a:fld>
            <a:endParaRPr lang="es-CL" dirty="0"/>
          </a:p>
        </p:txBody>
      </p:sp>
    </p:spTree>
    <p:extLst>
      <p:ext uri="{BB962C8B-B14F-4D97-AF65-F5344CB8AC3E}">
        <p14:creationId xmlns:p14="http://schemas.microsoft.com/office/powerpoint/2010/main" val="277659492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94</a:t>
            </a:fld>
            <a:endParaRPr lang="es-CL" dirty="0"/>
          </a:p>
        </p:txBody>
      </p:sp>
    </p:spTree>
    <p:extLst>
      <p:ext uri="{BB962C8B-B14F-4D97-AF65-F5344CB8AC3E}">
        <p14:creationId xmlns:p14="http://schemas.microsoft.com/office/powerpoint/2010/main" val="236118751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95</a:t>
            </a:fld>
            <a:endParaRPr lang="es-CL" dirty="0"/>
          </a:p>
        </p:txBody>
      </p:sp>
    </p:spTree>
    <p:extLst>
      <p:ext uri="{BB962C8B-B14F-4D97-AF65-F5344CB8AC3E}">
        <p14:creationId xmlns:p14="http://schemas.microsoft.com/office/powerpoint/2010/main" val="39438017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41</a:t>
            </a:fld>
            <a:endParaRPr lang="es-CL" dirty="0"/>
          </a:p>
        </p:txBody>
      </p:sp>
    </p:spTree>
    <p:extLst>
      <p:ext uri="{BB962C8B-B14F-4D97-AF65-F5344CB8AC3E}">
        <p14:creationId xmlns:p14="http://schemas.microsoft.com/office/powerpoint/2010/main" val="231871502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97</a:t>
            </a:fld>
            <a:endParaRPr lang="es-CL" dirty="0"/>
          </a:p>
        </p:txBody>
      </p:sp>
    </p:spTree>
    <p:extLst>
      <p:ext uri="{BB962C8B-B14F-4D97-AF65-F5344CB8AC3E}">
        <p14:creationId xmlns:p14="http://schemas.microsoft.com/office/powerpoint/2010/main" val="409213614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98</a:t>
            </a:fld>
            <a:endParaRPr lang="es-CL" dirty="0"/>
          </a:p>
        </p:txBody>
      </p:sp>
    </p:spTree>
    <p:extLst>
      <p:ext uri="{BB962C8B-B14F-4D97-AF65-F5344CB8AC3E}">
        <p14:creationId xmlns:p14="http://schemas.microsoft.com/office/powerpoint/2010/main" val="396434637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99</a:t>
            </a:fld>
            <a:endParaRPr lang="es-CL" dirty="0"/>
          </a:p>
        </p:txBody>
      </p:sp>
    </p:spTree>
    <p:extLst>
      <p:ext uri="{BB962C8B-B14F-4D97-AF65-F5344CB8AC3E}">
        <p14:creationId xmlns:p14="http://schemas.microsoft.com/office/powerpoint/2010/main" val="27057828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100</a:t>
            </a:fld>
            <a:endParaRPr lang="es-CL" dirty="0"/>
          </a:p>
        </p:txBody>
      </p:sp>
    </p:spTree>
    <p:extLst>
      <p:ext uri="{BB962C8B-B14F-4D97-AF65-F5344CB8AC3E}">
        <p14:creationId xmlns:p14="http://schemas.microsoft.com/office/powerpoint/2010/main" val="375540693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101</a:t>
            </a:fld>
            <a:endParaRPr lang="es-CL" dirty="0"/>
          </a:p>
        </p:txBody>
      </p:sp>
    </p:spTree>
    <p:extLst>
      <p:ext uri="{BB962C8B-B14F-4D97-AF65-F5344CB8AC3E}">
        <p14:creationId xmlns:p14="http://schemas.microsoft.com/office/powerpoint/2010/main" val="178033240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102</a:t>
            </a:fld>
            <a:endParaRPr lang="es-CL" dirty="0"/>
          </a:p>
        </p:txBody>
      </p:sp>
    </p:spTree>
    <p:extLst>
      <p:ext uri="{BB962C8B-B14F-4D97-AF65-F5344CB8AC3E}">
        <p14:creationId xmlns:p14="http://schemas.microsoft.com/office/powerpoint/2010/main" val="137372726"/>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103</a:t>
            </a:fld>
            <a:endParaRPr lang="es-CL" dirty="0"/>
          </a:p>
        </p:txBody>
      </p:sp>
    </p:spTree>
    <p:extLst>
      <p:ext uri="{BB962C8B-B14F-4D97-AF65-F5344CB8AC3E}">
        <p14:creationId xmlns:p14="http://schemas.microsoft.com/office/powerpoint/2010/main" val="394564485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104</a:t>
            </a:fld>
            <a:endParaRPr lang="es-CL" dirty="0"/>
          </a:p>
        </p:txBody>
      </p:sp>
    </p:spTree>
    <p:extLst>
      <p:ext uri="{BB962C8B-B14F-4D97-AF65-F5344CB8AC3E}">
        <p14:creationId xmlns:p14="http://schemas.microsoft.com/office/powerpoint/2010/main" val="4040636022"/>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105</a:t>
            </a:fld>
            <a:endParaRPr lang="es-CL" dirty="0"/>
          </a:p>
        </p:txBody>
      </p:sp>
    </p:spTree>
    <p:extLst>
      <p:ext uri="{BB962C8B-B14F-4D97-AF65-F5344CB8AC3E}">
        <p14:creationId xmlns:p14="http://schemas.microsoft.com/office/powerpoint/2010/main" val="104659717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106</a:t>
            </a:fld>
            <a:endParaRPr lang="es-CL" dirty="0"/>
          </a:p>
        </p:txBody>
      </p:sp>
    </p:spTree>
    <p:extLst>
      <p:ext uri="{BB962C8B-B14F-4D97-AF65-F5344CB8AC3E}">
        <p14:creationId xmlns:p14="http://schemas.microsoft.com/office/powerpoint/2010/main" val="2142179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43</a:t>
            </a:fld>
            <a:endParaRPr lang="es-CL" dirty="0"/>
          </a:p>
        </p:txBody>
      </p:sp>
    </p:spTree>
    <p:extLst>
      <p:ext uri="{BB962C8B-B14F-4D97-AF65-F5344CB8AC3E}">
        <p14:creationId xmlns:p14="http://schemas.microsoft.com/office/powerpoint/2010/main" val="360104905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107</a:t>
            </a:fld>
            <a:endParaRPr lang="es-CL" dirty="0"/>
          </a:p>
        </p:txBody>
      </p:sp>
    </p:spTree>
    <p:extLst>
      <p:ext uri="{BB962C8B-B14F-4D97-AF65-F5344CB8AC3E}">
        <p14:creationId xmlns:p14="http://schemas.microsoft.com/office/powerpoint/2010/main" val="67778681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109</a:t>
            </a:fld>
            <a:endParaRPr lang="es-CL" dirty="0"/>
          </a:p>
        </p:txBody>
      </p:sp>
    </p:spTree>
    <p:extLst>
      <p:ext uri="{BB962C8B-B14F-4D97-AF65-F5344CB8AC3E}">
        <p14:creationId xmlns:p14="http://schemas.microsoft.com/office/powerpoint/2010/main" val="3757360484"/>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110</a:t>
            </a:fld>
            <a:endParaRPr lang="es-CL" dirty="0"/>
          </a:p>
        </p:txBody>
      </p:sp>
    </p:spTree>
    <p:extLst>
      <p:ext uri="{BB962C8B-B14F-4D97-AF65-F5344CB8AC3E}">
        <p14:creationId xmlns:p14="http://schemas.microsoft.com/office/powerpoint/2010/main" val="2744402879"/>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111</a:t>
            </a:fld>
            <a:endParaRPr lang="es-CL" dirty="0"/>
          </a:p>
        </p:txBody>
      </p:sp>
    </p:spTree>
    <p:extLst>
      <p:ext uri="{BB962C8B-B14F-4D97-AF65-F5344CB8AC3E}">
        <p14:creationId xmlns:p14="http://schemas.microsoft.com/office/powerpoint/2010/main" val="52218395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112</a:t>
            </a:fld>
            <a:endParaRPr lang="es-CL" dirty="0"/>
          </a:p>
        </p:txBody>
      </p:sp>
    </p:spTree>
    <p:extLst>
      <p:ext uri="{BB962C8B-B14F-4D97-AF65-F5344CB8AC3E}">
        <p14:creationId xmlns:p14="http://schemas.microsoft.com/office/powerpoint/2010/main" val="1371017894"/>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113</a:t>
            </a:fld>
            <a:endParaRPr lang="es-CL" dirty="0"/>
          </a:p>
        </p:txBody>
      </p:sp>
    </p:spTree>
    <p:extLst>
      <p:ext uri="{BB962C8B-B14F-4D97-AF65-F5344CB8AC3E}">
        <p14:creationId xmlns:p14="http://schemas.microsoft.com/office/powerpoint/2010/main" val="46301837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114</a:t>
            </a:fld>
            <a:endParaRPr lang="es-CL" dirty="0"/>
          </a:p>
        </p:txBody>
      </p:sp>
    </p:spTree>
    <p:extLst>
      <p:ext uri="{BB962C8B-B14F-4D97-AF65-F5344CB8AC3E}">
        <p14:creationId xmlns:p14="http://schemas.microsoft.com/office/powerpoint/2010/main" val="240570994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115</a:t>
            </a:fld>
            <a:endParaRPr lang="es-CL" dirty="0"/>
          </a:p>
        </p:txBody>
      </p:sp>
    </p:spTree>
    <p:extLst>
      <p:ext uri="{BB962C8B-B14F-4D97-AF65-F5344CB8AC3E}">
        <p14:creationId xmlns:p14="http://schemas.microsoft.com/office/powerpoint/2010/main" val="4027144414"/>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116</a:t>
            </a:fld>
            <a:endParaRPr lang="es-CL" dirty="0"/>
          </a:p>
        </p:txBody>
      </p:sp>
    </p:spTree>
    <p:extLst>
      <p:ext uri="{BB962C8B-B14F-4D97-AF65-F5344CB8AC3E}">
        <p14:creationId xmlns:p14="http://schemas.microsoft.com/office/powerpoint/2010/main" val="362835522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118</a:t>
            </a:fld>
            <a:endParaRPr lang="es-CL" dirty="0"/>
          </a:p>
        </p:txBody>
      </p:sp>
    </p:spTree>
    <p:extLst>
      <p:ext uri="{BB962C8B-B14F-4D97-AF65-F5344CB8AC3E}">
        <p14:creationId xmlns:p14="http://schemas.microsoft.com/office/powerpoint/2010/main" val="2280287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44</a:t>
            </a:fld>
            <a:endParaRPr lang="es-CL" dirty="0"/>
          </a:p>
        </p:txBody>
      </p:sp>
    </p:spTree>
    <p:extLst>
      <p:ext uri="{BB962C8B-B14F-4D97-AF65-F5344CB8AC3E}">
        <p14:creationId xmlns:p14="http://schemas.microsoft.com/office/powerpoint/2010/main" val="2874454681"/>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119</a:t>
            </a:fld>
            <a:endParaRPr lang="es-CL" dirty="0"/>
          </a:p>
        </p:txBody>
      </p:sp>
    </p:spTree>
    <p:extLst>
      <p:ext uri="{BB962C8B-B14F-4D97-AF65-F5344CB8AC3E}">
        <p14:creationId xmlns:p14="http://schemas.microsoft.com/office/powerpoint/2010/main" val="666190065"/>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120</a:t>
            </a:fld>
            <a:endParaRPr lang="es-CL" dirty="0"/>
          </a:p>
        </p:txBody>
      </p:sp>
    </p:spTree>
    <p:extLst>
      <p:ext uri="{BB962C8B-B14F-4D97-AF65-F5344CB8AC3E}">
        <p14:creationId xmlns:p14="http://schemas.microsoft.com/office/powerpoint/2010/main" val="96835991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121</a:t>
            </a:fld>
            <a:endParaRPr lang="es-CL" dirty="0"/>
          </a:p>
        </p:txBody>
      </p:sp>
    </p:spTree>
    <p:extLst>
      <p:ext uri="{BB962C8B-B14F-4D97-AF65-F5344CB8AC3E}">
        <p14:creationId xmlns:p14="http://schemas.microsoft.com/office/powerpoint/2010/main" val="2776313608"/>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122</a:t>
            </a:fld>
            <a:endParaRPr lang="es-CL" dirty="0"/>
          </a:p>
        </p:txBody>
      </p:sp>
    </p:spTree>
    <p:extLst>
      <p:ext uri="{BB962C8B-B14F-4D97-AF65-F5344CB8AC3E}">
        <p14:creationId xmlns:p14="http://schemas.microsoft.com/office/powerpoint/2010/main" val="271884766"/>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123</a:t>
            </a:fld>
            <a:endParaRPr lang="es-CL" dirty="0"/>
          </a:p>
        </p:txBody>
      </p:sp>
    </p:spTree>
    <p:extLst>
      <p:ext uri="{BB962C8B-B14F-4D97-AF65-F5344CB8AC3E}">
        <p14:creationId xmlns:p14="http://schemas.microsoft.com/office/powerpoint/2010/main" val="3843357145"/>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124</a:t>
            </a:fld>
            <a:endParaRPr lang="es-CL" dirty="0"/>
          </a:p>
        </p:txBody>
      </p:sp>
    </p:spTree>
    <p:extLst>
      <p:ext uri="{BB962C8B-B14F-4D97-AF65-F5344CB8AC3E}">
        <p14:creationId xmlns:p14="http://schemas.microsoft.com/office/powerpoint/2010/main" val="3237996025"/>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125</a:t>
            </a:fld>
            <a:endParaRPr lang="es-CL" dirty="0"/>
          </a:p>
        </p:txBody>
      </p:sp>
    </p:spTree>
    <p:extLst>
      <p:ext uri="{BB962C8B-B14F-4D97-AF65-F5344CB8AC3E}">
        <p14:creationId xmlns:p14="http://schemas.microsoft.com/office/powerpoint/2010/main" val="2064743246"/>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127</a:t>
            </a:fld>
            <a:endParaRPr lang="es-CL" dirty="0"/>
          </a:p>
        </p:txBody>
      </p:sp>
    </p:spTree>
    <p:extLst>
      <p:ext uri="{BB962C8B-B14F-4D97-AF65-F5344CB8AC3E}">
        <p14:creationId xmlns:p14="http://schemas.microsoft.com/office/powerpoint/2010/main" val="54394930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128</a:t>
            </a:fld>
            <a:endParaRPr lang="es-CL" dirty="0"/>
          </a:p>
        </p:txBody>
      </p:sp>
    </p:spTree>
    <p:extLst>
      <p:ext uri="{BB962C8B-B14F-4D97-AF65-F5344CB8AC3E}">
        <p14:creationId xmlns:p14="http://schemas.microsoft.com/office/powerpoint/2010/main" val="488211685"/>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129</a:t>
            </a:fld>
            <a:endParaRPr lang="es-CL" dirty="0"/>
          </a:p>
        </p:txBody>
      </p:sp>
    </p:spTree>
    <p:extLst>
      <p:ext uri="{BB962C8B-B14F-4D97-AF65-F5344CB8AC3E}">
        <p14:creationId xmlns:p14="http://schemas.microsoft.com/office/powerpoint/2010/main" val="2290415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45</a:t>
            </a:fld>
            <a:endParaRPr lang="es-CL" dirty="0"/>
          </a:p>
        </p:txBody>
      </p:sp>
    </p:spTree>
    <p:extLst>
      <p:ext uri="{BB962C8B-B14F-4D97-AF65-F5344CB8AC3E}">
        <p14:creationId xmlns:p14="http://schemas.microsoft.com/office/powerpoint/2010/main" val="1352675171"/>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130</a:t>
            </a:fld>
            <a:endParaRPr lang="es-CL" dirty="0"/>
          </a:p>
        </p:txBody>
      </p:sp>
    </p:spTree>
    <p:extLst>
      <p:ext uri="{BB962C8B-B14F-4D97-AF65-F5344CB8AC3E}">
        <p14:creationId xmlns:p14="http://schemas.microsoft.com/office/powerpoint/2010/main" val="2298583553"/>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131</a:t>
            </a:fld>
            <a:endParaRPr lang="es-CL" dirty="0"/>
          </a:p>
        </p:txBody>
      </p:sp>
    </p:spTree>
    <p:extLst>
      <p:ext uri="{BB962C8B-B14F-4D97-AF65-F5344CB8AC3E}">
        <p14:creationId xmlns:p14="http://schemas.microsoft.com/office/powerpoint/2010/main" val="27591793"/>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134</a:t>
            </a:fld>
            <a:endParaRPr lang="es-CL" dirty="0"/>
          </a:p>
        </p:txBody>
      </p:sp>
    </p:spTree>
    <p:extLst>
      <p:ext uri="{BB962C8B-B14F-4D97-AF65-F5344CB8AC3E}">
        <p14:creationId xmlns:p14="http://schemas.microsoft.com/office/powerpoint/2010/main" val="649016992"/>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135</a:t>
            </a:fld>
            <a:endParaRPr lang="es-CL" dirty="0"/>
          </a:p>
        </p:txBody>
      </p:sp>
    </p:spTree>
    <p:extLst>
      <p:ext uri="{BB962C8B-B14F-4D97-AF65-F5344CB8AC3E}">
        <p14:creationId xmlns:p14="http://schemas.microsoft.com/office/powerpoint/2010/main" val="339768585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136</a:t>
            </a:fld>
            <a:endParaRPr lang="es-CL" dirty="0"/>
          </a:p>
        </p:txBody>
      </p:sp>
    </p:spTree>
    <p:extLst>
      <p:ext uri="{BB962C8B-B14F-4D97-AF65-F5344CB8AC3E}">
        <p14:creationId xmlns:p14="http://schemas.microsoft.com/office/powerpoint/2010/main" val="1896871404"/>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137</a:t>
            </a:fld>
            <a:endParaRPr lang="es-CL" dirty="0"/>
          </a:p>
        </p:txBody>
      </p:sp>
    </p:spTree>
    <p:extLst>
      <p:ext uri="{BB962C8B-B14F-4D97-AF65-F5344CB8AC3E}">
        <p14:creationId xmlns:p14="http://schemas.microsoft.com/office/powerpoint/2010/main" val="278071438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140</a:t>
            </a:fld>
            <a:endParaRPr lang="es-CL" dirty="0"/>
          </a:p>
        </p:txBody>
      </p:sp>
    </p:spTree>
    <p:extLst>
      <p:ext uri="{BB962C8B-B14F-4D97-AF65-F5344CB8AC3E}">
        <p14:creationId xmlns:p14="http://schemas.microsoft.com/office/powerpoint/2010/main" val="1591934929"/>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141</a:t>
            </a:fld>
            <a:endParaRPr lang="es-CL" dirty="0"/>
          </a:p>
        </p:txBody>
      </p:sp>
    </p:spTree>
    <p:extLst>
      <p:ext uri="{BB962C8B-B14F-4D97-AF65-F5344CB8AC3E}">
        <p14:creationId xmlns:p14="http://schemas.microsoft.com/office/powerpoint/2010/main" val="255348643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142</a:t>
            </a:fld>
            <a:endParaRPr lang="es-CL" dirty="0"/>
          </a:p>
        </p:txBody>
      </p:sp>
    </p:spTree>
    <p:extLst>
      <p:ext uri="{BB962C8B-B14F-4D97-AF65-F5344CB8AC3E}">
        <p14:creationId xmlns:p14="http://schemas.microsoft.com/office/powerpoint/2010/main" val="102074559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143</a:t>
            </a:fld>
            <a:endParaRPr lang="es-CL" dirty="0"/>
          </a:p>
        </p:txBody>
      </p:sp>
    </p:spTree>
    <p:extLst>
      <p:ext uri="{BB962C8B-B14F-4D97-AF65-F5344CB8AC3E}">
        <p14:creationId xmlns:p14="http://schemas.microsoft.com/office/powerpoint/2010/main" val="41476906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46</a:t>
            </a:fld>
            <a:endParaRPr lang="es-CL" dirty="0"/>
          </a:p>
        </p:txBody>
      </p:sp>
    </p:spTree>
    <p:extLst>
      <p:ext uri="{BB962C8B-B14F-4D97-AF65-F5344CB8AC3E}">
        <p14:creationId xmlns:p14="http://schemas.microsoft.com/office/powerpoint/2010/main" val="1149239"/>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144</a:t>
            </a:fld>
            <a:endParaRPr lang="es-CL" dirty="0"/>
          </a:p>
        </p:txBody>
      </p:sp>
    </p:spTree>
    <p:extLst>
      <p:ext uri="{BB962C8B-B14F-4D97-AF65-F5344CB8AC3E}">
        <p14:creationId xmlns:p14="http://schemas.microsoft.com/office/powerpoint/2010/main" val="3735462655"/>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146</a:t>
            </a:fld>
            <a:endParaRPr lang="es-CL" dirty="0"/>
          </a:p>
        </p:txBody>
      </p:sp>
    </p:spTree>
    <p:extLst>
      <p:ext uri="{BB962C8B-B14F-4D97-AF65-F5344CB8AC3E}">
        <p14:creationId xmlns:p14="http://schemas.microsoft.com/office/powerpoint/2010/main" val="204173821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147</a:t>
            </a:fld>
            <a:endParaRPr lang="es-CL" dirty="0"/>
          </a:p>
        </p:txBody>
      </p:sp>
    </p:spTree>
    <p:extLst>
      <p:ext uri="{BB962C8B-B14F-4D97-AF65-F5344CB8AC3E}">
        <p14:creationId xmlns:p14="http://schemas.microsoft.com/office/powerpoint/2010/main" val="2566868635"/>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148</a:t>
            </a:fld>
            <a:endParaRPr lang="es-CL" dirty="0"/>
          </a:p>
        </p:txBody>
      </p:sp>
    </p:spTree>
    <p:extLst>
      <p:ext uri="{BB962C8B-B14F-4D97-AF65-F5344CB8AC3E}">
        <p14:creationId xmlns:p14="http://schemas.microsoft.com/office/powerpoint/2010/main" val="428598511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149</a:t>
            </a:fld>
            <a:endParaRPr lang="es-CL" dirty="0"/>
          </a:p>
        </p:txBody>
      </p:sp>
    </p:spTree>
    <p:extLst>
      <p:ext uri="{BB962C8B-B14F-4D97-AF65-F5344CB8AC3E}">
        <p14:creationId xmlns:p14="http://schemas.microsoft.com/office/powerpoint/2010/main" val="1529195217"/>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150</a:t>
            </a:fld>
            <a:endParaRPr lang="es-CL" dirty="0"/>
          </a:p>
        </p:txBody>
      </p:sp>
    </p:spTree>
    <p:extLst>
      <p:ext uri="{BB962C8B-B14F-4D97-AF65-F5344CB8AC3E}">
        <p14:creationId xmlns:p14="http://schemas.microsoft.com/office/powerpoint/2010/main" val="4036374740"/>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151</a:t>
            </a:fld>
            <a:endParaRPr lang="es-CL" dirty="0"/>
          </a:p>
        </p:txBody>
      </p:sp>
    </p:spTree>
    <p:extLst>
      <p:ext uri="{BB962C8B-B14F-4D97-AF65-F5344CB8AC3E}">
        <p14:creationId xmlns:p14="http://schemas.microsoft.com/office/powerpoint/2010/main" val="875414146"/>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154</a:t>
            </a:fld>
            <a:endParaRPr lang="es-CL" dirty="0"/>
          </a:p>
        </p:txBody>
      </p:sp>
    </p:spTree>
    <p:extLst>
      <p:ext uri="{BB962C8B-B14F-4D97-AF65-F5344CB8AC3E}">
        <p14:creationId xmlns:p14="http://schemas.microsoft.com/office/powerpoint/2010/main" val="2783637920"/>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155</a:t>
            </a:fld>
            <a:endParaRPr lang="es-CL" dirty="0"/>
          </a:p>
        </p:txBody>
      </p:sp>
    </p:spTree>
    <p:extLst>
      <p:ext uri="{BB962C8B-B14F-4D97-AF65-F5344CB8AC3E}">
        <p14:creationId xmlns:p14="http://schemas.microsoft.com/office/powerpoint/2010/main" val="330861674"/>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es-CL" dirty="0"/>
          </a:p>
        </p:txBody>
      </p:sp>
      <p:sp>
        <p:nvSpPr>
          <p:cNvPr id="4" name="3 Marcador de número de diapositiva"/>
          <p:cNvSpPr>
            <a:spLocks noGrp="1"/>
          </p:cNvSpPr>
          <p:nvPr>
            <p:ph type="sldNum" sz="quarter" idx="10"/>
          </p:nvPr>
        </p:nvSpPr>
        <p:spPr/>
        <p:txBody>
          <a:bodyPr/>
          <a:lstStyle/>
          <a:p>
            <a:fld id="{F45F3E9C-775D-4C25-A5F1-0836F78B18B4}" type="slidenum">
              <a:rPr lang="es-CL" smtClean="0"/>
              <a:pPr/>
              <a:t>156</a:t>
            </a:fld>
            <a:endParaRPr lang="es-CL" dirty="0"/>
          </a:p>
        </p:txBody>
      </p:sp>
    </p:spTree>
    <p:extLst>
      <p:ext uri="{BB962C8B-B14F-4D97-AF65-F5344CB8AC3E}">
        <p14:creationId xmlns:p14="http://schemas.microsoft.com/office/powerpoint/2010/main" val="17873796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endParaRPr lang="es-CL"/>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CL"/>
          </a:p>
        </p:txBody>
      </p:sp>
      <p:sp>
        <p:nvSpPr>
          <p:cNvPr id="4" name="3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5" name="4 Marcador de pie de página"/>
          <p:cNvSpPr>
            <a:spLocks noGrp="1"/>
          </p:cNvSpPr>
          <p:nvPr>
            <p:ph type="ftr" sz="quarter" idx="11"/>
          </p:nvPr>
        </p:nvSpPr>
        <p:spPr/>
        <p:txBody>
          <a:bodyPr/>
          <a:lstStyle/>
          <a:p>
            <a:endParaRPr lang="es-CL" dirty="0"/>
          </a:p>
        </p:txBody>
      </p:sp>
      <p:sp>
        <p:nvSpPr>
          <p:cNvPr id="6" name="5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CL"/>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5" name="4 Marcador de pie de página"/>
          <p:cNvSpPr>
            <a:spLocks noGrp="1"/>
          </p:cNvSpPr>
          <p:nvPr>
            <p:ph type="ftr" sz="quarter" idx="11"/>
          </p:nvPr>
        </p:nvSpPr>
        <p:spPr/>
        <p:txBody>
          <a:bodyPr/>
          <a:lstStyle/>
          <a:p>
            <a:endParaRPr lang="es-CL" dirty="0"/>
          </a:p>
        </p:txBody>
      </p:sp>
      <p:sp>
        <p:nvSpPr>
          <p:cNvPr id="6" name="5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endParaRPr lang="es-CL"/>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5" name="4 Marcador de pie de página"/>
          <p:cNvSpPr>
            <a:spLocks noGrp="1"/>
          </p:cNvSpPr>
          <p:nvPr>
            <p:ph type="ftr" sz="quarter" idx="11"/>
          </p:nvPr>
        </p:nvSpPr>
        <p:spPr/>
        <p:txBody>
          <a:bodyPr/>
          <a:lstStyle/>
          <a:p>
            <a:endParaRPr lang="es-CL" dirty="0"/>
          </a:p>
        </p:txBody>
      </p:sp>
      <p:sp>
        <p:nvSpPr>
          <p:cNvPr id="6" name="5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9/6/17</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‹Nr.›</a:t>
            </a:fld>
            <a:endParaRPr/>
          </a:p>
        </p:txBody>
      </p:sp>
    </p:spTree>
    <p:extLst>
      <p:ext uri="{BB962C8B-B14F-4D97-AF65-F5344CB8AC3E}">
        <p14:creationId xmlns:p14="http://schemas.microsoft.com/office/powerpoint/2010/main" val="35365855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CL"/>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5" name="4 Marcador de pie de página"/>
          <p:cNvSpPr>
            <a:spLocks noGrp="1"/>
          </p:cNvSpPr>
          <p:nvPr>
            <p:ph type="ftr" sz="quarter" idx="11"/>
          </p:nvPr>
        </p:nvSpPr>
        <p:spPr/>
        <p:txBody>
          <a:bodyPr/>
          <a:lstStyle/>
          <a:p>
            <a:endParaRPr lang="es-CL" dirty="0"/>
          </a:p>
        </p:txBody>
      </p:sp>
      <p:sp>
        <p:nvSpPr>
          <p:cNvPr id="6" name="5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s-CL"/>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5" name="4 Marcador de pie de página"/>
          <p:cNvSpPr>
            <a:spLocks noGrp="1"/>
          </p:cNvSpPr>
          <p:nvPr>
            <p:ph type="ftr" sz="quarter" idx="11"/>
          </p:nvPr>
        </p:nvSpPr>
        <p:spPr/>
        <p:txBody>
          <a:bodyPr/>
          <a:lstStyle/>
          <a:p>
            <a:endParaRPr lang="es-CL" dirty="0"/>
          </a:p>
        </p:txBody>
      </p:sp>
      <p:sp>
        <p:nvSpPr>
          <p:cNvPr id="6" name="5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CL"/>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4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6" name="5 Marcador de pie de página"/>
          <p:cNvSpPr>
            <a:spLocks noGrp="1"/>
          </p:cNvSpPr>
          <p:nvPr>
            <p:ph type="ftr" sz="quarter" idx="11"/>
          </p:nvPr>
        </p:nvSpPr>
        <p:spPr/>
        <p:txBody>
          <a:bodyPr/>
          <a:lstStyle/>
          <a:p>
            <a:endParaRPr lang="es-CL" dirty="0"/>
          </a:p>
        </p:txBody>
      </p:sp>
      <p:sp>
        <p:nvSpPr>
          <p:cNvPr id="7" name="6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CL"/>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7" name="6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8" name="7 Marcador de pie de página"/>
          <p:cNvSpPr>
            <a:spLocks noGrp="1"/>
          </p:cNvSpPr>
          <p:nvPr>
            <p:ph type="ftr" sz="quarter" idx="11"/>
          </p:nvPr>
        </p:nvSpPr>
        <p:spPr/>
        <p:txBody>
          <a:bodyPr/>
          <a:lstStyle/>
          <a:p>
            <a:endParaRPr lang="es-CL" dirty="0"/>
          </a:p>
        </p:txBody>
      </p:sp>
      <p:sp>
        <p:nvSpPr>
          <p:cNvPr id="9" name="8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CL"/>
          </a:p>
        </p:txBody>
      </p:sp>
      <p:sp>
        <p:nvSpPr>
          <p:cNvPr id="3" name="2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4" name="3 Marcador de pie de página"/>
          <p:cNvSpPr>
            <a:spLocks noGrp="1"/>
          </p:cNvSpPr>
          <p:nvPr>
            <p:ph type="ftr" sz="quarter" idx="11"/>
          </p:nvPr>
        </p:nvSpPr>
        <p:spPr/>
        <p:txBody>
          <a:bodyPr/>
          <a:lstStyle/>
          <a:p>
            <a:endParaRPr lang="es-CL" dirty="0"/>
          </a:p>
        </p:txBody>
      </p:sp>
      <p:sp>
        <p:nvSpPr>
          <p:cNvPr id="5" name="4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3" name="2 Marcador de pie de página"/>
          <p:cNvSpPr>
            <a:spLocks noGrp="1"/>
          </p:cNvSpPr>
          <p:nvPr>
            <p:ph type="ftr" sz="quarter" idx="11"/>
          </p:nvPr>
        </p:nvSpPr>
        <p:spPr/>
        <p:txBody>
          <a:bodyPr/>
          <a:lstStyle/>
          <a:p>
            <a:endParaRPr lang="es-CL" dirty="0"/>
          </a:p>
        </p:txBody>
      </p:sp>
      <p:sp>
        <p:nvSpPr>
          <p:cNvPr id="4" name="3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endParaRPr lang="es-CL"/>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6" name="5 Marcador de pie de página"/>
          <p:cNvSpPr>
            <a:spLocks noGrp="1"/>
          </p:cNvSpPr>
          <p:nvPr>
            <p:ph type="ftr" sz="quarter" idx="11"/>
          </p:nvPr>
        </p:nvSpPr>
        <p:spPr/>
        <p:txBody>
          <a:bodyPr/>
          <a:lstStyle/>
          <a:p>
            <a:endParaRPr lang="es-CL" dirty="0"/>
          </a:p>
        </p:txBody>
      </p:sp>
      <p:sp>
        <p:nvSpPr>
          <p:cNvPr id="7" name="6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endParaRPr lang="es-CL"/>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999AB944-45FA-4AC6-8D76-B40BDBDC35F7}" type="datetimeFigureOut">
              <a:rPr lang="es-CL" smtClean="0"/>
              <a:pPr/>
              <a:t>06-09-17</a:t>
            </a:fld>
            <a:endParaRPr lang="es-CL" dirty="0"/>
          </a:p>
        </p:txBody>
      </p:sp>
      <p:sp>
        <p:nvSpPr>
          <p:cNvPr id="6" name="5 Marcador de pie de página"/>
          <p:cNvSpPr>
            <a:spLocks noGrp="1"/>
          </p:cNvSpPr>
          <p:nvPr>
            <p:ph type="ftr" sz="quarter" idx="11"/>
          </p:nvPr>
        </p:nvSpPr>
        <p:spPr/>
        <p:txBody>
          <a:bodyPr/>
          <a:lstStyle/>
          <a:p>
            <a:endParaRPr lang="es-CL" dirty="0"/>
          </a:p>
        </p:txBody>
      </p:sp>
      <p:sp>
        <p:nvSpPr>
          <p:cNvPr id="7" name="6 Marcador de número de diapositiva"/>
          <p:cNvSpPr>
            <a:spLocks noGrp="1"/>
          </p:cNvSpPr>
          <p:nvPr>
            <p:ph type="sldNum" sz="quarter" idx="12"/>
          </p:nvPr>
        </p:nvSpPr>
        <p:spPr/>
        <p:txBody>
          <a:bodyPr/>
          <a:lstStyle/>
          <a:p>
            <a:fld id="{593DAF7B-EE03-42C0-BFAE-1755FE68B8B4}" type="slidenum">
              <a:rPr lang="es-CL" smtClean="0"/>
              <a:pPr/>
              <a:t>‹Nr.›</a:t>
            </a:fld>
            <a:endParaRPr lang="es-CL"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endParaRPr lang="es-CL"/>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9AB944-45FA-4AC6-8D76-B40BDBDC35F7}" type="datetimeFigureOut">
              <a:rPr lang="es-CL" smtClean="0"/>
              <a:pPr/>
              <a:t>06-09-17</a:t>
            </a:fld>
            <a:endParaRPr lang="es-CL" dirty="0"/>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L" dirty="0"/>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3DAF7B-EE03-42C0-BFAE-1755FE68B8B4}" type="slidenum">
              <a:rPr lang="es-CL" smtClean="0"/>
              <a:pPr/>
              <a:t>‹Nr.›</a:t>
            </a:fld>
            <a:endParaRPr lang="es-CL"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oleObject" Target="../embeddings/oleObject1.bin"/><Relationship Id="rId4" Type="http://schemas.openxmlformats.org/officeDocument/2006/relationships/image" Target="../media/image1.png"/><Relationship Id="rId1" Type="http://schemas.openxmlformats.org/officeDocument/2006/relationships/vmlDrawing" Target="../drawings/vmlDrawing1.vml"/><Relationship Id="rId2"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10.bin"/><Relationship Id="rId4" Type="http://schemas.openxmlformats.org/officeDocument/2006/relationships/image" Target="../media/image1.png"/><Relationship Id="rId1" Type="http://schemas.openxmlformats.org/officeDocument/2006/relationships/vmlDrawing" Target="../drawings/vmlDrawing10.vml"/><Relationship Id="rId2" Type="http://schemas.openxmlformats.org/officeDocument/2006/relationships/slideLayout" Target="../slideLayouts/slideLayout1.xml"/></Relationships>
</file>

<file path=ppt/slides/_rels/slide100.xml.rels><?xml version="1.0" encoding="UTF-8" standalone="yes"?>
<Relationships xmlns="http://schemas.openxmlformats.org/package/2006/relationships"><Relationship Id="rId3" Type="http://schemas.openxmlformats.org/officeDocument/2006/relationships/notesSlide" Target="../notesSlides/notesSlide53.xml"/><Relationship Id="rId4" Type="http://schemas.openxmlformats.org/officeDocument/2006/relationships/oleObject" Target="../embeddings/oleObject100.bin"/><Relationship Id="rId5" Type="http://schemas.openxmlformats.org/officeDocument/2006/relationships/image" Target="../media/image1.png"/><Relationship Id="rId6" Type="http://schemas.openxmlformats.org/officeDocument/2006/relationships/image" Target="../media/image20.emf"/><Relationship Id="rId1" Type="http://schemas.openxmlformats.org/officeDocument/2006/relationships/vmlDrawing" Target="../drawings/vmlDrawing100.vml"/><Relationship Id="rId2"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3" Type="http://schemas.openxmlformats.org/officeDocument/2006/relationships/notesSlide" Target="../notesSlides/notesSlide54.xml"/><Relationship Id="rId4" Type="http://schemas.openxmlformats.org/officeDocument/2006/relationships/oleObject" Target="../embeddings/oleObject101.bin"/><Relationship Id="rId5" Type="http://schemas.openxmlformats.org/officeDocument/2006/relationships/image" Target="../media/image1.png"/><Relationship Id="rId1" Type="http://schemas.openxmlformats.org/officeDocument/2006/relationships/vmlDrawing" Target="../drawings/vmlDrawing101.vml"/><Relationship Id="rId2" Type="http://schemas.openxmlformats.org/officeDocument/2006/relationships/slideLayout" Target="../slideLayouts/slideLayout1.xml"/></Relationships>
</file>

<file path=ppt/slides/_rels/slide102.xml.rels><?xml version="1.0" encoding="UTF-8" standalone="yes"?>
<Relationships xmlns="http://schemas.openxmlformats.org/package/2006/relationships"><Relationship Id="rId3" Type="http://schemas.openxmlformats.org/officeDocument/2006/relationships/notesSlide" Target="../notesSlides/notesSlide55.xml"/><Relationship Id="rId4" Type="http://schemas.openxmlformats.org/officeDocument/2006/relationships/oleObject" Target="../embeddings/oleObject102.bin"/><Relationship Id="rId5" Type="http://schemas.openxmlformats.org/officeDocument/2006/relationships/image" Target="../media/image1.png"/><Relationship Id="rId1" Type="http://schemas.openxmlformats.org/officeDocument/2006/relationships/vmlDrawing" Target="../drawings/vmlDrawing102.vml"/><Relationship Id="rId2" Type="http://schemas.openxmlformats.org/officeDocument/2006/relationships/slideLayout" Target="../slideLayouts/slideLayout1.xml"/></Relationships>
</file>

<file path=ppt/slides/_rels/slide103.xml.rels><?xml version="1.0" encoding="UTF-8" standalone="yes"?>
<Relationships xmlns="http://schemas.openxmlformats.org/package/2006/relationships"><Relationship Id="rId3" Type="http://schemas.openxmlformats.org/officeDocument/2006/relationships/notesSlide" Target="../notesSlides/notesSlide56.xml"/><Relationship Id="rId4" Type="http://schemas.openxmlformats.org/officeDocument/2006/relationships/oleObject" Target="../embeddings/oleObject103.bin"/><Relationship Id="rId5" Type="http://schemas.openxmlformats.org/officeDocument/2006/relationships/image" Target="../media/image1.png"/><Relationship Id="rId1" Type="http://schemas.openxmlformats.org/officeDocument/2006/relationships/vmlDrawing" Target="../drawings/vmlDrawing103.vml"/><Relationship Id="rId2" Type="http://schemas.openxmlformats.org/officeDocument/2006/relationships/slideLayout" Target="../slideLayouts/slideLayout1.xml"/></Relationships>
</file>

<file path=ppt/slides/_rels/slide104.xml.rels><?xml version="1.0" encoding="UTF-8" standalone="yes"?>
<Relationships xmlns="http://schemas.openxmlformats.org/package/2006/relationships"><Relationship Id="rId3" Type="http://schemas.openxmlformats.org/officeDocument/2006/relationships/notesSlide" Target="../notesSlides/notesSlide57.xml"/><Relationship Id="rId4" Type="http://schemas.openxmlformats.org/officeDocument/2006/relationships/oleObject" Target="../embeddings/oleObject104.bin"/><Relationship Id="rId5" Type="http://schemas.openxmlformats.org/officeDocument/2006/relationships/image" Target="../media/image1.png"/><Relationship Id="rId1" Type="http://schemas.openxmlformats.org/officeDocument/2006/relationships/vmlDrawing" Target="../drawings/vmlDrawing104.vml"/><Relationship Id="rId2"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3" Type="http://schemas.openxmlformats.org/officeDocument/2006/relationships/notesSlide" Target="../notesSlides/notesSlide58.xml"/><Relationship Id="rId4" Type="http://schemas.openxmlformats.org/officeDocument/2006/relationships/oleObject" Target="../embeddings/oleObject105.bin"/><Relationship Id="rId5" Type="http://schemas.openxmlformats.org/officeDocument/2006/relationships/image" Target="../media/image1.png"/><Relationship Id="rId1" Type="http://schemas.openxmlformats.org/officeDocument/2006/relationships/vmlDrawing" Target="../drawings/vmlDrawing105.vml"/><Relationship Id="rId2" Type="http://schemas.openxmlformats.org/officeDocument/2006/relationships/slideLayout" Target="../slideLayouts/slideLayout1.xml"/></Relationships>
</file>

<file path=ppt/slides/_rels/slide106.xml.rels><?xml version="1.0" encoding="UTF-8" standalone="yes"?>
<Relationships xmlns="http://schemas.openxmlformats.org/package/2006/relationships"><Relationship Id="rId3" Type="http://schemas.openxmlformats.org/officeDocument/2006/relationships/notesSlide" Target="../notesSlides/notesSlide59.xml"/><Relationship Id="rId4" Type="http://schemas.openxmlformats.org/officeDocument/2006/relationships/oleObject" Target="../embeddings/oleObject106.bin"/><Relationship Id="rId5" Type="http://schemas.openxmlformats.org/officeDocument/2006/relationships/image" Target="../media/image1.png"/><Relationship Id="rId1" Type="http://schemas.openxmlformats.org/officeDocument/2006/relationships/vmlDrawing" Target="../drawings/vmlDrawing106.vml"/><Relationship Id="rId2" Type="http://schemas.openxmlformats.org/officeDocument/2006/relationships/slideLayout" Target="../slideLayouts/slideLayout1.xml"/></Relationships>
</file>

<file path=ppt/slides/_rels/slide107.xml.rels><?xml version="1.0" encoding="UTF-8" standalone="yes"?>
<Relationships xmlns="http://schemas.openxmlformats.org/package/2006/relationships"><Relationship Id="rId3" Type="http://schemas.openxmlformats.org/officeDocument/2006/relationships/notesSlide" Target="../notesSlides/notesSlide60.xml"/><Relationship Id="rId4" Type="http://schemas.openxmlformats.org/officeDocument/2006/relationships/oleObject" Target="../embeddings/oleObject107.bin"/><Relationship Id="rId5" Type="http://schemas.openxmlformats.org/officeDocument/2006/relationships/image" Target="../media/image1.png"/><Relationship Id="rId1" Type="http://schemas.openxmlformats.org/officeDocument/2006/relationships/vmlDrawing" Target="../drawings/vmlDrawing107.vml"/><Relationship Id="rId2" Type="http://schemas.openxmlformats.org/officeDocument/2006/relationships/slideLayout" Target="../slideLayouts/slideLayout1.xml"/></Relationships>
</file>

<file path=ppt/slides/_rels/slide108.xml.rels><?xml version="1.0" encoding="UTF-8" standalone="yes"?>
<Relationships xmlns="http://schemas.openxmlformats.org/package/2006/relationships"><Relationship Id="rId3" Type="http://schemas.openxmlformats.org/officeDocument/2006/relationships/oleObject" Target="../embeddings/oleObject108.bin"/><Relationship Id="rId4" Type="http://schemas.openxmlformats.org/officeDocument/2006/relationships/image" Target="../media/image1.png"/><Relationship Id="rId1" Type="http://schemas.openxmlformats.org/officeDocument/2006/relationships/vmlDrawing" Target="../drawings/vmlDrawing108.vml"/><Relationship Id="rId2" Type="http://schemas.openxmlformats.org/officeDocument/2006/relationships/slideLayout" Target="../slideLayouts/slideLayout1.xml"/></Relationships>
</file>

<file path=ppt/slides/_rels/slide109.xml.rels><?xml version="1.0" encoding="UTF-8" standalone="yes"?>
<Relationships xmlns="http://schemas.openxmlformats.org/package/2006/relationships"><Relationship Id="rId3" Type="http://schemas.openxmlformats.org/officeDocument/2006/relationships/notesSlide" Target="../notesSlides/notesSlide61.xml"/><Relationship Id="rId4" Type="http://schemas.openxmlformats.org/officeDocument/2006/relationships/oleObject" Target="../embeddings/oleObject109.bin"/><Relationship Id="rId5" Type="http://schemas.openxmlformats.org/officeDocument/2006/relationships/image" Target="../media/image1.png"/><Relationship Id="rId1" Type="http://schemas.openxmlformats.org/officeDocument/2006/relationships/vmlDrawing" Target="../drawings/vmlDrawing109.vml"/><Relationship Id="rId2"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11.bin"/><Relationship Id="rId4" Type="http://schemas.openxmlformats.org/officeDocument/2006/relationships/image" Target="../media/image1.png"/><Relationship Id="rId1" Type="http://schemas.openxmlformats.org/officeDocument/2006/relationships/vmlDrawing" Target="../drawings/vmlDrawing11.vml"/><Relationship Id="rId2" Type="http://schemas.openxmlformats.org/officeDocument/2006/relationships/slideLayout" Target="../slideLayouts/slideLayout1.xml"/></Relationships>
</file>

<file path=ppt/slides/_rels/slide110.xml.rels><?xml version="1.0" encoding="UTF-8" standalone="yes"?>
<Relationships xmlns="http://schemas.openxmlformats.org/package/2006/relationships"><Relationship Id="rId3" Type="http://schemas.openxmlformats.org/officeDocument/2006/relationships/notesSlide" Target="../notesSlides/notesSlide62.xml"/><Relationship Id="rId4" Type="http://schemas.openxmlformats.org/officeDocument/2006/relationships/oleObject" Target="../embeddings/oleObject110.bin"/><Relationship Id="rId5" Type="http://schemas.openxmlformats.org/officeDocument/2006/relationships/image" Target="../media/image1.png"/><Relationship Id="rId1" Type="http://schemas.openxmlformats.org/officeDocument/2006/relationships/vmlDrawing" Target="../drawings/vmlDrawing110.vml"/><Relationship Id="rId2" Type="http://schemas.openxmlformats.org/officeDocument/2006/relationships/slideLayout" Target="../slideLayouts/slideLayout1.xml"/></Relationships>
</file>

<file path=ppt/slides/_rels/slide111.xml.rels><?xml version="1.0" encoding="UTF-8" standalone="yes"?>
<Relationships xmlns="http://schemas.openxmlformats.org/package/2006/relationships"><Relationship Id="rId3" Type="http://schemas.openxmlformats.org/officeDocument/2006/relationships/notesSlide" Target="../notesSlides/notesSlide63.xml"/><Relationship Id="rId4" Type="http://schemas.openxmlformats.org/officeDocument/2006/relationships/oleObject" Target="../embeddings/oleObject111.bin"/><Relationship Id="rId5" Type="http://schemas.openxmlformats.org/officeDocument/2006/relationships/image" Target="../media/image1.png"/><Relationship Id="rId1" Type="http://schemas.openxmlformats.org/officeDocument/2006/relationships/vmlDrawing" Target="../drawings/vmlDrawing111.vml"/><Relationship Id="rId2" Type="http://schemas.openxmlformats.org/officeDocument/2006/relationships/slideLayout" Target="../slideLayouts/slideLayout1.xml"/></Relationships>
</file>

<file path=ppt/slides/_rels/slide112.xml.rels><?xml version="1.0" encoding="UTF-8" standalone="yes"?>
<Relationships xmlns="http://schemas.openxmlformats.org/package/2006/relationships"><Relationship Id="rId3" Type="http://schemas.openxmlformats.org/officeDocument/2006/relationships/notesSlide" Target="../notesSlides/notesSlide64.xml"/><Relationship Id="rId4" Type="http://schemas.openxmlformats.org/officeDocument/2006/relationships/oleObject" Target="../embeddings/oleObject112.bin"/><Relationship Id="rId5" Type="http://schemas.openxmlformats.org/officeDocument/2006/relationships/image" Target="../media/image1.png"/><Relationship Id="rId1" Type="http://schemas.openxmlformats.org/officeDocument/2006/relationships/vmlDrawing" Target="../drawings/vmlDrawing112.vml"/><Relationship Id="rId2" Type="http://schemas.openxmlformats.org/officeDocument/2006/relationships/slideLayout" Target="../slideLayouts/slideLayout1.xml"/></Relationships>
</file>

<file path=ppt/slides/_rels/slide113.xml.rels><?xml version="1.0" encoding="UTF-8" standalone="yes"?>
<Relationships xmlns="http://schemas.openxmlformats.org/package/2006/relationships"><Relationship Id="rId3" Type="http://schemas.openxmlformats.org/officeDocument/2006/relationships/notesSlide" Target="../notesSlides/notesSlide65.xml"/><Relationship Id="rId4" Type="http://schemas.openxmlformats.org/officeDocument/2006/relationships/oleObject" Target="../embeddings/oleObject113.bin"/><Relationship Id="rId5" Type="http://schemas.openxmlformats.org/officeDocument/2006/relationships/image" Target="../media/image1.png"/><Relationship Id="rId1" Type="http://schemas.openxmlformats.org/officeDocument/2006/relationships/vmlDrawing" Target="../drawings/vmlDrawing113.vml"/><Relationship Id="rId2" Type="http://schemas.openxmlformats.org/officeDocument/2006/relationships/slideLayout" Target="../slideLayouts/slideLayout1.xml"/></Relationships>
</file>

<file path=ppt/slides/_rels/slide114.xml.rels><?xml version="1.0" encoding="UTF-8" standalone="yes"?>
<Relationships xmlns="http://schemas.openxmlformats.org/package/2006/relationships"><Relationship Id="rId3" Type="http://schemas.openxmlformats.org/officeDocument/2006/relationships/notesSlide" Target="../notesSlides/notesSlide66.xml"/><Relationship Id="rId4" Type="http://schemas.openxmlformats.org/officeDocument/2006/relationships/oleObject" Target="../embeddings/oleObject114.bin"/><Relationship Id="rId5" Type="http://schemas.openxmlformats.org/officeDocument/2006/relationships/image" Target="../media/image1.png"/><Relationship Id="rId1" Type="http://schemas.openxmlformats.org/officeDocument/2006/relationships/vmlDrawing" Target="../drawings/vmlDrawing114.vml"/><Relationship Id="rId2" Type="http://schemas.openxmlformats.org/officeDocument/2006/relationships/slideLayout" Target="../slideLayouts/slideLayout1.xml"/></Relationships>
</file>

<file path=ppt/slides/_rels/slide115.xml.rels><?xml version="1.0" encoding="UTF-8" standalone="yes"?>
<Relationships xmlns="http://schemas.openxmlformats.org/package/2006/relationships"><Relationship Id="rId3" Type="http://schemas.openxmlformats.org/officeDocument/2006/relationships/notesSlide" Target="../notesSlides/notesSlide67.xml"/><Relationship Id="rId4" Type="http://schemas.openxmlformats.org/officeDocument/2006/relationships/oleObject" Target="../embeddings/oleObject115.bin"/><Relationship Id="rId5" Type="http://schemas.openxmlformats.org/officeDocument/2006/relationships/image" Target="../media/image1.png"/><Relationship Id="rId1" Type="http://schemas.openxmlformats.org/officeDocument/2006/relationships/vmlDrawing" Target="../drawings/vmlDrawing115.vml"/><Relationship Id="rId2" Type="http://schemas.openxmlformats.org/officeDocument/2006/relationships/slideLayout" Target="../slideLayouts/slideLayout1.xml"/></Relationships>
</file>

<file path=ppt/slides/_rels/slide116.xml.rels><?xml version="1.0" encoding="UTF-8" standalone="yes"?>
<Relationships xmlns="http://schemas.openxmlformats.org/package/2006/relationships"><Relationship Id="rId3" Type="http://schemas.openxmlformats.org/officeDocument/2006/relationships/notesSlide" Target="../notesSlides/notesSlide68.xml"/><Relationship Id="rId4" Type="http://schemas.openxmlformats.org/officeDocument/2006/relationships/oleObject" Target="../embeddings/oleObject116.bin"/><Relationship Id="rId5" Type="http://schemas.openxmlformats.org/officeDocument/2006/relationships/image" Target="../media/image1.png"/><Relationship Id="rId1" Type="http://schemas.openxmlformats.org/officeDocument/2006/relationships/vmlDrawing" Target="../drawings/vmlDrawing116.vml"/><Relationship Id="rId2" Type="http://schemas.openxmlformats.org/officeDocument/2006/relationships/slideLayout" Target="../slideLayouts/slideLayout1.xml"/></Relationships>
</file>

<file path=ppt/slides/_rels/slide117.xml.rels><?xml version="1.0" encoding="UTF-8" standalone="yes"?>
<Relationships xmlns="http://schemas.openxmlformats.org/package/2006/relationships"><Relationship Id="rId3" Type="http://schemas.openxmlformats.org/officeDocument/2006/relationships/oleObject" Target="../embeddings/oleObject117.bin"/><Relationship Id="rId4" Type="http://schemas.openxmlformats.org/officeDocument/2006/relationships/image" Target="../media/image1.png"/><Relationship Id="rId1" Type="http://schemas.openxmlformats.org/officeDocument/2006/relationships/vmlDrawing" Target="../drawings/vmlDrawing117.vml"/><Relationship Id="rId2" Type="http://schemas.openxmlformats.org/officeDocument/2006/relationships/slideLayout" Target="../slideLayouts/slideLayout1.xml"/></Relationships>
</file>

<file path=ppt/slides/_rels/slide118.xml.rels><?xml version="1.0" encoding="UTF-8" standalone="yes"?>
<Relationships xmlns="http://schemas.openxmlformats.org/package/2006/relationships"><Relationship Id="rId3" Type="http://schemas.openxmlformats.org/officeDocument/2006/relationships/notesSlide" Target="../notesSlides/notesSlide69.xml"/><Relationship Id="rId4" Type="http://schemas.openxmlformats.org/officeDocument/2006/relationships/oleObject" Target="../embeddings/oleObject118.bin"/><Relationship Id="rId5" Type="http://schemas.openxmlformats.org/officeDocument/2006/relationships/image" Target="../media/image1.png"/><Relationship Id="rId1" Type="http://schemas.openxmlformats.org/officeDocument/2006/relationships/vmlDrawing" Target="../drawings/vmlDrawing118.vml"/><Relationship Id="rId2" Type="http://schemas.openxmlformats.org/officeDocument/2006/relationships/slideLayout" Target="../slideLayouts/slideLayout1.xml"/></Relationships>
</file>

<file path=ppt/slides/_rels/slide119.xml.rels><?xml version="1.0" encoding="UTF-8" standalone="yes"?>
<Relationships xmlns="http://schemas.openxmlformats.org/package/2006/relationships"><Relationship Id="rId3" Type="http://schemas.openxmlformats.org/officeDocument/2006/relationships/notesSlide" Target="../notesSlides/notesSlide70.xml"/><Relationship Id="rId4" Type="http://schemas.openxmlformats.org/officeDocument/2006/relationships/oleObject" Target="../embeddings/oleObject119.bin"/><Relationship Id="rId5" Type="http://schemas.openxmlformats.org/officeDocument/2006/relationships/image" Target="../media/image1.png"/><Relationship Id="rId6" Type="http://schemas.openxmlformats.org/officeDocument/2006/relationships/image" Target="../media/image21.jpeg"/><Relationship Id="rId1" Type="http://schemas.openxmlformats.org/officeDocument/2006/relationships/vmlDrawing" Target="../drawings/vmlDrawing119.vml"/><Relationship Id="rId2"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2.bin"/><Relationship Id="rId4" Type="http://schemas.openxmlformats.org/officeDocument/2006/relationships/image" Target="../media/image1.png"/><Relationship Id="rId1" Type="http://schemas.openxmlformats.org/officeDocument/2006/relationships/vmlDrawing" Target="../drawings/vmlDrawing12.vml"/><Relationship Id="rId2" Type="http://schemas.openxmlformats.org/officeDocument/2006/relationships/slideLayout" Target="../slideLayouts/slideLayout1.xml"/></Relationships>
</file>

<file path=ppt/slides/_rels/slide120.xml.rels><?xml version="1.0" encoding="UTF-8" standalone="yes"?>
<Relationships xmlns="http://schemas.openxmlformats.org/package/2006/relationships"><Relationship Id="rId3" Type="http://schemas.openxmlformats.org/officeDocument/2006/relationships/notesSlide" Target="../notesSlides/notesSlide71.xml"/><Relationship Id="rId4" Type="http://schemas.openxmlformats.org/officeDocument/2006/relationships/oleObject" Target="../embeddings/oleObject120.bin"/><Relationship Id="rId5" Type="http://schemas.openxmlformats.org/officeDocument/2006/relationships/image" Target="../media/image1.png"/><Relationship Id="rId1" Type="http://schemas.openxmlformats.org/officeDocument/2006/relationships/vmlDrawing" Target="../drawings/vmlDrawing120.vml"/><Relationship Id="rId2" Type="http://schemas.openxmlformats.org/officeDocument/2006/relationships/slideLayout" Target="../slideLayouts/slideLayout1.xml"/></Relationships>
</file>

<file path=ppt/slides/_rels/slide121.xml.rels><?xml version="1.0" encoding="UTF-8" standalone="yes"?>
<Relationships xmlns="http://schemas.openxmlformats.org/package/2006/relationships"><Relationship Id="rId3" Type="http://schemas.openxmlformats.org/officeDocument/2006/relationships/notesSlide" Target="../notesSlides/notesSlide72.xml"/><Relationship Id="rId4" Type="http://schemas.openxmlformats.org/officeDocument/2006/relationships/oleObject" Target="../embeddings/oleObject121.bin"/><Relationship Id="rId5" Type="http://schemas.openxmlformats.org/officeDocument/2006/relationships/image" Target="../media/image1.png"/><Relationship Id="rId6" Type="http://schemas.openxmlformats.org/officeDocument/2006/relationships/image" Target="../media/image22.emf"/><Relationship Id="rId1" Type="http://schemas.openxmlformats.org/officeDocument/2006/relationships/vmlDrawing" Target="../drawings/vmlDrawing121.vml"/><Relationship Id="rId2" Type="http://schemas.openxmlformats.org/officeDocument/2006/relationships/slideLayout" Target="../slideLayouts/slideLayout1.xml"/></Relationships>
</file>

<file path=ppt/slides/_rels/slide122.xml.rels><?xml version="1.0" encoding="UTF-8" standalone="yes"?>
<Relationships xmlns="http://schemas.openxmlformats.org/package/2006/relationships"><Relationship Id="rId3" Type="http://schemas.openxmlformats.org/officeDocument/2006/relationships/notesSlide" Target="../notesSlides/notesSlide73.xml"/><Relationship Id="rId4" Type="http://schemas.openxmlformats.org/officeDocument/2006/relationships/oleObject" Target="../embeddings/oleObject122.bin"/><Relationship Id="rId5" Type="http://schemas.openxmlformats.org/officeDocument/2006/relationships/image" Target="../media/image1.png"/><Relationship Id="rId6" Type="http://schemas.openxmlformats.org/officeDocument/2006/relationships/image" Target="../media/image23.png"/><Relationship Id="rId1" Type="http://schemas.openxmlformats.org/officeDocument/2006/relationships/vmlDrawing" Target="../drawings/vmlDrawing122.vml"/><Relationship Id="rId2"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3" Type="http://schemas.openxmlformats.org/officeDocument/2006/relationships/notesSlide" Target="../notesSlides/notesSlide74.xml"/><Relationship Id="rId4" Type="http://schemas.openxmlformats.org/officeDocument/2006/relationships/oleObject" Target="../embeddings/oleObject123.bin"/><Relationship Id="rId5" Type="http://schemas.openxmlformats.org/officeDocument/2006/relationships/image" Target="../media/image1.png"/><Relationship Id="rId1" Type="http://schemas.openxmlformats.org/officeDocument/2006/relationships/vmlDrawing" Target="../drawings/vmlDrawing123.vml"/><Relationship Id="rId2"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3" Type="http://schemas.openxmlformats.org/officeDocument/2006/relationships/notesSlide" Target="../notesSlides/notesSlide75.xml"/><Relationship Id="rId4" Type="http://schemas.openxmlformats.org/officeDocument/2006/relationships/oleObject" Target="../embeddings/oleObject124.bin"/><Relationship Id="rId5" Type="http://schemas.openxmlformats.org/officeDocument/2006/relationships/image" Target="../media/image1.png"/><Relationship Id="rId1" Type="http://schemas.openxmlformats.org/officeDocument/2006/relationships/vmlDrawing" Target="../drawings/vmlDrawing124.vml"/><Relationship Id="rId2" Type="http://schemas.openxmlformats.org/officeDocument/2006/relationships/slideLayout" Target="../slideLayouts/slideLayout1.xml"/></Relationships>
</file>

<file path=ppt/slides/_rels/slide125.xml.rels><?xml version="1.0" encoding="UTF-8" standalone="yes"?>
<Relationships xmlns="http://schemas.openxmlformats.org/package/2006/relationships"><Relationship Id="rId3" Type="http://schemas.openxmlformats.org/officeDocument/2006/relationships/notesSlide" Target="../notesSlides/notesSlide76.xml"/><Relationship Id="rId4" Type="http://schemas.openxmlformats.org/officeDocument/2006/relationships/oleObject" Target="../embeddings/oleObject125.bin"/><Relationship Id="rId5" Type="http://schemas.openxmlformats.org/officeDocument/2006/relationships/image" Target="../media/image1.png"/><Relationship Id="rId1" Type="http://schemas.openxmlformats.org/officeDocument/2006/relationships/vmlDrawing" Target="../drawings/vmlDrawing125.vml"/><Relationship Id="rId2" Type="http://schemas.openxmlformats.org/officeDocument/2006/relationships/slideLayout" Target="../slideLayouts/slideLayout1.xml"/></Relationships>
</file>

<file path=ppt/slides/_rels/slide126.xml.rels><?xml version="1.0" encoding="UTF-8" standalone="yes"?>
<Relationships xmlns="http://schemas.openxmlformats.org/package/2006/relationships"><Relationship Id="rId3" Type="http://schemas.openxmlformats.org/officeDocument/2006/relationships/oleObject" Target="../embeddings/oleObject126.bin"/><Relationship Id="rId4" Type="http://schemas.openxmlformats.org/officeDocument/2006/relationships/image" Target="../media/image1.png"/><Relationship Id="rId1" Type="http://schemas.openxmlformats.org/officeDocument/2006/relationships/vmlDrawing" Target="../drawings/vmlDrawing126.vml"/><Relationship Id="rId2" Type="http://schemas.openxmlformats.org/officeDocument/2006/relationships/slideLayout" Target="../slideLayouts/slideLayout1.xml"/></Relationships>
</file>

<file path=ppt/slides/_rels/slide127.xml.rels><?xml version="1.0" encoding="UTF-8" standalone="yes"?>
<Relationships xmlns="http://schemas.openxmlformats.org/package/2006/relationships"><Relationship Id="rId3" Type="http://schemas.openxmlformats.org/officeDocument/2006/relationships/notesSlide" Target="../notesSlides/notesSlide77.xml"/><Relationship Id="rId4" Type="http://schemas.openxmlformats.org/officeDocument/2006/relationships/oleObject" Target="../embeddings/oleObject127.bin"/><Relationship Id="rId5" Type="http://schemas.openxmlformats.org/officeDocument/2006/relationships/image" Target="../media/image1.png"/><Relationship Id="rId1" Type="http://schemas.openxmlformats.org/officeDocument/2006/relationships/vmlDrawing" Target="../drawings/vmlDrawing127.vml"/><Relationship Id="rId2" Type="http://schemas.openxmlformats.org/officeDocument/2006/relationships/slideLayout" Target="../slideLayouts/slideLayout1.xml"/></Relationships>
</file>

<file path=ppt/slides/_rels/slide128.xml.rels><?xml version="1.0" encoding="UTF-8" standalone="yes"?>
<Relationships xmlns="http://schemas.openxmlformats.org/package/2006/relationships"><Relationship Id="rId3" Type="http://schemas.openxmlformats.org/officeDocument/2006/relationships/notesSlide" Target="../notesSlides/notesSlide78.xml"/><Relationship Id="rId4" Type="http://schemas.openxmlformats.org/officeDocument/2006/relationships/oleObject" Target="../embeddings/oleObject128.bin"/><Relationship Id="rId5" Type="http://schemas.openxmlformats.org/officeDocument/2006/relationships/image" Target="../media/image1.png"/><Relationship Id="rId1" Type="http://schemas.openxmlformats.org/officeDocument/2006/relationships/vmlDrawing" Target="../drawings/vmlDrawing128.vml"/><Relationship Id="rId2" Type="http://schemas.openxmlformats.org/officeDocument/2006/relationships/slideLayout" Target="../slideLayouts/slideLayout1.xml"/></Relationships>
</file>

<file path=ppt/slides/_rels/slide129.xml.rels><?xml version="1.0" encoding="UTF-8" standalone="yes"?>
<Relationships xmlns="http://schemas.openxmlformats.org/package/2006/relationships"><Relationship Id="rId3" Type="http://schemas.openxmlformats.org/officeDocument/2006/relationships/notesSlide" Target="../notesSlides/notesSlide79.xml"/><Relationship Id="rId4" Type="http://schemas.openxmlformats.org/officeDocument/2006/relationships/oleObject" Target="../embeddings/oleObject129.bin"/><Relationship Id="rId5" Type="http://schemas.openxmlformats.org/officeDocument/2006/relationships/image" Target="../media/image1.png"/><Relationship Id="rId1" Type="http://schemas.openxmlformats.org/officeDocument/2006/relationships/vmlDrawing" Target="../drawings/vmlDrawing129.vml"/><Relationship Id="rId2"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13.bin"/><Relationship Id="rId4" Type="http://schemas.openxmlformats.org/officeDocument/2006/relationships/image" Target="../media/image1.png"/><Relationship Id="rId1" Type="http://schemas.openxmlformats.org/officeDocument/2006/relationships/vmlDrawing" Target="../drawings/vmlDrawing13.vml"/><Relationship Id="rId2" Type="http://schemas.openxmlformats.org/officeDocument/2006/relationships/slideLayout" Target="../slideLayouts/slideLayout1.xml"/></Relationships>
</file>

<file path=ppt/slides/_rels/slide130.xml.rels><?xml version="1.0" encoding="UTF-8" standalone="yes"?>
<Relationships xmlns="http://schemas.openxmlformats.org/package/2006/relationships"><Relationship Id="rId3" Type="http://schemas.openxmlformats.org/officeDocument/2006/relationships/notesSlide" Target="../notesSlides/notesSlide80.xml"/><Relationship Id="rId4" Type="http://schemas.openxmlformats.org/officeDocument/2006/relationships/oleObject" Target="../embeddings/oleObject130.bin"/><Relationship Id="rId5" Type="http://schemas.openxmlformats.org/officeDocument/2006/relationships/image" Target="../media/image1.png"/><Relationship Id="rId1" Type="http://schemas.openxmlformats.org/officeDocument/2006/relationships/vmlDrawing" Target="../drawings/vmlDrawing130.vml"/><Relationship Id="rId2" Type="http://schemas.openxmlformats.org/officeDocument/2006/relationships/slideLayout" Target="../slideLayouts/slideLayout1.xml"/></Relationships>
</file>

<file path=ppt/slides/_rels/slide131.xml.rels><?xml version="1.0" encoding="UTF-8" standalone="yes"?>
<Relationships xmlns="http://schemas.openxmlformats.org/package/2006/relationships"><Relationship Id="rId3" Type="http://schemas.openxmlformats.org/officeDocument/2006/relationships/notesSlide" Target="../notesSlides/notesSlide81.xml"/><Relationship Id="rId4" Type="http://schemas.openxmlformats.org/officeDocument/2006/relationships/oleObject" Target="../embeddings/oleObject131.bin"/><Relationship Id="rId5" Type="http://schemas.openxmlformats.org/officeDocument/2006/relationships/image" Target="../media/image1.png"/><Relationship Id="rId6" Type="http://schemas.openxmlformats.org/officeDocument/2006/relationships/image" Target="../media/image24.emf"/><Relationship Id="rId1" Type="http://schemas.openxmlformats.org/officeDocument/2006/relationships/vmlDrawing" Target="../drawings/vmlDrawing131.vml"/><Relationship Id="rId2" Type="http://schemas.openxmlformats.org/officeDocument/2006/relationships/slideLayout" Target="../slideLayouts/slideLayout1.xml"/></Relationships>
</file>

<file path=ppt/slides/_rels/slide132.xml.rels><?xml version="1.0" encoding="UTF-8" standalone="yes"?>
<Relationships xmlns="http://schemas.openxmlformats.org/package/2006/relationships"><Relationship Id="rId3" Type="http://schemas.openxmlformats.org/officeDocument/2006/relationships/oleObject" Target="../embeddings/oleObject132.bin"/><Relationship Id="rId4" Type="http://schemas.openxmlformats.org/officeDocument/2006/relationships/image" Target="../media/image1.png"/><Relationship Id="rId1" Type="http://schemas.openxmlformats.org/officeDocument/2006/relationships/vmlDrawing" Target="../drawings/vmlDrawing132.vml"/><Relationship Id="rId2" Type="http://schemas.openxmlformats.org/officeDocument/2006/relationships/slideLayout" Target="../slideLayouts/slideLayout1.xml"/></Relationships>
</file>

<file path=ppt/slides/_rels/slide133.xml.rels><?xml version="1.0" encoding="UTF-8" standalone="yes"?>
<Relationships xmlns="http://schemas.openxmlformats.org/package/2006/relationships"><Relationship Id="rId3" Type="http://schemas.openxmlformats.org/officeDocument/2006/relationships/oleObject" Target="../embeddings/oleObject133.bin"/><Relationship Id="rId4" Type="http://schemas.openxmlformats.org/officeDocument/2006/relationships/image" Target="../media/image1.png"/><Relationship Id="rId1" Type="http://schemas.openxmlformats.org/officeDocument/2006/relationships/vmlDrawing" Target="../drawings/vmlDrawing133.vml"/><Relationship Id="rId2" Type="http://schemas.openxmlformats.org/officeDocument/2006/relationships/slideLayout" Target="../slideLayouts/slideLayout1.xml"/></Relationships>
</file>

<file path=ppt/slides/_rels/slide134.xml.rels><?xml version="1.0" encoding="UTF-8" standalone="yes"?>
<Relationships xmlns="http://schemas.openxmlformats.org/package/2006/relationships"><Relationship Id="rId3" Type="http://schemas.openxmlformats.org/officeDocument/2006/relationships/notesSlide" Target="../notesSlides/notesSlide82.xml"/><Relationship Id="rId4" Type="http://schemas.openxmlformats.org/officeDocument/2006/relationships/oleObject" Target="../embeddings/oleObject134.bin"/><Relationship Id="rId5" Type="http://schemas.openxmlformats.org/officeDocument/2006/relationships/image" Target="../media/image1.png"/><Relationship Id="rId1" Type="http://schemas.openxmlformats.org/officeDocument/2006/relationships/vmlDrawing" Target="../drawings/vmlDrawing134.vml"/><Relationship Id="rId2" Type="http://schemas.openxmlformats.org/officeDocument/2006/relationships/slideLayout" Target="../slideLayouts/slideLayout1.xml"/></Relationships>
</file>

<file path=ppt/slides/_rels/slide135.xml.rels><?xml version="1.0" encoding="UTF-8" standalone="yes"?>
<Relationships xmlns="http://schemas.openxmlformats.org/package/2006/relationships"><Relationship Id="rId3" Type="http://schemas.openxmlformats.org/officeDocument/2006/relationships/notesSlide" Target="../notesSlides/notesSlide83.xml"/><Relationship Id="rId4" Type="http://schemas.openxmlformats.org/officeDocument/2006/relationships/oleObject" Target="../embeddings/oleObject135.bin"/><Relationship Id="rId5" Type="http://schemas.openxmlformats.org/officeDocument/2006/relationships/image" Target="../media/image1.png"/><Relationship Id="rId1" Type="http://schemas.openxmlformats.org/officeDocument/2006/relationships/vmlDrawing" Target="../drawings/vmlDrawing135.vml"/><Relationship Id="rId2" Type="http://schemas.openxmlformats.org/officeDocument/2006/relationships/slideLayout" Target="../slideLayouts/slideLayout1.xml"/></Relationships>
</file>

<file path=ppt/slides/_rels/slide136.xml.rels><?xml version="1.0" encoding="UTF-8" standalone="yes"?>
<Relationships xmlns="http://schemas.openxmlformats.org/package/2006/relationships"><Relationship Id="rId3" Type="http://schemas.openxmlformats.org/officeDocument/2006/relationships/notesSlide" Target="../notesSlides/notesSlide84.xml"/><Relationship Id="rId4" Type="http://schemas.openxmlformats.org/officeDocument/2006/relationships/oleObject" Target="../embeddings/oleObject136.bin"/><Relationship Id="rId5" Type="http://schemas.openxmlformats.org/officeDocument/2006/relationships/image" Target="../media/image1.png"/><Relationship Id="rId1" Type="http://schemas.openxmlformats.org/officeDocument/2006/relationships/vmlDrawing" Target="../drawings/vmlDrawing136.vml"/><Relationship Id="rId2" Type="http://schemas.openxmlformats.org/officeDocument/2006/relationships/slideLayout" Target="../slideLayouts/slideLayout1.xml"/></Relationships>
</file>

<file path=ppt/slides/_rels/slide137.xml.rels><?xml version="1.0" encoding="UTF-8" standalone="yes"?>
<Relationships xmlns="http://schemas.openxmlformats.org/package/2006/relationships"><Relationship Id="rId3" Type="http://schemas.openxmlformats.org/officeDocument/2006/relationships/notesSlide" Target="../notesSlides/notesSlide85.xml"/><Relationship Id="rId4" Type="http://schemas.openxmlformats.org/officeDocument/2006/relationships/oleObject" Target="../embeddings/oleObject137.bin"/><Relationship Id="rId5" Type="http://schemas.openxmlformats.org/officeDocument/2006/relationships/image" Target="../media/image1.png"/><Relationship Id="rId1" Type="http://schemas.openxmlformats.org/officeDocument/2006/relationships/vmlDrawing" Target="../drawings/vmlDrawing137.vml"/><Relationship Id="rId2" Type="http://schemas.openxmlformats.org/officeDocument/2006/relationships/slideLayout" Target="../slideLayouts/slideLayout1.xml"/></Relationships>
</file>

<file path=ppt/slides/_rels/slide138.xml.rels><?xml version="1.0" encoding="UTF-8" standalone="yes"?>
<Relationships xmlns="http://schemas.openxmlformats.org/package/2006/relationships"><Relationship Id="rId3" Type="http://schemas.openxmlformats.org/officeDocument/2006/relationships/oleObject" Target="../embeddings/oleObject138.bin"/><Relationship Id="rId4" Type="http://schemas.openxmlformats.org/officeDocument/2006/relationships/image" Target="../media/image1.png"/><Relationship Id="rId1" Type="http://schemas.openxmlformats.org/officeDocument/2006/relationships/vmlDrawing" Target="../drawings/vmlDrawing138.vml"/><Relationship Id="rId2" Type="http://schemas.openxmlformats.org/officeDocument/2006/relationships/slideLayout" Target="../slideLayouts/slideLayout1.xml"/></Relationships>
</file>

<file path=ppt/slides/_rels/slide139.xml.rels><?xml version="1.0" encoding="UTF-8" standalone="yes"?>
<Relationships xmlns="http://schemas.openxmlformats.org/package/2006/relationships"><Relationship Id="rId3" Type="http://schemas.openxmlformats.org/officeDocument/2006/relationships/oleObject" Target="../embeddings/oleObject139.bin"/><Relationship Id="rId4" Type="http://schemas.openxmlformats.org/officeDocument/2006/relationships/image" Target="../media/image1.png"/><Relationship Id="rId1" Type="http://schemas.openxmlformats.org/officeDocument/2006/relationships/vmlDrawing" Target="../drawings/vmlDrawing139.vml"/><Relationship Id="rId2"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14.bin"/><Relationship Id="rId4" Type="http://schemas.openxmlformats.org/officeDocument/2006/relationships/image" Target="../media/image1.png"/><Relationship Id="rId1" Type="http://schemas.openxmlformats.org/officeDocument/2006/relationships/vmlDrawing" Target="../drawings/vmlDrawing14.vml"/><Relationship Id="rId2" Type="http://schemas.openxmlformats.org/officeDocument/2006/relationships/slideLayout" Target="../slideLayouts/slideLayout1.xml"/></Relationships>
</file>

<file path=ppt/slides/_rels/slide140.xml.rels><?xml version="1.0" encoding="UTF-8" standalone="yes"?>
<Relationships xmlns="http://schemas.openxmlformats.org/package/2006/relationships"><Relationship Id="rId3" Type="http://schemas.openxmlformats.org/officeDocument/2006/relationships/notesSlide" Target="../notesSlides/notesSlide86.xml"/><Relationship Id="rId4" Type="http://schemas.openxmlformats.org/officeDocument/2006/relationships/oleObject" Target="../embeddings/oleObject140.bin"/><Relationship Id="rId5" Type="http://schemas.openxmlformats.org/officeDocument/2006/relationships/image" Target="../media/image1.png"/><Relationship Id="rId6" Type="http://schemas.openxmlformats.org/officeDocument/2006/relationships/chart" Target="../charts/chart1.xml"/><Relationship Id="rId1" Type="http://schemas.openxmlformats.org/officeDocument/2006/relationships/vmlDrawing" Target="../drawings/vmlDrawing140.vml"/><Relationship Id="rId2" Type="http://schemas.openxmlformats.org/officeDocument/2006/relationships/slideLayout" Target="../slideLayouts/slideLayout1.xml"/></Relationships>
</file>

<file path=ppt/slides/_rels/slide141.xml.rels><?xml version="1.0" encoding="UTF-8" standalone="yes"?>
<Relationships xmlns="http://schemas.openxmlformats.org/package/2006/relationships"><Relationship Id="rId3" Type="http://schemas.openxmlformats.org/officeDocument/2006/relationships/notesSlide" Target="../notesSlides/notesSlide87.xml"/><Relationship Id="rId4" Type="http://schemas.openxmlformats.org/officeDocument/2006/relationships/oleObject" Target="../embeddings/oleObject141.bin"/><Relationship Id="rId5" Type="http://schemas.openxmlformats.org/officeDocument/2006/relationships/image" Target="../media/image1.png"/><Relationship Id="rId1" Type="http://schemas.openxmlformats.org/officeDocument/2006/relationships/vmlDrawing" Target="../drawings/vmlDrawing141.vml"/><Relationship Id="rId2" Type="http://schemas.openxmlformats.org/officeDocument/2006/relationships/slideLayout" Target="../slideLayouts/slideLayout1.xml"/></Relationships>
</file>

<file path=ppt/slides/_rels/slide142.xml.rels><?xml version="1.0" encoding="UTF-8" standalone="yes"?>
<Relationships xmlns="http://schemas.openxmlformats.org/package/2006/relationships"><Relationship Id="rId3" Type="http://schemas.openxmlformats.org/officeDocument/2006/relationships/notesSlide" Target="../notesSlides/notesSlide88.xml"/><Relationship Id="rId4" Type="http://schemas.openxmlformats.org/officeDocument/2006/relationships/oleObject" Target="../embeddings/oleObject142.bin"/><Relationship Id="rId5" Type="http://schemas.openxmlformats.org/officeDocument/2006/relationships/image" Target="../media/image1.png"/><Relationship Id="rId1" Type="http://schemas.openxmlformats.org/officeDocument/2006/relationships/vmlDrawing" Target="../drawings/vmlDrawing142.vml"/><Relationship Id="rId2" Type="http://schemas.openxmlformats.org/officeDocument/2006/relationships/slideLayout" Target="../slideLayouts/slideLayout1.xml"/></Relationships>
</file>

<file path=ppt/slides/_rels/slide143.xml.rels><?xml version="1.0" encoding="UTF-8" standalone="yes"?>
<Relationships xmlns="http://schemas.openxmlformats.org/package/2006/relationships"><Relationship Id="rId3" Type="http://schemas.openxmlformats.org/officeDocument/2006/relationships/notesSlide" Target="../notesSlides/notesSlide89.xml"/><Relationship Id="rId4" Type="http://schemas.openxmlformats.org/officeDocument/2006/relationships/oleObject" Target="../embeddings/oleObject143.bin"/><Relationship Id="rId5" Type="http://schemas.openxmlformats.org/officeDocument/2006/relationships/image" Target="../media/image1.png"/><Relationship Id="rId6" Type="http://schemas.openxmlformats.org/officeDocument/2006/relationships/image" Target="../media/image25.emf"/><Relationship Id="rId1" Type="http://schemas.openxmlformats.org/officeDocument/2006/relationships/vmlDrawing" Target="../drawings/vmlDrawing143.vml"/><Relationship Id="rId2" Type="http://schemas.openxmlformats.org/officeDocument/2006/relationships/slideLayout" Target="../slideLayouts/slideLayout1.xml"/></Relationships>
</file>

<file path=ppt/slides/_rels/slide144.xml.rels><?xml version="1.0" encoding="UTF-8" standalone="yes"?>
<Relationships xmlns="http://schemas.openxmlformats.org/package/2006/relationships"><Relationship Id="rId3" Type="http://schemas.openxmlformats.org/officeDocument/2006/relationships/notesSlide" Target="../notesSlides/notesSlide90.xml"/><Relationship Id="rId4" Type="http://schemas.openxmlformats.org/officeDocument/2006/relationships/oleObject" Target="../embeddings/oleObject144.bin"/><Relationship Id="rId5" Type="http://schemas.openxmlformats.org/officeDocument/2006/relationships/image" Target="../media/image1.png"/><Relationship Id="rId6" Type="http://schemas.openxmlformats.org/officeDocument/2006/relationships/image" Target="../media/image26.emf"/><Relationship Id="rId7" Type="http://schemas.openxmlformats.org/officeDocument/2006/relationships/image" Target="../media/image27.emf"/><Relationship Id="rId1" Type="http://schemas.openxmlformats.org/officeDocument/2006/relationships/vmlDrawing" Target="../drawings/vmlDrawing144.vml"/><Relationship Id="rId2" Type="http://schemas.openxmlformats.org/officeDocument/2006/relationships/slideLayout" Target="../slideLayouts/slideLayout1.xml"/></Relationships>
</file>

<file path=ppt/slides/_rels/slide145.xml.rels><?xml version="1.0" encoding="UTF-8" standalone="yes"?>
<Relationships xmlns="http://schemas.openxmlformats.org/package/2006/relationships"><Relationship Id="rId3" Type="http://schemas.openxmlformats.org/officeDocument/2006/relationships/oleObject" Target="../embeddings/oleObject145.bin"/><Relationship Id="rId4" Type="http://schemas.openxmlformats.org/officeDocument/2006/relationships/image" Target="../media/image1.png"/><Relationship Id="rId1" Type="http://schemas.openxmlformats.org/officeDocument/2006/relationships/vmlDrawing" Target="../drawings/vmlDrawing145.vml"/><Relationship Id="rId2" Type="http://schemas.openxmlformats.org/officeDocument/2006/relationships/slideLayout" Target="../slideLayouts/slideLayout1.xml"/></Relationships>
</file>

<file path=ppt/slides/_rels/slide146.xml.rels><?xml version="1.0" encoding="UTF-8" standalone="yes"?>
<Relationships xmlns="http://schemas.openxmlformats.org/package/2006/relationships"><Relationship Id="rId3" Type="http://schemas.openxmlformats.org/officeDocument/2006/relationships/notesSlide" Target="../notesSlides/notesSlide91.xml"/><Relationship Id="rId4" Type="http://schemas.openxmlformats.org/officeDocument/2006/relationships/oleObject" Target="../embeddings/oleObject146.bin"/><Relationship Id="rId5" Type="http://schemas.openxmlformats.org/officeDocument/2006/relationships/image" Target="../media/image1.png"/><Relationship Id="rId1" Type="http://schemas.openxmlformats.org/officeDocument/2006/relationships/vmlDrawing" Target="../drawings/vmlDrawing146.vml"/><Relationship Id="rId2" Type="http://schemas.openxmlformats.org/officeDocument/2006/relationships/slideLayout" Target="../slideLayouts/slideLayout1.xml"/></Relationships>
</file>

<file path=ppt/slides/_rels/slide147.xml.rels><?xml version="1.0" encoding="UTF-8" standalone="yes"?>
<Relationships xmlns="http://schemas.openxmlformats.org/package/2006/relationships"><Relationship Id="rId3" Type="http://schemas.openxmlformats.org/officeDocument/2006/relationships/notesSlide" Target="../notesSlides/notesSlide92.xml"/><Relationship Id="rId4" Type="http://schemas.openxmlformats.org/officeDocument/2006/relationships/oleObject" Target="../embeddings/oleObject147.bin"/><Relationship Id="rId5" Type="http://schemas.openxmlformats.org/officeDocument/2006/relationships/image" Target="../media/image1.png"/><Relationship Id="rId6" Type="http://schemas.openxmlformats.org/officeDocument/2006/relationships/image" Target="../media/image28.emf"/><Relationship Id="rId7" Type="http://schemas.openxmlformats.org/officeDocument/2006/relationships/image" Target="../media/image29.emf"/><Relationship Id="rId1" Type="http://schemas.openxmlformats.org/officeDocument/2006/relationships/vmlDrawing" Target="../drawings/vmlDrawing147.vml"/><Relationship Id="rId2" Type="http://schemas.openxmlformats.org/officeDocument/2006/relationships/slideLayout" Target="../slideLayouts/slideLayout1.xml"/></Relationships>
</file>

<file path=ppt/slides/_rels/slide148.xml.rels><?xml version="1.0" encoding="UTF-8" standalone="yes"?>
<Relationships xmlns="http://schemas.openxmlformats.org/package/2006/relationships"><Relationship Id="rId3" Type="http://schemas.openxmlformats.org/officeDocument/2006/relationships/notesSlide" Target="../notesSlides/notesSlide93.xml"/><Relationship Id="rId4" Type="http://schemas.openxmlformats.org/officeDocument/2006/relationships/oleObject" Target="../embeddings/oleObject148.bin"/><Relationship Id="rId5" Type="http://schemas.openxmlformats.org/officeDocument/2006/relationships/image" Target="../media/image1.png"/><Relationship Id="rId6" Type="http://schemas.openxmlformats.org/officeDocument/2006/relationships/oleObject" Target="../embeddings/oleObject149.bin"/><Relationship Id="rId7" Type="http://schemas.openxmlformats.org/officeDocument/2006/relationships/package" Target="../embeddings/Hoja_de_c_lculo_de_Microsoft_Excel2.xlsx"/><Relationship Id="rId8" Type="http://schemas.openxmlformats.org/officeDocument/2006/relationships/image" Target="../media/image30.emf"/><Relationship Id="rId1" Type="http://schemas.openxmlformats.org/officeDocument/2006/relationships/vmlDrawing" Target="../drawings/vmlDrawing148.vml"/><Relationship Id="rId2" Type="http://schemas.openxmlformats.org/officeDocument/2006/relationships/slideLayout" Target="../slideLayouts/slideLayout1.xml"/></Relationships>
</file>

<file path=ppt/slides/_rels/slide149.xml.rels><?xml version="1.0" encoding="UTF-8" standalone="yes"?>
<Relationships xmlns="http://schemas.openxmlformats.org/package/2006/relationships"><Relationship Id="rId3" Type="http://schemas.openxmlformats.org/officeDocument/2006/relationships/notesSlide" Target="../notesSlides/notesSlide94.xml"/><Relationship Id="rId4" Type="http://schemas.openxmlformats.org/officeDocument/2006/relationships/oleObject" Target="../embeddings/oleObject150.bin"/><Relationship Id="rId5" Type="http://schemas.openxmlformats.org/officeDocument/2006/relationships/image" Target="../media/image1.png"/><Relationship Id="rId6" Type="http://schemas.openxmlformats.org/officeDocument/2006/relationships/image" Target="../media/image31.emf"/><Relationship Id="rId1" Type="http://schemas.openxmlformats.org/officeDocument/2006/relationships/vmlDrawing" Target="../drawings/vmlDrawing149.vml"/><Relationship Id="rId2"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15.bin"/><Relationship Id="rId4" Type="http://schemas.openxmlformats.org/officeDocument/2006/relationships/image" Target="../media/image1.png"/><Relationship Id="rId1" Type="http://schemas.openxmlformats.org/officeDocument/2006/relationships/vmlDrawing" Target="../drawings/vmlDrawing15.vml"/><Relationship Id="rId2" Type="http://schemas.openxmlformats.org/officeDocument/2006/relationships/slideLayout" Target="../slideLayouts/slideLayout1.xml"/></Relationships>
</file>

<file path=ppt/slides/_rels/slide150.xml.rels><?xml version="1.0" encoding="UTF-8" standalone="yes"?>
<Relationships xmlns="http://schemas.openxmlformats.org/package/2006/relationships"><Relationship Id="rId3" Type="http://schemas.openxmlformats.org/officeDocument/2006/relationships/notesSlide" Target="../notesSlides/notesSlide95.xml"/><Relationship Id="rId4" Type="http://schemas.openxmlformats.org/officeDocument/2006/relationships/image" Target="../media/image32.png"/><Relationship Id="rId5" Type="http://schemas.openxmlformats.org/officeDocument/2006/relationships/oleObject" Target="../embeddings/oleObject151.bin"/><Relationship Id="rId6" Type="http://schemas.openxmlformats.org/officeDocument/2006/relationships/image" Target="../media/image1.png"/><Relationship Id="rId7" Type="http://schemas.openxmlformats.org/officeDocument/2006/relationships/image" Target="../media/image33.png"/><Relationship Id="rId1" Type="http://schemas.openxmlformats.org/officeDocument/2006/relationships/vmlDrawing" Target="../drawings/vmlDrawing150.vml"/><Relationship Id="rId2" Type="http://schemas.openxmlformats.org/officeDocument/2006/relationships/slideLayout" Target="../slideLayouts/slideLayout1.xml"/></Relationships>
</file>

<file path=ppt/slides/_rels/slide151.xml.rels><?xml version="1.0" encoding="UTF-8" standalone="yes"?>
<Relationships xmlns="http://schemas.openxmlformats.org/package/2006/relationships"><Relationship Id="rId3" Type="http://schemas.openxmlformats.org/officeDocument/2006/relationships/notesSlide" Target="../notesSlides/notesSlide96.xml"/><Relationship Id="rId4" Type="http://schemas.openxmlformats.org/officeDocument/2006/relationships/oleObject" Target="../embeddings/oleObject152.bin"/><Relationship Id="rId5" Type="http://schemas.openxmlformats.org/officeDocument/2006/relationships/image" Target="../media/image1.png"/><Relationship Id="rId1" Type="http://schemas.openxmlformats.org/officeDocument/2006/relationships/vmlDrawing" Target="../drawings/vmlDrawing151.vml"/><Relationship Id="rId2" Type="http://schemas.openxmlformats.org/officeDocument/2006/relationships/slideLayout" Target="../slideLayouts/slideLayout1.xml"/></Relationships>
</file>

<file path=ppt/slides/_rels/slide152.xml.rels><?xml version="1.0" encoding="UTF-8" standalone="yes"?>
<Relationships xmlns="http://schemas.openxmlformats.org/package/2006/relationships"><Relationship Id="rId3" Type="http://schemas.openxmlformats.org/officeDocument/2006/relationships/oleObject" Target="../embeddings/oleObject153.bin"/><Relationship Id="rId4" Type="http://schemas.openxmlformats.org/officeDocument/2006/relationships/image" Target="../media/image1.png"/><Relationship Id="rId1" Type="http://schemas.openxmlformats.org/officeDocument/2006/relationships/vmlDrawing" Target="../drawings/vmlDrawing152.vml"/><Relationship Id="rId2" Type="http://schemas.openxmlformats.org/officeDocument/2006/relationships/slideLayout" Target="../slideLayouts/slideLayout1.xml"/></Relationships>
</file>

<file path=ppt/slides/_rels/slide153.xml.rels><?xml version="1.0" encoding="UTF-8" standalone="yes"?>
<Relationships xmlns="http://schemas.openxmlformats.org/package/2006/relationships"><Relationship Id="rId3" Type="http://schemas.openxmlformats.org/officeDocument/2006/relationships/oleObject" Target="../embeddings/oleObject154.bin"/><Relationship Id="rId4" Type="http://schemas.openxmlformats.org/officeDocument/2006/relationships/image" Target="../media/image1.png"/><Relationship Id="rId1" Type="http://schemas.openxmlformats.org/officeDocument/2006/relationships/vmlDrawing" Target="../drawings/vmlDrawing153.vml"/><Relationship Id="rId2" Type="http://schemas.openxmlformats.org/officeDocument/2006/relationships/slideLayout" Target="../slideLayouts/slideLayout1.xml"/></Relationships>
</file>

<file path=ppt/slides/_rels/slide154.xml.rels><?xml version="1.0" encoding="UTF-8" standalone="yes"?>
<Relationships xmlns="http://schemas.openxmlformats.org/package/2006/relationships"><Relationship Id="rId3" Type="http://schemas.openxmlformats.org/officeDocument/2006/relationships/notesSlide" Target="../notesSlides/notesSlide97.xml"/><Relationship Id="rId4" Type="http://schemas.openxmlformats.org/officeDocument/2006/relationships/oleObject" Target="../embeddings/oleObject155.bin"/><Relationship Id="rId5" Type="http://schemas.openxmlformats.org/officeDocument/2006/relationships/image" Target="../media/image1.png"/><Relationship Id="rId1" Type="http://schemas.openxmlformats.org/officeDocument/2006/relationships/vmlDrawing" Target="../drawings/vmlDrawing154.vml"/><Relationship Id="rId2" Type="http://schemas.openxmlformats.org/officeDocument/2006/relationships/slideLayout" Target="../slideLayouts/slideLayout1.xml"/></Relationships>
</file>

<file path=ppt/slides/_rels/slide155.xml.rels><?xml version="1.0" encoding="UTF-8" standalone="yes"?>
<Relationships xmlns="http://schemas.openxmlformats.org/package/2006/relationships"><Relationship Id="rId3" Type="http://schemas.openxmlformats.org/officeDocument/2006/relationships/notesSlide" Target="../notesSlides/notesSlide98.xml"/><Relationship Id="rId4" Type="http://schemas.openxmlformats.org/officeDocument/2006/relationships/oleObject" Target="../embeddings/oleObject156.bin"/><Relationship Id="rId5" Type="http://schemas.openxmlformats.org/officeDocument/2006/relationships/image" Target="../media/image1.png"/><Relationship Id="rId1" Type="http://schemas.openxmlformats.org/officeDocument/2006/relationships/vmlDrawing" Target="../drawings/vmlDrawing155.vml"/><Relationship Id="rId2" Type="http://schemas.openxmlformats.org/officeDocument/2006/relationships/slideLayout" Target="../slideLayouts/slideLayout1.xml"/></Relationships>
</file>

<file path=ppt/slides/_rels/slide156.xml.rels><?xml version="1.0" encoding="UTF-8" standalone="yes"?>
<Relationships xmlns="http://schemas.openxmlformats.org/package/2006/relationships"><Relationship Id="rId3" Type="http://schemas.openxmlformats.org/officeDocument/2006/relationships/notesSlide" Target="../notesSlides/notesSlide99.xml"/><Relationship Id="rId4" Type="http://schemas.openxmlformats.org/officeDocument/2006/relationships/oleObject" Target="../embeddings/oleObject157.bin"/><Relationship Id="rId5" Type="http://schemas.openxmlformats.org/officeDocument/2006/relationships/image" Target="../media/image1.png"/><Relationship Id="rId1" Type="http://schemas.openxmlformats.org/officeDocument/2006/relationships/vmlDrawing" Target="../drawings/vmlDrawing156.vml"/><Relationship Id="rId2" Type="http://schemas.openxmlformats.org/officeDocument/2006/relationships/slideLayout" Target="../slideLayouts/slideLayout1.xml"/></Relationships>
</file>

<file path=ppt/slides/_rels/slide157.xml.rels><?xml version="1.0" encoding="UTF-8" standalone="yes"?>
<Relationships xmlns="http://schemas.openxmlformats.org/package/2006/relationships"><Relationship Id="rId3" Type="http://schemas.openxmlformats.org/officeDocument/2006/relationships/notesSlide" Target="../notesSlides/notesSlide100.xml"/><Relationship Id="rId4" Type="http://schemas.openxmlformats.org/officeDocument/2006/relationships/oleObject" Target="../embeddings/oleObject158.bin"/><Relationship Id="rId5" Type="http://schemas.openxmlformats.org/officeDocument/2006/relationships/image" Target="../media/image1.png"/><Relationship Id="rId1" Type="http://schemas.openxmlformats.org/officeDocument/2006/relationships/vmlDrawing" Target="../drawings/vmlDrawing157.vml"/><Relationship Id="rId2" Type="http://schemas.openxmlformats.org/officeDocument/2006/relationships/slideLayout" Target="../slideLayouts/slideLayout1.xml"/></Relationships>
</file>

<file path=ppt/slides/_rels/slide158.xml.rels><?xml version="1.0" encoding="UTF-8" standalone="yes"?>
<Relationships xmlns="http://schemas.openxmlformats.org/package/2006/relationships"><Relationship Id="rId3" Type="http://schemas.openxmlformats.org/officeDocument/2006/relationships/oleObject" Target="../embeddings/oleObject159.bin"/><Relationship Id="rId4" Type="http://schemas.openxmlformats.org/officeDocument/2006/relationships/image" Target="../media/image1.png"/><Relationship Id="rId1" Type="http://schemas.openxmlformats.org/officeDocument/2006/relationships/vmlDrawing" Target="../drawings/vmlDrawing158.vml"/><Relationship Id="rId2" Type="http://schemas.openxmlformats.org/officeDocument/2006/relationships/slideLayout" Target="../slideLayouts/slideLayout1.xml"/></Relationships>
</file>

<file path=ppt/slides/_rels/slide159.xml.rels><?xml version="1.0" encoding="UTF-8" standalone="yes"?>
<Relationships xmlns="http://schemas.openxmlformats.org/package/2006/relationships"><Relationship Id="rId3" Type="http://schemas.openxmlformats.org/officeDocument/2006/relationships/notesSlide" Target="../notesSlides/notesSlide101.xml"/><Relationship Id="rId4" Type="http://schemas.openxmlformats.org/officeDocument/2006/relationships/oleObject" Target="../embeddings/oleObject160.bin"/><Relationship Id="rId5" Type="http://schemas.openxmlformats.org/officeDocument/2006/relationships/image" Target="../media/image1.png"/><Relationship Id="rId1" Type="http://schemas.openxmlformats.org/officeDocument/2006/relationships/vmlDrawing" Target="../drawings/vmlDrawing159.vml"/><Relationship Id="rId2"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oleObject" Target="../embeddings/oleObject16.bin"/><Relationship Id="rId4" Type="http://schemas.openxmlformats.org/officeDocument/2006/relationships/image" Target="../media/image1.png"/><Relationship Id="rId5" Type="http://schemas.openxmlformats.org/officeDocument/2006/relationships/image" Target="../media/image4.png"/><Relationship Id="rId1" Type="http://schemas.openxmlformats.org/officeDocument/2006/relationships/vmlDrawing" Target="../drawings/vmlDrawing16.vml"/><Relationship Id="rId2" Type="http://schemas.openxmlformats.org/officeDocument/2006/relationships/slideLayout" Target="../slideLayouts/slideLayout1.xml"/></Relationships>
</file>

<file path=ppt/slides/_rels/slide160.xml.rels><?xml version="1.0" encoding="UTF-8" standalone="yes"?>
<Relationships xmlns="http://schemas.openxmlformats.org/package/2006/relationships"><Relationship Id="rId3" Type="http://schemas.openxmlformats.org/officeDocument/2006/relationships/notesSlide" Target="../notesSlides/notesSlide102.xml"/><Relationship Id="rId4" Type="http://schemas.openxmlformats.org/officeDocument/2006/relationships/oleObject" Target="../embeddings/oleObject161.bin"/><Relationship Id="rId5" Type="http://schemas.openxmlformats.org/officeDocument/2006/relationships/image" Target="../media/image1.png"/><Relationship Id="rId1" Type="http://schemas.openxmlformats.org/officeDocument/2006/relationships/vmlDrawing" Target="../drawings/vmlDrawing160.vml"/><Relationship Id="rId2" Type="http://schemas.openxmlformats.org/officeDocument/2006/relationships/slideLayout" Target="../slideLayouts/slideLayout1.xml"/></Relationships>
</file>

<file path=ppt/slides/_rels/slide161.xml.rels><?xml version="1.0" encoding="UTF-8" standalone="yes"?>
<Relationships xmlns="http://schemas.openxmlformats.org/package/2006/relationships"><Relationship Id="rId3" Type="http://schemas.openxmlformats.org/officeDocument/2006/relationships/notesSlide" Target="../notesSlides/notesSlide103.xml"/><Relationship Id="rId4" Type="http://schemas.openxmlformats.org/officeDocument/2006/relationships/oleObject" Target="../embeddings/oleObject162.bin"/><Relationship Id="rId5" Type="http://schemas.openxmlformats.org/officeDocument/2006/relationships/image" Target="../media/image1.png"/><Relationship Id="rId1" Type="http://schemas.openxmlformats.org/officeDocument/2006/relationships/vmlDrawing" Target="../drawings/vmlDrawing161.vml"/><Relationship Id="rId2" Type="http://schemas.openxmlformats.org/officeDocument/2006/relationships/slideLayout" Target="../slideLayouts/slideLayout1.xml"/></Relationships>
</file>

<file path=ppt/slides/_rels/slide162.xml.rels><?xml version="1.0" encoding="UTF-8" standalone="yes"?>
<Relationships xmlns="http://schemas.openxmlformats.org/package/2006/relationships"><Relationship Id="rId3" Type="http://schemas.openxmlformats.org/officeDocument/2006/relationships/notesSlide" Target="../notesSlides/notesSlide104.xml"/><Relationship Id="rId4" Type="http://schemas.openxmlformats.org/officeDocument/2006/relationships/oleObject" Target="../embeddings/oleObject163.bin"/><Relationship Id="rId5" Type="http://schemas.openxmlformats.org/officeDocument/2006/relationships/image" Target="../media/image1.png"/><Relationship Id="rId6" Type="http://schemas.openxmlformats.org/officeDocument/2006/relationships/image" Target="../media/image34.emf"/><Relationship Id="rId7" Type="http://schemas.openxmlformats.org/officeDocument/2006/relationships/image" Target="../media/image35.emf"/><Relationship Id="rId8" Type="http://schemas.openxmlformats.org/officeDocument/2006/relationships/image" Target="../media/image36.emf"/><Relationship Id="rId1" Type="http://schemas.openxmlformats.org/officeDocument/2006/relationships/vmlDrawing" Target="../drawings/vmlDrawing162.vml"/><Relationship Id="rId2" Type="http://schemas.openxmlformats.org/officeDocument/2006/relationships/slideLayout" Target="../slideLayouts/slideLayout1.xml"/></Relationships>
</file>

<file path=ppt/slides/_rels/slide163.xml.rels><?xml version="1.0" encoding="UTF-8" standalone="yes"?>
<Relationships xmlns="http://schemas.openxmlformats.org/package/2006/relationships"><Relationship Id="rId3" Type="http://schemas.openxmlformats.org/officeDocument/2006/relationships/notesSlide" Target="../notesSlides/notesSlide105.xml"/><Relationship Id="rId4" Type="http://schemas.openxmlformats.org/officeDocument/2006/relationships/oleObject" Target="../embeddings/oleObject164.bin"/><Relationship Id="rId5" Type="http://schemas.openxmlformats.org/officeDocument/2006/relationships/image" Target="../media/image1.png"/><Relationship Id="rId1" Type="http://schemas.openxmlformats.org/officeDocument/2006/relationships/vmlDrawing" Target="../drawings/vmlDrawing163.vml"/><Relationship Id="rId2" Type="http://schemas.openxmlformats.org/officeDocument/2006/relationships/slideLayout" Target="../slideLayouts/slideLayout1.xml"/></Relationships>
</file>

<file path=ppt/slides/_rels/slide164.xml.rels><?xml version="1.0" encoding="UTF-8" standalone="yes"?>
<Relationships xmlns="http://schemas.openxmlformats.org/package/2006/relationships"><Relationship Id="rId3" Type="http://schemas.openxmlformats.org/officeDocument/2006/relationships/notesSlide" Target="../notesSlides/notesSlide106.xml"/><Relationship Id="rId4" Type="http://schemas.openxmlformats.org/officeDocument/2006/relationships/oleObject" Target="../embeddings/oleObject165.bin"/><Relationship Id="rId5" Type="http://schemas.openxmlformats.org/officeDocument/2006/relationships/image" Target="../media/image1.png"/><Relationship Id="rId1" Type="http://schemas.openxmlformats.org/officeDocument/2006/relationships/vmlDrawing" Target="../drawings/vmlDrawing164.vml"/><Relationship Id="rId2" Type="http://schemas.openxmlformats.org/officeDocument/2006/relationships/slideLayout" Target="../slideLayouts/slideLayout1.xml"/></Relationships>
</file>

<file path=ppt/slides/_rels/slide165.xml.rels><?xml version="1.0" encoding="UTF-8" standalone="yes"?>
<Relationships xmlns="http://schemas.openxmlformats.org/package/2006/relationships"><Relationship Id="rId3" Type="http://schemas.openxmlformats.org/officeDocument/2006/relationships/notesSlide" Target="../notesSlides/notesSlide107.xml"/><Relationship Id="rId4" Type="http://schemas.openxmlformats.org/officeDocument/2006/relationships/oleObject" Target="../embeddings/oleObject166.bin"/><Relationship Id="rId5" Type="http://schemas.openxmlformats.org/officeDocument/2006/relationships/image" Target="../media/image1.png"/><Relationship Id="rId1" Type="http://schemas.openxmlformats.org/officeDocument/2006/relationships/vmlDrawing" Target="../drawings/vmlDrawing165.vml"/><Relationship Id="rId2" Type="http://schemas.openxmlformats.org/officeDocument/2006/relationships/slideLayout" Target="../slideLayouts/slideLayout1.xml"/></Relationships>
</file>

<file path=ppt/slides/_rels/slide166.xml.rels><?xml version="1.0" encoding="UTF-8" standalone="yes"?>
<Relationships xmlns="http://schemas.openxmlformats.org/package/2006/relationships"><Relationship Id="rId3" Type="http://schemas.openxmlformats.org/officeDocument/2006/relationships/notesSlide" Target="../notesSlides/notesSlide108.xml"/><Relationship Id="rId4" Type="http://schemas.openxmlformats.org/officeDocument/2006/relationships/oleObject" Target="../embeddings/oleObject167.bin"/><Relationship Id="rId5" Type="http://schemas.openxmlformats.org/officeDocument/2006/relationships/image" Target="../media/image1.png"/><Relationship Id="rId1" Type="http://schemas.openxmlformats.org/officeDocument/2006/relationships/vmlDrawing" Target="../drawings/vmlDrawing166.vml"/><Relationship Id="rId2" Type="http://schemas.openxmlformats.org/officeDocument/2006/relationships/slideLayout" Target="../slideLayouts/slideLayout1.xml"/></Relationships>
</file>

<file path=ppt/slides/_rels/slide167.xml.rels><?xml version="1.0" encoding="UTF-8" standalone="yes"?>
<Relationships xmlns="http://schemas.openxmlformats.org/package/2006/relationships"><Relationship Id="rId3" Type="http://schemas.openxmlformats.org/officeDocument/2006/relationships/notesSlide" Target="../notesSlides/notesSlide109.xml"/><Relationship Id="rId4" Type="http://schemas.openxmlformats.org/officeDocument/2006/relationships/oleObject" Target="../embeddings/oleObject168.bin"/><Relationship Id="rId5" Type="http://schemas.openxmlformats.org/officeDocument/2006/relationships/image" Target="../media/image1.png"/><Relationship Id="rId1" Type="http://schemas.openxmlformats.org/officeDocument/2006/relationships/vmlDrawing" Target="../drawings/vmlDrawing167.vml"/><Relationship Id="rId2" Type="http://schemas.openxmlformats.org/officeDocument/2006/relationships/slideLayout" Target="../slideLayouts/slideLayout1.xml"/></Relationships>
</file>

<file path=ppt/slides/_rels/slide168.xml.rels><?xml version="1.0" encoding="UTF-8" standalone="yes"?>
<Relationships xmlns="http://schemas.openxmlformats.org/package/2006/relationships"><Relationship Id="rId3" Type="http://schemas.openxmlformats.org/officeDocument/2006/relationships/notesSlide" Target="../notesSlides/notesSlide110.xml"/><Relationship Id="rId4" Type="http://schemas.openxmlformats.org/officeDocument/2006/relationships/oleObject" Target="../embeddings/oleObject169.bin"/><Relationship Id="rId5" Type="http://schemas.openxmlformats.org/officeDocument/2006/relationships/image" Target="../media/image1.png"/><Relationship Id="rId1" Type="http://schemas.openxmlformats.org/officeDocument/2006/relationships/vmlDrawing" Target="../drawings/vmlDrawing168.vml"/><Relationship Id="rId2" Type="http://schemas.openxmlformats.org/officeDocument/2006/relationships/slideLayout" Target="../slideLayouts/slideLayout1.xml"/></Relationships>
</file>

<file path=ppt/slides/_rels/slide169.xml.rels><?xml version="1.0" encoding="UTF-8" standalone="yes"?>
<Relationships xmlns="http://schemas.openxmlformats.org/package/2006/relationships"><Relationship Id="rId3" Type="http://schemas.openxmlformats.org/officeDocument/2006/relationships/notesSlide" Target="../notesSlides/notesSlide111.xml"/><Relationship Id="rId4" Type="http://schemas.openxmlformats.org/officeDocument/2006/relationships/oleObject" Target="../embeddings/oleObject170.bin"/><Relationship Id="rId5" Type="http://schemas.openxmlformats.org/officeDocument/2006/relationships/image" Target="../media/image1.png"/><Relationship Id="rId1" Type="http://schemas.openxmlformats.org/officeDocument/2006/relationships/vmlDrawing" Target="../drawings/vmlDrawing169.vml"/><Relationship Id="rId2"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17.bin"/><Relationship Id="rId4" Type="http://schemas.openxmlformats.org/officeDocument/2006/relationships/image" Target="../media/image1.png"/><Relationship Id="rId1" Type="http://schemas.openxmlformats.org/officeDocument/2006/relationships/vmlDrawing" Target="../drawings/vmlDrawing17.vml"/><Relationship Id="rId2" Type="http://schemas.openxmlformats.org/officeDocument/2006/relationships/slideLayout" Target="../slideLayouts/slideLayout1.xml"/></Relationships>
</file>

<file path=ppt/slides/_rels/slide170.xml.rels><?xml version="1.0" encoding="UTF-8" standalone="yes"?>
<Relationships xmlns="http://schemas.openxmlformats.org/package/2006/relationships"><Relationship Id="rId3" Type="http://schemas.openxmlformats.org/officeDocument/2006/relationships/oleObject" Target="../embeddings/oleObject171.bin"/><Relationship Id="rId4" Type="http://schemas.openxmlformats.org/officeDocument/2006/relationships/image" Target="../media/image1.png"/><Relationship Id="rId1" Type="http://schemas.openxmlformats.org/officeDocument/2006/relationships/vmlDrawing" Target="../drawings/vmlDrawing170.vml"/><Relationship Id="rId2" Type="http://schemas.openxmlformats.org/officeDocument/2006/relationships/slideLayout" Target="../slideLayouts/slideLayout1.xml"/></Relationships>
</file>

<file path=ppt/slides/_rels/slide171.xml.rels><?xml version="1.0" encoding="UTF-8" standalone="yes"?>
<Relationships xmlns="http://schemas.openxmlformats.org/package/2006/relationships"><Relationship Id="rId3" Type="http://schemas.openxmlformats.org/officeDocument/2006/relationships/notesSlide" Target="../notesSlides/notesSlide112.xml"/><Relationship Id="rId4" Type="http://schemas.openxmlformats.org/officeDocument/2006/relationships/oleObject" Target="../embeddings/oleObject172.bin"/><Relationship Id="rId5" Type="http://schemas.openxmlformats.org/officeDocument/2006/relationships/image" Target="../media/image1.png"/><Relationship Id="rId1" Type="http://schemas.openxmlformats.org/officeDocument/2006/relationships/vmlDrawing" Target="../drawings/vmlDrawing171.vml"/><Relationship Id="rId2" Type="http://schemas.openxmlformats.org/officeDocument/2006/relationships/slideLayout" Target="../slideLayouts/slideLayout1.xml"/></Relationships>
</file>

<file path=ppt/slides/_rels/slide172.xml.rels><?xml version="1.0" encoding="UTF-8" standalone="yes"?>
<Relationships xmlns="http://schemas.openxmlformats.org/package/2006/relationships"><Relationship Id="rId3" Type="http://schemas.openxmlformats.org/officeDocument/2006/relationships/notesSlide" Target="../notesSlides/notesSlide113.xml"/><Relationship Id="rId4" Type="http://schemas.openxmlformats.org/officeDocument/2006/relationships/oleObject" Target="../embeddings/oleObject173.bin"/><Relationship Id="rId5" Type="http://schemas.openxmlformats.org/officeDocument/2006/relationships/image" Target="../media/image1.png"/><Relationship Id="rId1" Type="http://schemas.openxmlformats.org/officeDocument/2006/relationships/vmlDrawing" Target="../drawings/vmlDrawing172.vml"/><Relationship Id="rId2" Type="http://schemas.openxmlformats.org/officeDocument/2006/relationships/slideLayout" Target="../slideLayouts/slideLayout1.xml"/></Relationships>
</file>

<file path=ppt/slides/_rels/slide173.xml.rels><?xml version="1.0" encoding="UTF-8" standalone="yes"?>
<Relationships xmlns="http://schemas.openxmlformats.org/package/2006/relationships"><Relationship Id="rId3" Type="http://schemas.openxmlformats.org/officeDocument/2006/relationships/notesSlide" Target="../notesSlides/notesSlide114.xml"/><Relationship Id="rId4" Type="http://schemas.openxmlformats.org/officeDocument/2006/relationships/oleObject" Target="../embeddings/oleObject174.bin"/><Relationship Id="rId5" Type="http://schemas.openxmlformats.org/officeDocument/2006/relationships/image" Target="../media/image1.png"/><Relationship Id="rId1" Type="http://schemas.openxmlformats.org/officeDocument/2006/relationships/vmlDrawing" Target="../drawings/vmlDrawing173.vml"/><Relationship Id="rId2" Type="http://schemas.openxmlformats.org/officeDocument/2006/relationships/slideLayout" Target="../slideLayouts/slideLayout1.xml"/></Relationships>
</file>

<file path=ppt/slides/_rels/slide174.xml.rels><?xml version="1.0" encoding="UTF-8" standalone="yes"?>
<Relationships xmlns="http://schemas.openxmlformats.org/package/2006/relationships"><Relationship Id="rId3" Type="http://schemas.openxmlformats.org/officeDocument/2006/relationships/notesSlide" Target="../notesSlides/notesSlide115.xml"/><Relationship Id="rId4" Type="http://schemas.openxmlformats.org/officeDocument/2006/relationships/oleObject" Target="../embeddings/oleObject175.bin"/><Relationship Id="rId5" Type="http://schemas.openxmlformats.org/officeDocument/2006/relationships/image" Target="../media/image1.png"/><Relationship Id="rId1" Type="http://schemas.openxmlformats.org/officeDocument/2006/relationships/vmlDrawing" Target="../drawings/vmlDrawing174.vml"/><Relationship Id="rId2" Type="http://schemas.openxmlformats.org/officeDocument/2006/relationships/slideLayout" Target="../slideLayouts/slideLayout1.xml"/></Relationships>
</file>

<file path=ppt/slides/_rels/slide175.xml.rels><?xml version="1.0" encoding="UTF-8" standalone="yes"?>
<Relationships xmlns="http://schemas.openxmlformats.org/package/2006/relationships"><Relationship Id="rId3" Type="http://schemas.openxmlformats.org/officeDocument/2006/relationships/notesSlide" Target="../notesSlides/notesSlide116.xml"/><Relationship Id="rId4" Type="http://schemas.openxmlformats.org/officeDocument/2006/relationships/oleObject" Target="../embeddings/oleObject176.bin"/><Relationship Id="rId5" Type="http://schemas.openxmlformats.org/officeDocument/2006/relationships/image" Target="../media/image1.png"/><Relationship Id="rId1" Type="http://schemas.openxmlformats.org/officeDocument/2006/relationships/vmlDrawing" Target="../drawings/vmlDrawing175.vml"/><Relationship Id="rId2" Type="http://schemas.openxmlformats.org/officeDocument/2006/relationships/slideLayout" Target="../slideLayouts/slideLayout1.xml"/></Relationships>
</file>

<file path=ppt/slides/_rels/slide176.xml.rels><?xml version="1.0" encoding="UTF-8" standalone="yes"?>
<Relationships xmlns="http://schemas.openxmlformats.org/package/2006/relationships"><Relationship Id="rId3" Type="http://schemas.openxmlformats.org/officeDocument/2006/relationships/notesSlide" Target="../notesSlides/notesSlide117.xml"/><Relationship Id="rId4" Type="http://schemas.openxmlformats.org/officeDocument/2006/relationships/oleObject" Target="../embeddings/oleObject177.bin"/><Relationship Id="rId5" Type="http://schemas.openxmlformats.org/officeDocument/2006/relationships/image" Target="../media/image1.png"/><Relationship Id="rId1" Type="http://schemas.openxmlformats.org/officeDocument/2006/relationships/vmlDrawing" Target="../drawings/vmlDrawing176.vml"/><Relationship Id="rId2" Type="http://schemas.openxmlformats.org/officeDocument/2006/relationships/slideLayout" Target="../slideLayouts/slideLayout1.xml"/></Relationships>
</file>

<file path=ppt/slides/_rels/slide177.xml.rels><?xml version="1.0" encoding="UTF-8" standalone="yes"?>
<Relationships xmlns="http://schemas.openxmlformats.org/package/2006/relationships"><Relationship Id="rId3" Type="http://schemas.openxmlformats.org/officeDocument/2006/relationships/oleObject" Target="../embeddings/oleObject178.bin"/><Relationship Id="rId4" Type="http://schemas.openxmlformats.org/officeDocument/2006/relationships/image" Target="../media/image1.png"/><Relationship Id="rId1" Type="http://schemas.openxmlformats.org/officeDocument/2006/relationships/vmlDrawing" Target="../drawings/vmlDrawing177.vml"/><Relationship Id="rId2" Type="http://schemas.openxmlformats.org/officeDocument/2006/relationships/slideLayout" Target="../slideLayouts/slideLayout1.xml"/></Relationships>
</file>

<file path=ppt/slides/_rels/slide178.xml.rels><?xml version="1.0" encoding="UTF-8" standalone="yes"?>
<Relationships xmlns="http://schemas.openxmlformats.org/package/2006/relationships"><Relationship Id="rId3" Type="http://schemas.openxmlformats.org/officeDocument/2006/relationships/oleObject" Target="../embeddings/oleObject179.bin"/><Relationship Id="rId4" Type="http://schemas.openxmlformats.org/officeDocument/2006/relationships/image" Target="../media/image1.png"/><Relationship Id="rId1" Type="http://schemas.openxmlformats.org/officeDocument/2006/relationships/vmlDrawing" Target="../drawings/vmlDrawing178.vml"/><Relationship Id="rId2" Type="http://schemas.openxmlformats.org/officeDocument/2006/relationships/slideLayout" Target="../slideLayouts/slideLayout1.xml"/></Relationships>
</file>

<file path=ppt/slides/_rels/slide179.xml.rels><?xml version="1.0" encoding="UTF-8" standalone="yes"?>
<Relationships xmlns="http://schemas.openxmlformats.org/package/2006/relationships"><Relationship Id="rId3" Type="http://schemas.openxmlformats.org/officeDocument/2006/relationships/notesSlide" Target="../notesSlides/notesSlide118.xml"/><Relationship Id="rId4" Type="http://schemas.openxmlformats.org/officeDocument/2006/relationships/oleObject" Target="../embeddings/oleObject180.bin"/><Relationship Id="rId5" Type="http://schemas.openxmlformats.org/officeDocument/2006/relationships/image" Target="../media/image1.png"/><Relationship Id="rId1" Type="http://schemas.openxmlformats.org/officeDocument/2006/relationships/vmlDrawing" Target="../drawings/vmlDrawing179.vml"/><Relationship Id="rId2"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8.bin"/><Relationship Id="rId4" Type="http://schemas.openxmlformats.org/officeDocument/2006/relationships/image" Target="../media/image1.png"/><Relationship Id="rId5" Type="http://schemas.openxmlformats.org/officeDocument/2006/relationships/image" Target="../media/image5.png"/><Relationship Id="rId1" Type="http://schemas.openxmlformats.org/officeDocument/2006/relationships/vmlDrawing" Target="../drawings/vmlDrawing18.vml"/><Relationship Id="rId2" Type="http://schemas.openxmlformats.org/officeDocument/2006/relationships/slideLayout" Target="../slideLayouts/slideLayout1.xml"/></Relationships>
</file>

<file path=ppt/slides/_rels/slide180.xml.rels><?xml version="1.0" encoding="UTF-8" standalone="yes"?>
<Relationships xmlns="http://schemas.openxmlformats.org/package/2006/relationships"><Relationship Id="rId3" Type="http://schemas.openxmlformats.org/officeDocument/2006/relationships/notesSlide" Target="../notesSlides/notesSlide119.xml"/><Relationship Id="rId4" Type="http://schemas.openxmlformats.org/officeDocument/2006/relationships/oleObject" Target="../embeddings/oleObject181.bin"/><Relationship Id="rId5" Type="http://schemas.openxmlformats.org/officeDocument/2006/relationships/image" Target="../media/image1.png"/><Relationship Id="rId1" Type="http://schemas.openxmlformats.org/officeDocument/2006/relationships/vmlDrawing" Target="../drawings/vmlDrawing180.vml"/><Relationship Id="rId2" Type="http://schemas.openxmlformats.org/officeDocument/2006/relationships/slideLayout" Target="../slideLayouts/slideLayout1.xml"/></Relationships>
</file>

<file path=ppt/slides/_rels/slide181.xml.rels><?xml version="1.0" encoding="UTF-8" standalone="yes"?>
<Relationships xmlns="http://schemas.openxmlformats.org/package/2006/relationships"><Relationship Id="rId3" Type="http://schemas.openxmlformats.org/officeDocument/2006/relationships/notesSlide" Target="../notesSlides/notesSlide120.xml"/><Relationship Id="rId4" Type="http://schemas.openxmlformats.org/officeDocument/2006/relationships/oleObject" Target="../embeddings/oleObject182.bin"/><Relationship Id="rId5" Type="http://schemas.openxmlformats.org/officeDocument/2006/relationships/image" Target="../media/image1.png"/><Relationship Id="rId1" Type="http://schemas.openxmlformats.org/officeDocument/2006/relationships/vmlDrawing" Target="../drawings/vmlDrawing181.vml"/><Relationship Id="rId2" Type="http://schemas.openxmlformats.org/officeDocument/2006/relationships/slideLayout" Target="../slideLayouts/slideLayout1.xml"/></Relationships>
</file>

<file path=ppt/slides/_rels/slide182.xml.rels><?xml version="1.0" encoding="UTF-8" standalone="yes"?>
<Relationships xmlns="http://schemas.openxmlformats.org/package/2006/relationships"><Relationship Id="rId3" Type="http://schemas.openxmlformats.org/officeDocument/2006/relationships/notesSlide" Target="../notesSlides/notesSlide121.xml"/><Relationship Id="rId4" Type="http://schemas.openxmlformats.org/officeDocument/2006/relationships/oleObject" Target="../embeddings/oleObject183.bin"/><Relationship Id="rId5" Type="http://schemas.openxmlformats.org/officeDocument/2006/relationships/image" Target="../media/image1.png"/><Relationship Id="rId1" Type="http://schemas.openxmlformats.org/officeDocument/2006/relationships/vmlDrawing" Target="../drawings/vmlDrawing182.vml"/><Relationship Id="rId2" Type="http://schemas.openxmlformats.org/officeDocument/2006/relationships/slideLayout" Target="../slideLayouts/slideLayout1.xml"/></Relationships>
</file>

<file path=ppt/slides/_rels/slide183.xml.rels><?xml version="1.0" encoding="UTF-8" standalone="yes"?>
<Relationships xmlns="http://schemas.openxmlformats.org/package/2006/relationships"><Relationship Id="rId3" Type="http://schemas.openxmlformats.org/officeDocument/2006/relationships/oleObject" Target="../embeddings/oleObject184.bin"/><Relationship Id="rId4" Type="http://schemas.openxmlformats.org/officeDocument/2006/relationships/image" Target="../media/image1.png"/><Relationship Id="rId1" Type="http://schemas.openxmlformats.org/officeDocument/2006/relationships/vmlDrawing" Target="../drawings/vmlDrawing183.vml"/><Relationship Id="rId2" Type="http://schemas.openxmlformats.org/officeDocument/2006/relationships/slideLayout" Target="../slideLayouts/slideLayout1.xml"/></Relationships>
</file>

<file path=ppt/slides/_rels/slide184.xml.rels><?xml version="1.0" encoding="UTF-8" standalone="yes"?>
<Relationships xmlns="http://schemas.openxmlformats.org/package/2006/relationships"><Relationship Id="rId3" Type="http://schemas.openxmlformats.org/officeDocument/2006/relationships/notesSlide" Target="../notesSlides/notesSlide122.xml"/><Relationship Id="rId4" Type="http://schemas.openxmlformats.org/officeDocument/2006/relationships/oleObject" Target="../embeddings/oleObject185.bin"/><Relationship Id="rId5" Type="http://schemas.openxmlformats.org/officeDocument/2006/relationships/image" Target="../media/image1.png"/><Relationship Id="rId1" Type="http://schemas.openxmlformats.org/officeDocument/2006/relationships/vmlDrawing" Target="../drawings/vmlDrawing184.vml"/><Relationship Id="rId2" Type="http://schemas.openxmlformats.org/officeDocument/2006/relationships/slideLayout" Target="../slideLayouts/slideLayout1.xml"/></Relationships>
</file>

<file path=ppt/slides/_rels/slide185.xml.rels><?xml version="1.0" encoding="UTF-8" standalone="yes"?>
<Relationships xmlns="http://schemas.openxmlformats.org/package/2006/relationships"><Relationship Id="rId3" Type="http://schemas.openxmlformats.org/officeDocument/2006/relationships/notesSlide" Target="../notesSlides/notesSlide123.xml"/><Relationship Id="rId4" Type="http://schemas.openxmlformats.org/officeDocument/2006/relationships/oleObject" Target="../embeddings/oleObject186.bin"/><Relationship Id="rId5" Type="http://schemas.openxmlformats.org/officeDocument/2006/relationships/image" Target="../media/image1.png"/><Relationship Id="rId1" Type="http://schemas.openxmlformats.org/officeDocument/2006/relationships/vmlDrawing" Target="../drawings/vmlDrawing185.vml"/><Relationship Id="rId2" Type="http://schemas.openxmlformats.org/officeDocument/2006/relationships/slideLayout" Target="../slideLayouts/slideLayout1.xml"/></Relationships>
</file>

<file path=ppt/slides/_rels/slide186.xml.rels><?xml version="1.0" encoding="UTF-8" standalone="yes"?>
<Relationships xmlns="http://schemas.openxmlformats.org/package/2006/relationships"><Relationship Id="rId3" Type="http://schemas.openxmlformats.org/officeDocument/2006/relationships/notesSlide" Target="../notesSlides/notesSlide124.xml"/><Relationship Id="rId4" Type="http://schemas.openxmlformats.org/officeDocument/2006/relationships/oleObject" Target="../embeddings/oleObject187.bin"/><Relationship Id="rId5" Type="http://schemas.openxmlformats.org/officeDocument/2006/relationships/image" Target="../media/image1.png"/><Relationship Id="rId6" Type="http://schemas.openxmlformats.org/officeDocument/2006/relationships/image" Target="../media/image37.emf"/><Relationship Id="rId1" Type="http://schemas.openxmlformats.org/officeDocument/2006/relationships/vmlDrawing" Target="../drawings/vmlDrawing186.vml"/><Relationship Id="rId2" Type="http://schemas.openxmlformats.org/officeDocument/2006/relationships/slideLayout" Target="../slideLayouts/slideLayout1.xml"/></Relationships>
</file>

<file path=ppt/slides/_rels/slide187.xml.rels><?xml version="1.0" encoding="UTF-8" standalone="yes"?>
<Relationships xmlns="http://schemas.openxmlformats.org/package/2006/relationships"><Relationship Id="rId3" Type="http://schemas.openxmlformats.org/officeDocument/2006/relationships/notesSlide" Target="../notesSlides/notesSlide125.xml"/><Relationship Id="rId4" Type="http://schemas.openxmlformats.org/officeDocument/2006/relationships/oleObject" Target="../embeddings/oleObject188.bin"/><Relationship Id="rId5" Type="http://schemas.openxmlformats.org/officeDocument/2006/relationships/image" Target="../media/image1.png"/><Relationship Id="rId6" Type="http://schemas.openxmlformats.org/officeDocument/2006/relationships/image" Target="../media/image38.emf"/><Relationship Id="rId1" Type="http://schemas.openxmlformats.org/officeDocument/2006/relationships/vmlDrawing" Target="../drawings/vmlDrawing187.vml"/><Relationship Id="rId2" Type="http://schemas.openxmlformats.org/officeDocument/2006/relationships/slideLayout" Target="../slideLayouts/slideLayout1.xml"/></Relationships>
</file>

<file path=ppt/slides/_rels/slide188.xml.rels><?xml version="1.0" encoding="UTF-8" standalone="yes"?>
<Relationships xmlns="http://schemas.openxmlformats.org/package/2006/relationships"><Relationship Id="rId3" Type="http://schemas.openxmlformats.org/officeDocument/2006/relationships/notesSlide" Target="../notesSlides/notesSlide126.xml"/><Relationship Id="rId4" Type="http://schemas.openxmlformats.org/officeDocument/2006/relationships/oleObject" Target="../embeddings/oleObject189.bin"/><Relationship Id="rId5" Type="http://schemas.openxmlformats.org/officeDocument/2006/relationships/image" Target="../media/image1.png"/><Relationship Id="rId6" Type="http://schemas.openxmlformats.org/officeDocument/2006/relationships/image" Target="../media/image39.emf"/><Relationship Id="rId1" Type="http://schemas.openxmlformats.org/officeDocument/2006/relationships/vmlDrawing" Target="../drawings/vmlDrawing188.vml"/><Relationship Id="rId2" Type="http://schemas.openxmlformats.org/officeDocument/2006/relationships/slideLayout" Target="../slideLayouts/slideLayout1.xml"/></Relationships>
</file>

<file path=ppt/slides/_rels/slide189.xml.rels><?xml version="1.0" encoding="UTF-8" standalone="yes"?>
<Relationships xmlns="http://schemas.openxmlformats.org/package/2006/relationships"><Relationship Id="rId3" Type="http://schemas.openxmlformats.org/officeDocument/2006/relationships/notesSlide" Target="../notesSlides/notesSlide127.xml"/><Relationship Id="rId4" Type="http://schemas.openxmlformats.org/officeDocument/2006/relationships/oleObject" Target="../embeddings/oleObject190.bin"/><Relationship Id="rId5" Type="http://schemas.openxmlformats.org/officeDocument/2006/relationships/image" Target="../media/image1.png"/><Relationship Id="rId1" Type="http://schemas.openxmlformats.org/officeDocument/2006/relationships/vmlDrawing" Target="../drawings/vmlDrawing189.vml"/><Relationship Id="rId2"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9.bin"/><Relationship Id="rId4" Type="http://schemas.openxmlformats.org/officeDocument/2006/relationships/image" Target="../media/image1.png"/><Relationship Id="rId5" Type="http://schemas.openxmlformats.org/officeDocument/2006/relationships/image" Target="../media/image6.png"/><Relationship Id="rId1" Type="http://schemas.openxmlformats.org/officeDocument/2006/relationships/vmlDrawing" Target="../drawings/vmlDrawing19.vml"/><Relationship Id="rId2" Type="http://schemas.openxmlformats.org/officeDocument/2006/relationships/slideLayout" Target="../slideLayouts/slideLayout1.xml"/></Relationships>
</file>

<file path=ppt/slides/_rels/slide190.xml.rels><?xml version="1.0" encoding="UTF-8" standalone="yes"?>
<Relationships xmlns="http://schemas.openxmlformats.org/package/2006/relationships"><Relationship Id="rId3" Type="http://schemas.openxmlformats.org/officeDocument/2006/relationships/notesSlide" Target="../notesSlides/notesSlide128.xml"/><Relationship Id="rId4" Type="http://schemas.openxmlformats.org/officeDocument/2006/relationships/oleObject" Target="../embeddings/oleObject191.bin"/><Relationship Id="rId5" Type="http://schemas.openxmlformats.org/officeDocument/2006/relationships/image" Target="../media/image1.png"/><Relationship Id="rId1" Type="http://schemas.openxmlformats.org/officeDocument/2006/relationships/vmlDrawing" Target="../drawings/vmlDrawing190.vml"/><Relationship Id="rId2" Type="http://schemas.openxmlformats.org/officeDocument/2006/relationships/slideLayout" Target="../slideLayouts/slideLayout1.xml"/></Relationships>
</file>

<file path=ppt/slides/_rels/slide191.xml.rels><?xml version="1.0" encoding="UTF-8" standalone="yes"?>
<Relationships xmlns="http://schemas.openxmlformats.org/package/2006/relationships"><Relationship Id="rId3" Type="http://schemas.openxmlformats.org/officeDocument/2006/relationships/notesSlide" Target="../notesSlides/notesSlide129.xml"/><Relationship Id="rId4" Type="http://schemas.openxmlformats.org/officeDocument/2006/relationships/oleObject" Target="../embeddings/oleObject192.bin"/><Relationship Id="rId5" Type="http://schemas.openxmlformats.org/officeDocument/2006/relationships/image" Target="../media/image1.png"/><Relationship Id="rId1" Type="http://schemas.openxmlformats.org/officeDocument/2006/relationships/vmlDrawing" Target="../drawings/vmlDrawing191.vml"/><Relationship Id="rId2" Type="http://schemas.openxmlformats.org/officeDocument/2006/relationships/slideLayout" Target="../slideLayouts/slideLayout1.xml"/></Relationships>
</file>

<file path=ppt/slides/_rels/slide192.xml.rels><?xml version="1.0" encoding="UTF-8" standalone="yes"?>
<Relationships xmlns="http://schemas.openxmlformats.org/package/2006/relationships"><Relationship Id="rId3" Type="http://schemas.openxmlformats.org/officeDocument/2006/relationships/oleObject" Target="../embeddings/oleObject193.bin"/><Relationship Id="rId4" Type="http://schemas.openxmlformats.org/officeDocument/2006/relationships/image" Target="../media/image1.png"/><Relationship Id="rId1" Type="http://schemas.openxmlformats.org/officeDocument/2006/relationships/vmlDrawing" Target="../drawings/vmlDrawing192.vml"/><Relationship Id="rId2" Type="http://schemas.openxmlformats.org/officeDocument/2006/relationships/slideLayout" Target="../slideLayouts/slideLayout1.xml"/></Relationships>
</file>

<file path=ppt/slides/_rels/slide193.xml.rels><?xml version="1.0" encoding="UTF-8" standalone="yes"?>
<Relationships xmlns="http://schemas.openxmlformats.org/package/2006/relationships"><Relationship Id="rId3" Type="http://schemas.openxmlformats.org/officeDocument/2006/relationships/notesSlide" Target="../notesSlides/notesSlide130.xml"/><Relationship Id="rId4" Type="http://schemas.openxmlformats.org/officeDocument/2006/relationships/oleObject" Target="../embeddings/oleObject194.bin"/><Relationship Id="rId5" Type="http://schemas.openxmlformats.org/officeDocument/2006/relationships/image" Target="../media/image1.png"/><Relationship Id="rId1" Type="http://schemas.openxmlformats.org/officeDocument/2006/relationships/vmlDrawing" Target="../drawings/vmlDrawing193.vml"/><Relationship Id="rId2" Type="http://schemas.openxmlformats.org/officeDocument/2006/relationships/slideLayout" Target="../slideLayouts/slideLayout1.xml"/></Relationships>
</file>

<file path=ppt/slides/_rels/slide194.xml.rels><?xml version="1.0" encoding="UTF-8" standalone="yes"?>
<Relationships xmlns="http://schemas.openxmlformats.org/package/2006/relationships"><Relationship Id="rId3" Type="http://schemas.openxmlformats.org/officeDocument/2006/relationships/notesSlide" Target="../notesSlides/notesSlide131.xml"/><Relationship Id="rId4" Type="http://schemas.openxmlformats.org/officeDocument/2006/relationships/oleObject" Target="../embeddings/oleObject195.bin"/><Relationship Id="rId5" Type="http://schemas.openxmlformats.org/officeDocument/2006/relationships/image" Target="../media/image1.png"/><Relationship Id="rId1" Type="http://schemas.openxmlformats.org/officeDocument/2006/relationships/vmlDrawing" Target="../drawings/vmlDrawing194.vml"/><Relationship Id="rId2" Type="http://schemas.openxmlformats.org/officeDocument/2006/relationships/slideLayout" Target="../slideLayouts/slideLayout1.xml"/></Relationships>
</file>

<file path=ppt/slides/_rels/slide195.xml.rels><?xml version="1.0" encoding="UTF-8" standalone="yes"?>
<Relationships xmlns="http://schemas.openxmlformats.org/package/2006/relationships"><Relationship Id="rId3" Type="http://schemas.openxmlformats.org/officeDocument/2006/relationships/notesSlide" Target="../notesSlides/notesSlide132.xml"/><Relationship Id="rId4" Type="http://schemas.openxmlformats.org/officeDocument/2006/relationships/oleObject" Target="../embeddings/oleObject196.bin"/><Relationship Id="rId5" Type="http://schemas.openxmlformats.org/officeDocument/2006/relationships/image" Target="../media/image1.png"/><Relationship Id="rId1" Type="http://schemas.openxmlformats.org/officeDocument/2006/relationships/vmlDrawing" Target="../drawings/vmlDrawing195.vml"/><Relationship Id="rId2" Type="http://schemas.openxmlformats.org/officeDocument/2006/relationships/slideLayout" Target="../slideLayouts/slideLayout1.xml"/></Relationships>
</file>

<file path=ppt/slides/_rels/slide196.xml.rels><?xml version="1.0" encoding="UTF-8" standalone="yes"?>
<Relationships xmlns="http://schemas.openxmlformats.org/package/2006/relationships"><Relationship Id="rId3" Type="http://schemas.openxmlformats.org/officeDocument/2006/relationships/notesSlide" Target="../notesSlides/notesSlide133.xml"/><Relationship Id="rId4" Type="http://schemas.openxmlformats.org/officeDocument/2006/relationships/oleObject" Target="../embeddings/oleObject197.bin"/><Relationship Id="rId5" Type="http://schemas.openxmlformats.org/officeDocument/2006/relationships/image" Target="../media/image1.png"/><Relationship Id="rId1" Type="http://schemas.openxmlformats.org/officeDocument/2006/relationships/vmlDrawing" Target="../drawings/vmlDrawing196.vml"/><Relationship Id="rId2" Type="http://schemas.openxmlformats.org/officeDocument/2006/relationships/slideLayout" Target="../slideLayouts/slideLayout1.xml"/></Relationships>
</file>

<file path=ppt/slides/_rels/slide197.xml.rels><?xml version="1.0" encoding="UTF-8" standalone="yes"?>
<Relationships xmlns="http://schemas.openxmlformats.org/package/2006/relationships"><Relationship Id="rId3" Type="http://schemas.openxmlformats.org/officeDocument/2006/relationships/notesSlide" Target="../notesSlides/notesSlide134.xml"/><Relationship Id="rId4" Type="http://schemas.openxmlformats.org/officeDocument/2006/relationships/oleObject" Target="../embeddings/oleObject198.bin"/><Relationship Id="rId5" Type="http://schemas.openxmlformats.org/officeDocument/2006/relationships/image" Target="../media/image1.png"/><Relationship Id="rId1" Type="http://schemas.openxmlformats.org/officeDocument/2006/relationships/vmlDrawing" Target="../drawings/vmlDrawing197.vml"/><Relationship Id="rId2" Type="http://schemas.openxmlformats.org/officeDocument/2006/relationships/slideLayout" Target="../slideLayouts/slideLayout1.xml"/></Relationships>
</file>

<file path=ppt/slides/_rels/slide198.xml.rels><?xml version="1.0" encoding="UTF-8" standalone="yes"?>
<Relationships xmlns="http://schemas.openxmlformats.org/package/2006/relationships"><Relationship Id="rId3" Type="http://schemas.openxmlformats.org/officeDocument/2006/relationships/notesSlide" Target="../notesSlides/notesSlide135.xml"/><Relationship Id="rId4" Type="http://schemas.openxmlformats.org/officeDocument/2006/relationships/oleObject" Target="../embeddings/oleObject199.bin"/><Relationship Id="rId5" Type="http://schemas.openxmlformats.org/officeDocument/2006/relationships/image" Target="../media/image1.png"/><Relationship Id="rId1" Type="http://schemas.openxmlformats.org/officeDocument/2006/relationships/vmlDrawing" Target="../drawings/vmlDrawing198.vml"/><Relationship Id="rId2" Type="http://schemas.openxmlformats.org/officeDocument/2006/relationships/slideLayout" Target="../slideLayouts/slideLayout1.xml"/></Relationships>
</file>

<file path=ppt/slides/_rels/slide199.xml.rels><?xml version="1.0" encoding="UTF-8" standalone="yes"?>
<Relationships xmlns="http://schemas.openxmlformats.org/package/2006/relationships"><Relationship Id="rId3" Type="http://schemas.openxmlformats.org/officeDocument/2006/relationships/oleObject" Target="../embeddings/oleObject200.bin"/><Relationship Id="rId4" Type="http://schemas.openxmlformats.org/officeDocument/2006/relationships/image" Target="../media/image1.png"/><Relationship Id="rId1" Type="http://schemas.openxmlformats.org/officeDocument/2006/relationships/vmlDrawing" Target="../drawings/vmlDrawing199.vml"/><Relationship Id="rId2"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2.bin"/><Relationship Id="rId4" Type="http://schemas.openxmlformats.org/officeDocument/2006/relationships/image" Target="../media/image1.png"/><Relationship Id="rId1" Type="http://schemas.openxmlformats.org/officeDocument/2006/relationships/vmlDrawing" Target="../drawings/vmlDrawing2.vml"/><Relationship Id="rId2"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20.bin"/><Relationship Id="rId4" Type="http://schemas.openxmlformats.org/officeDocument/2006/relationships/image" Target="../media/image1.png"/><Relationship Id="rId1" Type="http://schemas.openxmlformats.org/officeDocument/2006/relationships/vmlDrawing" Target="../drawings/vmlDrawing20.vml"/><Relationship Id="rId2" Type="http://schemas.openxmlformats.org/officeDocument/2006/relationships/slideLayout" Target="../slideLayouts/slideLayout1.xml"/></Relationships>
</file>

<file path=ppt/slides/_rels/slide200.xml.rels><?xml version="1.0" encoding="UTF-8" standalone="yes"?>
<Relationships xmlns="http://schemas.openxmlformats.org/package/2006/relationships"><Relationship Id="rId3" Type="http://schemas.openxmlformats.org/officeDocument/2006/relationships/notesSlide" Target="../notesSlides/notesSlide136.xml"/><Relationship Id="rId4" Type="http://schemas.openxmlformats.org/officeDocument/2006/relationships/oleObject" Target="../embeddings/oleObject201.bin"/><Relationship Id="rId5" Type="http://schemas.openxmlformats.org/officeDocument/2006/relationships/image" Target="../media/image1.png"/><Relationship Id="rId1" Type="http://schemas.openxmlformats.org/officeDocument/2006/relationships/vmlDrawing" Target="../drawings/vmlDrawing200.vml"/><Relationship Id="rId2" Type="http://schemas.openxmlformats.org/officeDocument/2006/relationships/slideLayout" Target="../slideLayouts/slideLayout1.xml"/></Relationships>
</file>

<file path=ppt/slides/_rels/slide201.xml.rels><?xml version="1.0" encoding="UTF-8" standalone="yes"?>
<Relationships xmlns="http://schemas.openxmlformats.org/package/2006/relationships"><Relationship Id="rId3" Type="http://schemas.openxmlformats.org/officeDocument/2006/relationships/notesSlide" Target="../notesSlides/notesSlide137.xml"/><Relationship Id="rId4" Type="http://schemas.openxmlformats.org/officeDocument/2006/relationships/oleObject" Target="../embeddings/oleObject202.bin"/><Relationship Id="rId5" Type="http://schemas.openxmlformats.org/officeDocument/2006/relationships/image" Target="../media/image1.png"/><Relationship Id="rId6" Type="http://schemas.openxmlformats.org/officeDocument/2006/relationships/image" Target="../media/image40.emf"/><Relationship Id="rId1" Type="http://schemas.openxmlformats.org/officeDocument/2006/relationships/vmlDrawing" Target="../drawings/vmlDrawing201.vml"/><Relationship Id="rId2"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21.bin"/><Relationship Id="rId4" Type="http://schemas.openxmlformats.org/officeDocument/2006/relationships/image" Target="../media/image1.png"/><Relationship Id="rId1" Type="http://schemas.openxmlformats.org/officeDocument/2006/relationships/vmlDrawing" Target="../drawings/vmlDrawing21.vml"/><Relationship Id="rId2"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22.bin"/><Relationship Id="rId4"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vmlDrawing" Target="../drawings/vmlDrawing22.vml"/><Relationship Id="rId2"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oleObject" Target="../embeddings/oleObject23.bin"/><Relationship Id="rId4" Type="http://schemas.openxmlformats.org/officeDocument/2006/relationships/image" Target="../media/image1.png"/><Relationship Id="rId1" Type="http://schemas.openxmlformats.org/officeDocument/2006/relationships/vmlDrawing" Target="../drawings/vmlDrawing23.vml"/><Relationship Id="rId2"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24.bin"/><Relationship Id="rId4" Type="http://schemas.openxmlformats.org/officeDocument/2006/relationships/image" Target="../media/image1.png"/><Relationship Id="rId1" Type="http://schemas.openxmlformats.org/officeDocument/2006/relationships/vmlDrawing" Target="../drawings/vmlDrawing24.vml"/><Relationship Id="rId2"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25.bin"/><Relationship Id="rId4" Type="http://schemas.openxmlformats.org/officeDocument/2006/relationships/image" Target="../media/image1.png"/><Relationship Id="rId1" Type="http://schemas.openxmlformats.org/officeDocument/2006/relationships/vmlDrawing" Target="../drawings/vmlDrawing25.vml"/><Relationship Id="rId2"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26.bin"/><Relationship Id="rId4" Type="http://schemas.openxmlformats.org/officeDocument/2006/relationships/image" Target="../media/image1.png"/><Relationship Id="rId1" Type="http://schemas.openxmlformats.org/officeDocument/2006/relationships/vmlDrawing" Target="../drawings/vmlDrawing26.vml"/><Relationship Id="rId2"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oleObject" Target="../embeddings/oleObject27.bin"/><Relationship Id="rId4" Type="http://schemas.openxmlformats.org/officeDocument/2006/relationships/image" Target="../media/image1.png"/><Relationship Id="rId1" Type="http://schemas.openxmlformats.org/officeDocument/2006/relationships/vmlDrawing" Target="../drawings/vmlDrawing27.vml"/><Relationship Id="rId2"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oleObject" Target="../embeddings/oleObject28.bin"/><Relationship Id="rId4" Type="http://schemas.openxmlformats.org/officeDocument/2006/relationships/image" Target="../media/image1.png"/><Relationship Id="rId1" Type="http://schemas.openxmlformats.org/officeDocument/2006/relationships/vmlDrawing" Target="../drawings/vmlDrawing28.vml"/><Relationship Id="rId2"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oleObject" Target="../embeddings/oleObject29.bin"/><Relationship Id="rId4" Type="http://schemas.openxmlformats.org/officeDocument/2006/relationships/image" Target="../media/image1.png"/><Relationship Id="rId1" Type="http://schemas.openxmlformats.org/officeDocument/2006/relationships/vmlDrawing" Target="../drawings/vmlDrawing29.vml"/><Relationship Id="rId2"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3.bin"/><Relationship Id="rId4" Type="http://schemas.openxmlformats.org/officeDocument/2006/relationships/image" Target="../media/image1.png"/><Relationship Id="rId1" Type="http://schemas.openxmlformats.org/officeDocument/2006/relationships/vmlDrawing" Target="../drawings/vmlDrawing3.vml"/><Relationship Id="rId2"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30.bin"/><Relationship Id="rId4" Type="http://schemas.openxmlformats.org/officeDocument/2006/relationships/image" Target="../media/image1.png"/><Relationship Id="rId1" Type="http://schemas.openxmlformats.org/officeDocument/2006/relationships/vmlDrawing" Target="../drawings/vmlDrawing30.vml"/><Relationship Id="rId2"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31.bin"/><Relationship Id="rId4" Type="http://schemas.openxmlformats.org/officeDocument/2006/relationships/image" Target="../media/image1.png"/><Relationship Id="rId1" Type="http://schemas.openxmlformats.org/officeDocument/2006/relationships/vmlDrawing" Target="../drawings/vmlDrawing31.vml"/><Relationship Id="rId2"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32.bin"/><Relationship Id="rId4" Type="http://schemas.openxmlformats.org/officeDocument/2006/relationships/image" Target="../media/image1.png"/><Relationship Id="rId1" Type="http://schemas.openxmlformats.org/officeDocument/2006/relationships/vmlDrawing" Target="../drawings/vmlDrawing32.vml"/><Relationship Id="rId2"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33.bin"/><Relationship Id="rId4" Type="http://schemas.openxmlformats.org/officeDocument/2006/relationships/image" Target="../media/image1.png"/><Relationship Id="rId5" Type="http://schemas.openxmlformats.org/officeDocument/2006/relationships/image" Target="../media/image9.png"/><Relationship Id="rId6" Type="http://schemas.openxmlformats.org/officeDocument/2006/relationships/image" Target="../media/image10.emf"/><Relationship Id="rId1" Type="http://schemas.openxmlformats.org/officeDocument/2006/relationships/vmlDrawing" Target="../drawings/vmlDrawing33.vml"/><Relationship Id="rId2"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34.bin"/><Relationship Id="rId4" Type="http://schemas.openxmlformats.org/officeDocument/2006/relationships/image" Target="../media/image1.png"/><Relationship Id="rId1" Type="http://schemas.openxmlformats.org/officeDocument/2006/relationships/vmlDrawing" Target="../drawings/vmlDrawing34.vml"/><Relationship Id="rId2"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35.bin"/><Relationship Id="rId4" Type="http://schemas.openxmlformats.org/officeDocument/2006/relationships/image" Target="../media/image1.png"/><Relationship Id="rId5" Type="http://schemas.openxmlformats.org/officeDocument/2006/relationships/image" Target="../media/image11.png"/><Relationship Id="rId1" Type="http://schemas.openxmlformats.org/officeDocument/2006/relationships/vmlDrawing" Target="../drawings/vmlDrawing35.vml"/><Relationship Id="rId2"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oleObject" Target="../embeddings/oleObject36.bin"/><Relationship Id="rId4" Type="http://schemas.openxmlformats.org/officeDocument/2006/relationships/image" Target="../media/image1.png"/><Relationship Id="rId1" Type="http://schemas.openxmlformats.org/officeDocument/2006/relationships/vmlDrawing" Target="../drawings/vmlDrawing36.vml"/><Relationship Id="rId2"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1.xml"/><Relationship Id="rId4" Type="http://schemas.openxmlformats.org/officeDocument/2006/relationships/oleObject" Target="../embeddings/oleObject37.bin"/><Relationship Id="rId5" Type="http://schemas.openxmlformats.org/officeDocument/2006/relationships/image" Target="../media/image1.png"/><Relationship Id="rId1" Type="http://schemas.openxmlformats.org/officeDocument/2006/relationships/vmlDrawing" Target="../drawings/vmlDrawing37.vml"/><Relationship Id="rId2"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2.xml"/><Relationship Id="rId4" Type="http://schemas.openxmlformats.org/officeDocument/2006/relationships/oleObject" Target="../embeddings/oleObject38.bin"/><Relationship Id="rId5" Type="http://schemas.openxmlformats.org/officeDocument/2006/relationships/image" Target="../media/image1.png"/><Relationship Id="rId1" Type="http://schemas.openxmlformats.org/officeDocument/2006/relationships/vmlDrawing" Target="../drawings/vmlDrawing38.vml"/><Relationship Id="rId2"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xml"/><Relationship Id="rId4" Type="http://schemas.openxmlformats.org/officeDocument/2006/relationships/oleObject" Target="../embeddings/oleObject39.bin"/><Relationship Id="rId5" Type="http://schemas.openxmlformats.org/officeDocument/2006/relationships/image" Target="../media/image1.png"/><Relationship Id="rId6" Type="http://schemas.openxmlformats.org/officeDocument/2006/relationships/image" Target="../media/image12.png"/><Relationship Id="rId1" Type="http://schemas.openxmlformats.org/officeDocument/2006/relationships/vmlDrawing" Target="../drawings/vmlDrawing39.vml"/><Relationship Id="rId2"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oleObject" Target="../embeddings/oleObject4.bin"/><Relationship Id="rId4" Type="http://schemas.openxmlformats.org/officeDocument/2006/relationships/image" Target="../media/image1.png"/><Relationship Id="rId5" Type="http://schemas.openxmlformats.org/officeDocument/2006/relationships/image" Target="../media/image2.jpeg"/><Relationship Id="rId1" Type="http://schemas.openxmlformats.org/officeDocument/2006/relationships/vmlDrawing" Target="../drawings/vmlDrawing4.vml"/><Relationship Id="rId2"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xml"/><Relationship Id="rId4" Type="http://schemas.openxmlformats.org/officeDocument/2006/relationships/oleObject" Target="../embeddings/oleObject40.bin"/><Relationship Id="rId5" Type="http://schemas.openxmlformats.org/officeDocument/2006/relationships/image" Target="../media/image1.png"/><Relationship Id="rId1" Type="http://schemas.openxmlformats.org/officeDocument/2006/relationships/vmlDrawing" Target="../drawings/vmlDrawing40.vml"/><Relationship Id="rId2"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5.xml"/><Relationship Id="rId4" Type="http://schemas.openxmlformats.org/officeDocument/2006/relationships/oleObject" Target="../embeddings/oleObject41.bin"/><Relationship Id="rId5" Type="http://schemas.openxmlformats.org/officeDocument/2006/relationships/image" Target="../media/image1.png"/><Relationship Id="rId1" Type="http://schemas.openxmlformats.org/officeDocument/2006/relationships/vmlDrawing" Target="../drawings/vmlDrawing41.vml"/><Relationship Id="rId2"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oleObject" Target="../embeddings/oleObject42.bin"/><Relationship Id="rId4" Type="http://schemas.openxmlformats.org/officeDocument/2006/relationships/image" Target="../media/image1.png"/><Relationship Id="rId1" Type="http://schemas.openxmlformats.org/officeDocument/2006/relationships/vmlDrawing" Target="../drawings/vmlDrawing42.vml"/><Relationship Id="rId2"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6.xml"/><Relationship Id="rId4" Type="http://schemas.openxmlformats.org/officeDocument/2006/relationships/oleObject" Target="../embeddings/oleObject43.bin"/><Relationship Id="rId5" Type="http://schemas.openxmlformats.org/officeDocument/2006/relationships/image" Target="../media/image1.png"/><Relationship Id="rId1" Type="http://schemas.openxmlformats.org/officeDocument/2006/relationships/vmlDrawing" Target="../drawings/vmlDrawing43.vml"/><Relationship Id="rId2"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7.xml"/><Relationship Id="rId4" Type="http://schemas.openxmlformats.org/officeDocument/2006/relationships/oleObject" Target="../embeddings/oleObject44.bin"/><Relationship Id="rId5" Type="http://schemas.openxmlformats.org/officeDocument/2006/relationships/image" Target="../media/image1.png"/><Relationship Id="rId1" Type="http://schemas.openxmlformats.org/officeDocument/2006/relationships/vmlDrawing" Target="../drawings/vmlDrawing44.vml"/><Relationship Id="rId2"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8.xml"/><Relationship Id="rId4" Type="http://schemas.openxmlformats.org/officeDocument/2006/relationships/oleObject" Target="../embeddings/oleObject45.bin"/><Relationship Id="rId5" Type="http://schemas.openxmlformats.org/officeDocument/2006/relationships/image" Target="../media/image1.png"/><Relationship Id="rId6" Type="http://schemas.openxmlformats.org/officeDocument/2006/relationships/image" Target="../media/image13.png"/><Relationship Id="rId1" Type="http://schemas.openxmlformats.org/officeDocument/2006/relationships/vmlDrawing" Target="../drawings/vmlDrawing45.vml"/><Relationship Id="rId2"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9.xml"/><Relationship Id="rId4" Type="http://schemas.openxmlformats.org/officeDocument/2006/relationships/oleObject" Target="../embeddings/oleObject46.bin"/><Relationship Id="rId5" Type="http://schemas.openxmlformats.org/officeDocument/2006/relationships/image" Target="../media/image1.png"/><Relationship Id="rId1" Type="http://schemas.openxmlformats.org/officeDocument/2006/relationships/vmlDrawing" Target="../drawings/vmlDrawing46.vml"/><Relationship Id="rId2"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oleObject" Target="../embeddings/oleObject47.bin"/><Relationship Id="rId4" Type="http://schemas.openxmlformats.org/officeDocument/2006/relationships/image" Target="../media/image1.png"/><Relationship Id="rId1" Type="http://schemas.openxmlformats.org/officeDocument/2006/relationships/vmlDrawing" Target="../drawings/vmlDrawing47.vml"/><Relationship Id="rId2"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oleObject" Target="../embeddings/oleObject48.bin"/><Relationship Id="rId4" Type="http://schemas.openxmlformats.org/officeDocument/2006/relationships/image" Target="../media/image1.png"/><Relationship Id="rId1" Type="http://schemas.openxmlformats.org/officeDocument/2006/relationships/vmlDrawing" Target="../drawings/vmlDrawing48.vml"/><Relationship Id="rId2"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10.xml"/><Relationship Id="rId4" Type="http://schemas.openxmlformats.org/officeDocument/2006/relationships/oleObject" Target="../embeddings/oleObject49.bin"/><Relationship Id="rId5" Type="http://schemas.openxmlformats.org/officeDocument/2006/relationships/image" Target="../media/image1.png"/><Relationship Id="rId6" Type="http://schemas.openxmlformats.org/officeDocument/2006/relationships/image" Target="../media/image14.emf"/><Relationship Id="rId1" Type="http://schemas.openxmlformats.org/officeDocument/2006/relationships/vmlDrawing" Target="../drawings/vmlDrawing49.vml"/><Relationship Id="rId2"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5.bin"/><Relationship Id="rId4" Type="http://schemas.openxmlformats.org/officeDocument/2006/relationships/image" Target="../media/image1.png"/><Relationship Id="rId5" Type="http://schemas.openxmlformats.org/officeDocument/2006/relationships/image" Target="../media/image3.jpeg"/><Relationship Id="rId1" Type="http://schemas.openxmlformats.org/officeDocument/2006/relationships/vmlDrawing" Target="../drawings/vmlDrawing5.vml"/><Relationship Id="rId2"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11.xml"/><Relationship Id="rId4" Type="http://schemas.openxmlformats.org/officeDocument/2006/relationships/oleObject" Target="../embeddings/oleObject50.bin"/><Relationship Id="rId5" Type="http://schemas.openxmlformats.org/officeDocument/2006/relationships/image" Target="../media/image1.png"/><Relationship Id="rId1" Type="http://schemas.openxmlformats.org/officeDocument/2006/relationships/vmlDrawing" Target="../drawings/vmlDrawing50.vml"/><Relationship Id="rId2"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12.xml"/><Relationship Id="rId4" Type="http://schemas.openxmlformats.org/officeDocument/2006/relationships/oleObject" Target="../embeddings/oleObject51.bin"/><Relationship Id="rId5" Type="http://schemas.openxmlformats.org/officeDocument/2006/relationships/image" Target="../media/image1.png"/><Relationship Id="rId1" Type="http://schemas.openxmlformats.org/officeDocument/2006/relationships/vmlDrawing" Target="../drawings/vmlDrawing51.vml"/><Relationship Id="rId2"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notesSlide" Target="../notesSlides/notesSlide13.xml"/><Relationship Id="rId4" Type="http://schemas.openxmlformats.org/officeDocument/2006/relationships/oleObject" Target="../embeddings/oleObject52.bin"/><Relationship Id="rId5" Type="http://schemas.openxmlformats.org/officeDocument/2006/relationships/image" Target="../media/image1.png"/><Relationship Id="rId1" Type="http://schemas.openxmlformats.org/officeDocument/2006/relationships/vmlDrawing" Target="../drawings/vmlDrawing52.vml"/><Relationship Id="rId2"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notesSlide" Target="../notesSlides/notesSlide14.xml"/><Relationship Id="rId4" Type="http://schemas.openxmlformats.org/officeDocument/2006/relationships/oleObject" Target="../embeddings/oleObject53.bin"/><Relationship Id="rId5" Type="http://schemas.openxmlformats.org/officeDocument/2006/relationships/image" Target="../media/image1.png"/><Relationship Id="rId1" Type="http://schemas.openxmlformats.org/officeDocument/2006/relationships/vmlDrawing" Target="../drawings/vmlDrawing53.vml"/><Relationship Id="rId2"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notesSlide" Target="../notesSlides/notesSlide15.xml"/><Relationship Id="rId4" Type="http://schemas.openxmlformats.org/officeDocument/2006/relationships/oleObject" Target="../embeddings/oleObject54.bin"/><Relationship Id="rId5" Type="http://schemas.openxmlformats.org/officeDocument/2006/relationships/image" Target="../media/image1.png"/><Relationship Id="rId6" Type="http://schemas.openxmlformats.org/officeDocument/2006/relationships/image" Target="../media/image15.png"/><Relationship Id="rId1" Type="http://schemas.openxmlformats.org/officeDocument/2006/relationships/vmlDrawing" Target="../drawings/vmlDrawing54.vml"/><Relationship Id="rId2"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notesSlide" Target="../notesSlides/notesSlide16.xml"/><Relationship Id="rId4" Type="http://schemas.openxmlformats.org/officeDocument/2006/relationships/oleObject" Target="../embeddings/oleObject55.bin"/><Relationship Id="rId5" Type="http://schemas.openxmlformats.org/officeDocument/2006/relationships/image" Target="../media/image1.png"/><Relationship Id="rId1" Type="http://schemas.openxmlformats.org/officeDocument/2006/relationships/vmlDrawing" Target="../drawings/vmlDrawing55.vml"/><Relationship Id="rId2"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notesSlide" Target="../notesSlides/notesSlide17.xml"/><Relationship Id="rId4" Type="http://schemas.openxmlformats.org/officeDocument/2006/relationships/oleObject" Target="../embeddings/oleObject56.bin"/><Relationship Id="rId5" Type="http://schemas.openxmlformats.org/officeDocument/2006/relationships/image" Target="../media/image1.png"/><Relationship Id="rId6" Type="http://schemas.openxmlformats.org/officeDocument/2006/relationships/image" Target="../media/image16.png"/><Relationship Id="rId1" Type="http://schemas.openxmlformats.org/officeDocument/2006/relationships/vmlDrawing" Target="../drawings/vmlDrawing56.vml"/><Relationship Id="rId2"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notesSlide" Target="../notesSlides/notesSlide18.xml"/><Relationship Id="rId4" Type="http://schemas.openxmlformats.org/officeDocument/2006/relationships/oleObject" Target="../embeddings/oleObject57.bin"/><Relationship Id="rId5" Type="http://schemas.openxmlformats.org/officeDocument/2006/relationships/image" Target="../media/image1.png"/><Relationship Id="rId1" Type="http://schemas.openxmlformats.org/officeDocument/2006/relationships/vmlDrawing" Target="../drawings/vmlDrawing57.vml"/><Relationship Id="rId2"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notesSlide" Target="../notesSlides/notesSlide19.xml"/><Relationship Id="rId4" Type="http://schemas.openxmlformats.org/officeDocument/2006/relationships/oleObject" Target="../embeddings/oleObject58.bin"/><Relationship Id="rId5" Type="http://schemas.openxmlformats.org/officeDocument/2006/relationships/image" Target="../media/image1.png"/><Relationship Id="rId1" Type="http://schemas.openxmlformats.org/officeDocument/2006/relationships/vmlDrawing" Target="../drawings/vmlDrawing58.vml"/><Relationship Id="rId2"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3" Type="http://schemas.openxmlformats.org/officeDocument/2006/relationships/notesSlide" Target="../notesSlides/notesSlide20.xml"/><Relationship Id="rId4" Type="http://schemas.openxmlformats.org/officeDocument/2006/relationships/oleObject" Target="../embeddings/oleObject59.bin"/><Relationship Id="rId5" Type="http://schemas.openxmlformats.org/officeDocument/2006/relationships/image" Target="../media/image1.png"/><Relationship Id="rId1" Type="http://schemas.openxmlformats.org/officeDocument/2006/relationships/vmlDrawing" Target="../drawings/vmlDrawing59.vml"/><Relationship Id="rId2"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6.bin"/><Relationship Id="rId4" Type="http://schemas.openxmlformats.org/officeDocument/2006/relationships/image" Target="../media/image1.png"/><Relationship Id="rId1" Type="http://schemas.openxmlformats.org/officeDocument/2006/relationships/vmlDrawing" Target="../drawings/vmlDrawing6.vml"/><Relationship Id="rId2"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3" Type="http://schemas.openxmlformats.org/officeDocument/2006/relationships/notesSlide" Target="../notesSlides/notesSlide21.xml"/><Relationship Id="rId4" Type="http://schemas.openxmlformats.org/officeDocument/2006/relationships/oleObject" Target="../embeddings/oleObject60.bin"/><Relationship Id="rId5" Type="http://schemas.openxmlformats.org/officeDocument/2006/relationships/image" Target="../media/image1.png"/><Relationship Id="rId1" Type="http://schemas.openxmlformats.org/officeDocument/2006/relationships/vmlDrawing" Target="../drawings/vmlDrawing60.vml"/><Relationship Id="rId2"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notesSlide" Target="../notesSlides/notesSlide22.xml"/><Relationship Id="rId4" Type="http://schemas.openxmlformats.org/officeDocument/2006/relationships/oleObject" Target="../embeddings/oleObject61.bin"/><Relationship Id="rId5" Type="http://schemas.openxmlformats.org/officeDocument/2006/relationships/image" Target="../media/image1.png"/><Relationship Id="rId1" Type="http://schemas.openxmlformats.org/officeDocument/2006/relationships/vmlDrawing" Target="../drawings/vmlDrawing61.vml"/><Relationship Id="rId2"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notesSlide" Target="../notesSlides/notesSlide23.xml"/><Relationship Id="rId4" Type="http://schemas.openxmlformats.org/officeDocument/2006/relationships/oleObject" Target="../embeddings/oleObject62.bin"/><Relationship Id="rId5" Type="http://schemas.openxmlformats.org/officeDocument/2006/relationships/image" Target="../media/image1.png"/><Relationship Id="rId6" Type="http://schemas.openxmlformats.org/officeDocument/2006/relationships/image" Target="../media/image17.png"/><Relationship Id="rId1" Type="http://schemas.openxmlformats.org/officeDocument/2006/relationships/vmlDrawing" Target="../drawings/vmlDrawing62.vml"/><Relationship Id="rId2"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notesSlide" Target="../notesSlides/notesSlide24.xml"/><Relationship Id="rId4" Type="http://schemas.openxmlformats.org/officeDocument/2006/relationships/oleObject" Target="../embeddings/oleObject63.bin"/><Relationship Id="rId5" Type="http://schemas.openxmlformats.org/officeDocument/2006/relationships/image" Target="../media/image1.png"/><Relationship Id="rId1" Type="http://schemas.openxmlformats.org/officeDocument/2006/relationships/vmlDrawing" Target="../drawings/vmlDrawing63.vml"/><Relationship Id="rId2"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notesSlide" Target="../notesSlides/notesSlide25.xml"/><Relationship Id="rId4" Type="http://schemas.openxmlformats.org/officeDocument/2006/relationships/oleObject" Target="../embeddings/oleObject64.bin"/><Relationship Id="rId5" Type="http://schemas.openxmlformats.org/officeDocument/2006/relationships/image" Target="../media/image1.png"/><Relationship Id="rId1" Type="http://schemas.openxmlformats.org/officeDocument/2006/relationships/vmlDrawing" Target="../drawings/vmlDrawing64.vml"/><Relationship Id="rId2"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notesSlide" Target="../notesSlides/notesSlide26.xml"/><Relationship Id="rId4" Type="http://schemas.openxmlformats.org/officeDocument/2006/relationships/oleObject" Target="../embeddings/oleObject65.bin"/><Relationship Id="rId5" Type="http://schemas.openxmlformats.org/officeDocument/2006/relationships/image" Target="../media/image1.png"/><Relationship Id="rId1" Type="http://schemas.openxmlformats.org/officeDocument/2006/relationships/vmlDrawing" Target="../drawings/vmlDrawing65.vml"/><Relationship Id="rId2"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notesSlide" Target="../notesSlides/notesSlide27.xml"/><Relationship Id="rId4" Type="http://schemas.openxmlformats.org/officeDocument/2006/relationships/oleObject" Target="../embeddings/oleObject66.bin"/><Relationship Id="rId5" Type="http://schemas.openxmlformats.org/officeDocument/2006/relationships/image" Target="../media/image1.png"/><Relationship Id="rId1" Type="http://schemas.openxmlformats.org/officeDocument/2006/relationships/vmlDrawing" Target="../drawings/vmlDrawing66.vml"/><Relationship Id="rId2"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notesSlide" Target="../notesSlides/notesSlide28.xml"/><Relationship Id="rId4" Type="http://schemas.openxmlformats.org/officeDocument/2006/relationships/oleObject" Target="../embeddings/oleObject67.bin"/><Relationship Id="rId5" Type="http://schemas.openxmlformats.org/officeDocument/2006/relationships/image" Target="../media/image1.png"/><Relationship Id="rId1" Type="http://schemas.openxmlformats.org/officeDocument/2006/relationships/vmlDrawing" Target="../drawings/vmlDrawing67.vml"/><Relationship Id="rId2"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oleObject" Target="../embeddings/oleObject68.bin"/><Relationship Id="rId4" Type="http://schemas.openxmlformats.org/officeDocument/2006/relationships/image" Target="../media/image1.png"/><Relationship Id="rId1" Type="http://schemas.openxmlformats.org/officeDocument/2006/relationships/vmlDrawing" Target="../drawings/vmlDrawing68.vml"/><Relationship Id="rId2"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3" Type="http://schemas.openxmlformats.org/officeDocument/2006/relationships/notesSlide" Target="../notesSlides/notesSlide29.xml"/><Relationship Id="rId4" Type="http://schemas.openxmlformats.org/officeDocument/2006/relationships/oleObject" Target="../embeddings/oleObject69.bin"/><Relationship Id="rId5" Type="http://schemas.openxmlformats.org/officeDocument/2006/relationships/image" Target="../media/image1.png"/><Relationship Id="rId6" Type="http://schemas.openxmlformats.org/officeDocument/2006/relationships/image" Target="../media/image18.jpeg"/><Relationship Id="rId1" Type="http://schemas.openxmlformats.org/officeDocument/2006/relationships/vmlDrawing" Target="../drawings/vmlDrawing69.vml"/><Relationship Id="rId2"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7.bin"/><Relationship Id="rId4" Type="http://schemas.openxmlformats.org/officeDocument/2006/relationships/image" Target="../media/image1.png"/><Relationship Id="rId1" Type="http://schemas.openxmlformats.org/officeDocument/2006/relationships/vmlDrawing" Target="../drawings/vmlDrawing7.vml"/><Relationship Id="rId2"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3" Type="http://schemas.openxmlformats.org/officeDocument/2006/relationships/notesSlide" Target="../notesSlides/notesSlide30.xml"/><Relationship Id="rId4" Type="http://schemas.openxmlformats.org/officeDocument/2006/relationships/oleObject" Target="../embeddings/oleObject70.bin"/><Relationship Id="rId5" Type="http://schemas.openxmlformats.org/officeDocument/2006/relationships/image" Target="../media/image1.png"/><Relationship Id="rId1" Type="http://schemas.openxmlformats.org/officeDocument/2006/relationships/vmlDrawing" Target="../drawings/vmlDrawing70.vml"/><Relationship Id="rId2"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31.xml"/><Relationship Id="rId4" Type="http://schemas.openxmlformats.org/officeDocument/2006/relationships/oleObject" Target="../embeddings/oleObject71.bin"/><Relationship Id="rId5" Type="http://schemas.openxmlformats.org/officeDocument/2006/relationships/image" Target="../media/image1.png"/><Relationship Id="rId1" Type="http://schemas.openxmlformats.org/officeDocument/2006/relationships/vmlDrawing" Target="../drawings/vmlDrawing71.vml"/><Relationship Id="rId2"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notesSlide" Target="../notesSlides/notesSlide32.xml"/><Relationship Id="rId4" Type="http://schemas.openxmlformats.org/officeDocument/2006/relationships/oleObject" Target="../embeddings/oleObject72.bin"/><Relationship Id="rId5" Type="http://schemas.openxmlformats.org/officeDocument/2006/relationships/image" Target="../media/image1.png"/><Relationship Id="rId1" Type="http://schemas.openxmlformats.org/officeDocument/2006/relationships/vmlDrawing" Target="../drawings/vmlDrawing72.vml"/><Relationship Id="rId2"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oleObject" Target="../embeddings/oleObject73.bin"/><Relationship Id="rId4" Type="http://schemas.openxmlformats.org/officeDocument/2006/relationships/image" Target="../media/image1.png"/><Relationship Id="rId1" Type="http://schemas.openxmlformats.org/officeDocument/2006/relationships/vmlDrawing" Target="../drawings/vmlDrawing73.vml"/><Relationship Id="rId2" Type="http://schemas.openxmlformats.org/officeDocument/2006/relationships/slideLayout" Target="../slideLayouts/slideLayout1.xml"/></Relationships>
</file>

<file path=ppt/slides/_rels/slide74.xml.rels><?xml version="1.0" encoding="UTF-8" standalone="yes"?>
<Relationships xmlns="http://schemas.openxmlformats.org/package/2006/relationships"><Relationship Id="rId3" Type="http://schemas.openxmlformats.org/officeDocument/2006/relationships/notesSlide" Target="../notesSlides/notesSlide33.xml"/><Relationship Id="rId4" Type="http://schemas.openxmlformats.org/officeDocument/2006/relationships/oleObject" Target="../embeddings/oleObject74.bin"/><Relationship Id="rId5" Type="http://schemas.openxmlformats.org/officeDocument/2006/relationships/image" Target="../media/image1.png"/><Relationship Id="rId1" Type="http://schemas.openxmlformats.org/officeDocument/2006/relationships/vmlDrawing" Target="../drawings/vmlDrawing74.vml"/><Relationship Id="rId2" Type="http://schemas.openxmlformats.org/officeDocument/2006/relationships/slideLayout" Target="../slideLayouts/slideLayout1.xml"/></Relationships>
</file>

<file path=ppt/slides/_rels/slide75.xml.rels><?xml version="1.0" encoding="UTF-8" standalone="yes"?>
<Relationships xmlns="http://schemas.openxmlformats.org/package/2006/relationships"><Relationship Id="rId3" Type="http://schemas.openxmlformats.org/officeDocument/2006/relationships/oleObject" Target="../embeddings/oleObject75.bin"/><Relationship Id="rId4" Type="http://schemas.openxmlformats.org/officeDocument/2006/relationships/image" Target="../media/image1.png"/><Relationship Id="rId1" Type="http://schemas.openxmlformats.org/officeDocument/2006/relationships/vmlDrawing" Target="../drawings/vmlDrawing75.vml"/><Relationship Id="rId2"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3" Type="http://schemas.openxmlformats.org/officeDocument/2006/relationships/notesSlide" Target="../notesSlides/notesSlide34.xml"/><Relationship Id="rId4" Type="http://schemas.openxmlformats.org/officeDocument/2006/relationships/oleObject" Target="../embeddings/oleObject76.bin"/><Relationship Id="rId5" Type="http://schemas.openxmlformats.org/officeDocument/2006/relationships/image" Target="../media/image1.png"/><Relationship Id="rId1" Type="http://schemas.openxmlformats.org/officeDocument/2006/relationships/vmlDrawing" Target="../drawings/vmlDrawing76.vml"/><Relationship Id="rId2" Type="http://schemas.openxmlformats.org/officeDocument/2006/relationships/slideLayout" Target="../slideLayouts/slideLayout1.xml"/></Relationships>
</file>

<file path=ppt/slides/_rels/slide77.xml.rels><?xml version="1.0" encoding="UTF-8" standalone="yes"?>
<Relationships xmlns="http://schemas.openxmlformats.org/package/2006/relationships"><Relationship Id="rId3" Type="http://schemas.openxmlformats.org/officeDocument/2006/relationships/notesSlide" Target="../notesSlides/notesSlide35.xml"/><Relationship Id="rId4" Type="http://schemas.openxmlformats.org/officeDocument/2006/relationships/oleObject" Target="../embeddings/oleObject77.bin"/><Relationship Id="rId5" Type="http://schemas.openxmlformats.org/officeDocument/2006/relationships/image" Target="../media/image1.png"/><Relationship Id="rId1" Type="http://schemas.openxmlformats.org/officeDocument/2006/relationships/vmlDrawing" Target="../drawings/vmlDrawing77.vml"/><Relationship Id="rId2" Type="http://schemas.openxmlformats.org/officeDocument/2006/relationships/slideLayout" Target="../slideLayouts/slideLayout1.xml"/></Relationships>
</file>

<file path=ppt/slides/_rels/slide78.xml.rels><?xml version="1.0" encoding="UTF-8" standalone="yes"?>
<Relationships xmlns="http://schemas.openxmlformats.org/package/2006/relationships"><Relationship Id="rId3" Type="http://schemas.openxmlformats.org/officeDocument/2006/relationships/notesSlide" Target="../notesSlides/notesSlide36.xml"/><Relationship Id="rId4" Type="http://schemas.openxmlformats.org/officeDocument/2006/relationships/oleObject" Target="../embeddings/oleObject78.bin"/><Relationship Id="rId5" Type="http://schemas.openxmlformats.org/officeDocument/2006/relationships/image" Target="../media/image1.png"/><Relationship Id="rId1" Type="http://schemas.openxmlformats.org/officeDocument/2006/relationships/vmlDrawing" Target="../drawings/vmlDrawing78.vml"/><Relationship Id="rId2" Type="http://schemas.openxmlformats.org/officeDocument/2006/relationships/slideLayout" Target="../slideLayouts/slideLayout1.xml"/></Relationships>
</file>

<file path=ppt/slides/_rels/slide79.xml.rels><?xml version="1.0" encoding="UTF-8" standalone="yes"?>
<Relationships xmlns="http://schemas.openxmlformats.org/package/2006/relationships"><Relationship Id="rId3" Type="http://schemas.openxmlformats.org/officeDocument/2006/relationships/notesSlide" Target="../notesSlides/notesSlide37.xml"/><Relationship Id="rId4" Type="http://schemas.openxmlformats.org/officeDocument/2006/relationships/oleObject" Target="../embeddings/oleObject79.bin"/><Relationship Id="rId5" Type="http://schemas.openxmlformats.org/officeDocument/2006/relationships/image" Target="../media/image1.png"/><Relationship Id="rId1" Type="http://schemas.openxmlformats.org/officeDocument/2006/relationships/vmlDrawing" Target="../drawings/vmlDrawing79.vml"/><Relationship Id="rId2"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8.bin"/><Relationship Id="rId4" Type="http://schemas.openxmlformats.org/officeDocument/2006/relationships/image" Target="../media/image1.png"/><Relationship Id="rId1" Type="http://schemas.openxmlformats.org/officeDocument/2006/relationships/vmlDrawing" Target="../drawings/vmlDrawing8.vml"/><Relationship Id="rId2"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notesSlide" Target="../notesSlides/notesSlide38.xml"/><Relationship Id="rId4" Type="http://schemas.openxmlformats.org/officeDocument/2006/relationships/oleObject" Target="../embeddings/oleObject80.bin"/><Relationship Id="rId5" Type="http://schemas.openxmlformats.org/officeDocument/2006/relationships/image" Target="../media/image1.png"/><Relationship Id="rId1" Type="http://schemas.openxmlformats.org/officeDocument/2006/relationships/vmlDrawing" Target="../drawings/vmlDrawing80.vml"/><Relationship Id="rId2" Type="http://schemas.openxmlformats.org/officeDocument/2006/relationships/slideLayout" Target="../slideLayouts/slideLayout1.xml"/></Relationships>
</file>

<file path=ppt/slides/_rels/slide81.xml.rels><?xml version="1.0" encoding="UTF-8" standalone="yes"?>
<Relationships xmlns="http://schemas.openxmlformats.org/package/2006/relationships"><Relationship Id="rId3" Type="http://schemas.openxmlformats.org/officeDocument/2006/relationships/notesSlide" Target="../notesSlides/notesSlide39.xml"/><Relationship Id="rId4" Type="http://schemas.openxmlformats.org/officeDocument/2006/relationships/oleObject" Target="../embeddings/oleObject81.bin"/><Relationship Id="rId5" Type="http://schemas.openxmlformats.org/officeDocument/2006/relationships/image" Target="../media/image1.png"/><Relationship Id="rId1" Type="http://schemas.openxmlformats.org/officeDocument/2006/relationships/vmlDrawing" Target="../drawings/vmlDrawing81.vml"/><Relationship Id="rId2"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3" Type="http://schemas.openxmlformats.org/officeDocument/2006/relationships/oleObject" Target="../embeddings/oleObject82.bin"/><Relationship Id="rId4" Type="http://schemas.openxmlformats.org/officeDocument/2006/relationships/image" Target="../media/image1.png"/><Relationship Id="rId1" Type="http://schemas.openxmlformats.org/officeDocument/2006/relationships/vmlDrawing" Target="../drawings/vmlDrawing82.vml"/><Relationship Id="rId2"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3" Type="http://schemas.openxmlformats.org/officeDocument/2006/relationships/oleObject" Target="../embeddings/oleObject83.bin"/><Relationship Id="rId4" Type="http://schemas.openxmlformats.org/officeDocument/2006/relationships/image" Target="../media/image1.png"/><Relationship Id="rId1" Type="http://schemas.openxmlformats.org/officeDocument/2006/relationships/vmlDrawing" Target="../drawings/vmlDrawing83.vml"/><Relationship Id="rId2"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3" Type="http://schemas.openxmlformats.org/officeDocument/2006/relationships/notesSlide" Target="../notesSlides/notesSlide40.xml"/><Relationship Id="rId4" Type="http://schemas.openxmlformats.org/officeDocument/2006/relationships/oleObject" Target="../embeddings/oleObject84.bin"/><Relationship Id="rId5" Type="http://schemas.openxmlformats.org/officeDocument/2006/relationships/image" Target="../media/image1.png"/><Relationship Id="rId1" Type="http://schemas.openxmlformats.org/officeDocument/2006/relationships/vmlDrawing" Target="../drawings/vmlDrawing84.vml"/><Relationship Id="rId2" Type="http://schemas.openxmlformats.org/officeDocument/2006/relationships/slideLayout" Target="../slideLayouts/slideLayout1.xml"/></Relationships>
</file>

<file path=ppt/slides/_rels/slide85.xml.rels><?xml version="1.0" encoding="UTF-8" standalone="yes"?>
<Relationships xmlns="http://schemas.openxmlformats.org/package/2006/relationships"><Relationship Id="rId3" Type="http://schemas.openxmlformats.org/officeDocument/2006/relationships/notesSlide" Target="../notesSlides/notesSlide41.xml"/><Relationship Id="rId4" Type="http://schemas.openxmlformats.org/officeDocument/2006/relationships/oleObject" Target="../embeddings/oleObject85.bin"/><Relationship Id="rId5" Type="http://schemas.openxmlformats.org/officeDocument/2006/relationships/image" Target="../media/image1.png"/><Relationship Id="rId1" Type="http://schemas.openxmlformats.org/officeDocument/2006/relationships/vmlDrawing" Target="../drawings/vmlDrawing85.vml"/><Relationship Id="rId2" Type="http://schemas.openxmlformats.org/officeDocument/2006/relationships/slideLayout" Target="../slideLayouts/slideLayout1.xml"/></Relationships>
</file>

<file path=ppt/slides/_rels/slide86.xml.rels><?xml version="1.0" encoding="UTF-8" standalone="yes"?>
<Relationships xmlns="http://schemas.openxmlformats.org/package/2006/relationships"><Relationship Id="rId3" Type="http://schemas.openxmlformats.org/officeDocument/2006/relationships/notesSlide" Target="../notesSlides/notesSlide42.xml"/><Relationship Id="rId4" Type="http://schemas.openxmlformats.org/officeDocument/2006/relationships/oleObject" Target="../embeddings/oleObject86.bin"/><Relationship Id="rId5" Type="http://schemas.openxmlformats.org/officeDocument/2006/relationships/image" Target="../media/image1.png"/><Relationship Id="rId1" Type="http://schemas.openxmlformats.org/officeDocument/2006/relationships/vmlDrawing" Target="../drawings/vmlDrawing86.vml"/><Relationship Id="rId2" Type="http://schemas.openxmlformats.org/officeDocument/2006/relationships/slideLayout" Target="../slideLayouts/slideLayout1.xml"/></Relationships>
</file>

<file path=ppt/slides/_rels/slide87.xml.rels><?xml version="1.0" encoding="UTF-8" standalone="yes"?>
<Relationships xmlns="http://schemas.openxmlformats.org/package/2006/relationships"><Relationship Id="rId3" Type="http://schemas.openxmlformats.org/officeDocument/2006/relationships/notesSlide" Target="../notesSlides/notesSlide43.xml"/><Relationship Id="rId4" Type="http://schemas.openxmlformats.org/officeDocument/2006/relationships/oleObject" Target="../embeddings/oleObject87.bin"/><Relationship Id="rId5" Type="http://schemas.openxmlformats.org/officeDocument/2006/relationships/image" Target="../media/image1.png"/><Relationship Id="rId1" Type="http://schemas.openxmlformats.org/officeDocument/2006/relationships/vmlDrawing" Target="../drawings/vmlDrawing87.vml"/><Relationship Id="rId2" Type="http://schemas.openxmlformats.org/officeDocument/2006/relationships/slideLayout" Target="../slideLayouts/slideLayout1.xml"/></Relationships>
</file>

<file path=ppt/slides/_rels/slide88.xml.rels><?xml version="1.0" encoding="UTF-8" standalone="yes"?>
<Relationships xmlns="http://schemas.openxmlformats.org/package/2006/relationships"><Relationship Id="rId3" Type="http://schemas.openxmlformats.org/officeDocument/2006/relationships/oleObject" Target="../embeddings/oleObject88.bin"/><Relationship Id="rId4" Type="http://schemas.openxmlformats.org/officeDocument/2006/relationships/image" Target="../media/image1.png"/><Relationship Id="rId1" Type="http://schemas.openxmlformats.org/officeDocument/2006/relationships/vmlDrawing" Target="../drawings/vmlDrawing88.vml"/><Relationship Id="rId2" Type="http://schemas.openxmlformats.org/officeDocument/2006/relationships/slideLayout" Target="../slideLayouts/slideLayout1.xml"/></Relationships>
</file>

<file path=ppt/slides/_rels/slide89.xml.rels><?xml version="1.0" encoding="UTF-8" standalone="yes"?>
<Relationships xmlns="http://schemas.openxmlformats.org/package/2006/relationships"><Relationship Id="rId3" Type="http://schemas.openxmlformats.org/officeDocument/2006/relationships/notesSlide" Target="../notesSlides/notesSlide44.xml"/><Relationship Id="rId4" Type="http://schemas.openxmlformats.org/officeDocument/2006/relationships/oleObject" Target="../embeddings/oleObject89.bin"/><Relationship Id="rId5" Type="http://schemas.openxmlformats.org/officeDocument/2006/relationships/image" Target="../media/image1.png"/><Relationship Id="rId1" Type="http://schemas.openxmlformats.org/officeDocument/2006/relationships/vmlDrawing" Target="../drawings/vmlDrawing89.vml"/><Relationship Id="rId2"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9.bin"/><Relationship Id="rId4" Type="http://schemas.openxmlformats.org/officeDocument/2006/relationships/image" Target="../media/image1.png"/><Relationship Id="rId1" Type="http://schemas.openxmlformats.org/officeDocument/2006/relationships/vmlDrawing" Target="../drawings/vmlDrawing9.vml"/><Relationship Id="rId2" Type="http://schemas.openxmlformats.org/officeDocument/2006/relationships/slideLayout" Target="../slideLayouts/slideLayout1.xml"/></Relationships>
</file>

<file path=ppt/slides/_rels/slide90.xml.rels><?xml version="1.0" encoding="UTF-8" standalone="yes"?>
<Relationships xmlns="http://schemas.openxmlformats.org/package/2006/relationships"><Relationship Id="rId3" Type="http://schemas.openxmlformats.org/officeDocument/2006/relationships/notesSlide" Target="../notesSlides/notesSlide45.xml"/><Relationship Id="rId4" Type="http://schemas.openxmlformats.org/officeDocument/2006/relationships/oleObject" Target="../embeddings/oleObject90.bin"/><Relationship Id="rId5" Type="http://schemas.openxmlformats.org/officeDocument/2006/relationships/image" Target="../media/image1.png"/><Relationship Id="rId1" Type="http://schemas.openxmlformats.org/officeDocument/2006/relationships/vmlDrawing" Target="../drawings/vmlDrawing90.vml"/><Relationship Id="rId2"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3" Type="http://schemas.openxmlformats.org/officeDocument/2006/relationships/notesSlide" Target="../notesSlides/notesSlide46.xml"/><Relationship Id="rId4" Type="http://schemas.openxmlformats.org/officeDocument/2006/relationships/oleObject" Target="../embeddings/oleObject91.bin"/><Relationship Id="rId5" Type="http://schemas.openxmlformats.org/officeDocument/2006/relationships/image" Target="../media/image1.png"/><Relationship Id="rId1" Type="http://schemas.openxmlformats.org/officeDocument/2006/relationships/vmlDrawing" Target="../drawings/vmlDrawing91.vml"/><Relationship Id="rId2" Type="http://schemas.openxmlformats.org/officeDocument/2006/relationships/slideLayout" Target="../slideLayouts/slideLayout1.xml"/></Relationships>
</file>

<file path=ppt/slides/_rels/slide92.xml.rels><?xml version="1.0" encoding="UTF-8" standalone="yes"?>
<Relationships xmlns="http://schemas.openxmlformats.org/package/2006/relationships"><Relationship Id="rId3" Type="http://schemas.openxmlformats.org/officeDocument/2006/relationships/oleObject" Target="../embeddings/oleObject92.bin"/><Relationship Id="rId4" Type="http://schemas.openxmlformats.org/officeDocument/2006/relationships/image" Target="../media/image1.png"/><Relationship Id="rId1" Type="http://schemas.openxmlformats.org/officeDocument/2006/relationships/vmlDrawing" Target="../drawings/vmlDrawing92.vml"/><Relationship Id="rId2" Type="http://schemas.openxmlformats.org/officeDocument/2006/relationships/slideLayout" Target="../slideLayouts/slideLayout1.xml"/></Relationships>
</file>

<file path=ppt/slides/_rels/slide93.xml.rels><?xml version="1.0" encoding="UTF-8" standalone="yes"?>
<Relationships xmlns="http://schemas.openxmlformats.org/package/2006/relationships"><Relationship Id="rId3" Type="http://schemas.openxmlformats.org/officeDocument/2006/relationships/notesSlide" Target="../notesSlides/notesSlide47.xml"/><Relationship Id="rId4" Type="http://schemas.openxmlformats.org/officeDocument/2006/relationships/oleObject" Target="../embeddings/oleObject93.bin"/><Relationship Id="rId5" Type="http://schemas.openxmlformats.org/officeDocument/2006/relationships/image" Target="../media/image1.png"/><Relationship Id="rId1" Type="http://schemas.openxmlformats.org/officeDocument/2006/relationships/vmlDrawing" Target="../drawings/vmlDrawing93.vml"/><Relationship Id="rId2"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3" Type="http://schemas.openxmlformats.org/officeDocument/2006/relationships/notesSlide" Target="../notesSlides/notesSlide48.xml"/><Relationship Id="rId4" Type="http://schemas.openxmlformats.org/officeDocument/2006/relationships/oleObject" Target="../embeddings/oleObject94.bin"/><Relationship Id="rId5" Type="http://schemas.openxmlformats.org/officeDocument/2006/relationships/image" Target="../media/image1.png"/><Relationship Id="rId1" Type="http://schemas.openxmlformats.org/officeDocument/2006/relationships/vmlDrawing" Target="../drawings/vmlDrawing94.vml"/><Relationship Id="rId2"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3" Type="http://schemas.openxmlformats.org/officeDocument/2006/relationships/notesSlide" Target="../notesSlides/notesSlide49.xml"/><Relationship Id="rId4" Type="http://schemas.openxmlformats.org/officeDocument/2006/relationships/oleObject" Target="../embeddings/oleObject95.bin"/><Relationship Id="rId5" Type="http://schemas.openxmlformats.org/officeDocument/2006/relationships/image" Target="../media/image1.png"/><Relationship Id="rId1" Type="http://schemas.openxmlformats.org/officeDocument/2006/relationships/vmlDrawing" Target="../drawings/vmlDrawing95.vml"/><Relationship Id="rId2" Type="http://schemas.openxmlformats.org/officeDocument/2006/relationships/slideLayout" Target="../slideLayouts/slideLayout1.xml"/></Relationships>
</file>

<file path=ppt/slides/_rels/slide96.xml.rels><?xml version="1.0" encoding="UTF-8" standalone="yes"?>
<Relationships xmlns="http://schemas.openxmlformats.org/package/2006/relationships"><Relationship Id="rId3" Type="http://schemas.openxmlformats.org/officeDocument/2006/relationships/oleObject" Target="../embeddings/oleObject96.bin"/><Relationship Id="rId4" Type="http://schemas.openxmlformats.org/officeDocument/2006/relationships/image" Target="../media/image1.png"/><Relationship Id="rId1" Type="http://schemas.openxmlformats.org/officeDocument/2006/relationships/vmlDrawing" Target="../drawings/vmlDrawing96.vml"/><Relationship Id="rId2" Type="http://schemas.openxmlformats.org/officeDocument/2006/relationships/slideLayout" Target="../slideLayouts/slideLayout1.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50.xml"/><Relationship Id="rId4" Type="http://schemas.openxmlformats.org/officeDocument/2006/relationships/oleObject" Target="../embeddings/oleObject97.bin"/><Relationship Id="rId5" Type="http://schemas.openxmlformats.org/officeDocument/2006/relationships/image" Target="../media/image1.png"/><Relationship Id="rId1" Type="http://schemas.openxmlformats.org/officeDocument/2006/relationships/vmlDrawing" Target="../drawings/vmlDrawing97.vml"/><Relationship Id="rId2"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3" Type="http://schemas.openxmlformats.org/officeDocument/2006/relationships/notesSlide" Target="../notesSlides/notesSlide51.xml"/><Relationship Id="rId4" Type="http://schemas.openxmlformats.org/officeDocument/2006/relationships/oleObject" Target="../embeddings/oleObject98.bin"/><Relationship Id="rId5" Type="http://schemas.openxmlformats.org/officeDocument/2006/relationships/image" Target="../media/image1.png"/><Relationship Id="rId1" Type="http://schemas.openxmlformats.org/officeDocument/2006/relationships/vmlDrawing" Target="../drawings/vmlDrawing98.vml"/><Relationship Id="rId2" Type="http://schemas.openxmlformats.org/officeDocument/2006/relationships/slideLayout" Target="../slideLayouts/slideLayout1.xml"/></Relationships>
</file>

<file path=ppt/slides/_rels/slide99.xml.rels><?xml version="1.0" encoding="UTF-8" standalone="yes"?>
<Relationships xmlns="http://schemas.openxmlformats.org/package/2006/relationships"><Relationship Id="rId3" Type="http://schemas.openxmlformats.org/officeDocument/2006/relationships/notesSlide" Target="../notesSlides/notesSlide52.xml"/><Relationship Id="rId4" Type="http://schemas.openxmlformats.org/officeDocument/2006/relationships/oleObject" Target="../embeddings/oleObject99.bin"/><Relationship Id="rId5" Type="http://schemas.openxmlformats.org/officeDocument/2006/relationships/image" Target="../media/image1.png"/><Relationship Id="rId6" Type="http://schemas.openxmlformats.org/officeDocument/2006/relationships/image" Target="../media/image19.png"/><Relationship Id="rId1" Type="http://schemas.openxmlformats.org/officeDocument/2006/relationships/vmlDrawing" Target="../drawings/vmlDrawing99.vml"/><Relationship Id="rId2"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t>Notas de Clases</a:t>
            </a:r>
            <a:endParaRPr lang="es-CL"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233"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El problema de las presentaciones que no cumplen las normas – caso Non US GAAP</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48076"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buFont typeface="Arial" pitchFamily="34" charset="0"/>
              <a:buChar char="•"/>
            </a:pPr>
            <a:r>
              <a:rPr lang="es-ES_tradnl" dirty="0"/>
              <a:t> </a:t>
            </a:r>
            <a:r>
              <a:rPr lang="es-CL" dirty="0"/>
              <a:t>En Estados Unidos, es común que las empresas hagan sus presentación y análisis de resultados basados en medidas que no cumplen los US GAAP, aunque publican los resultados efectivamente basados en las normas contables e informan las diferencias. </a:t>
            </a:r>
          </a:p>
          <a:p>
            <a:pPr>
              <a:buFont typeface="Arial" pitchFamily="34" charset="0"/>
              <a:buChar char="•"/>
            </a:pPr>
            <a:endParaRPr lang="es-CL" dirty="0"/>
          </a:p>
          <a:p>
            <a:pPr>
              <a:buFont typeface="Arial" pitchFamily="34" charset="0"/>
              <a:buChar char="•"/>
            </a:pPr>
            <a:r>
              <a:rPr lang="es-CL" dirty="0"/>
              <a:t> Los analistas financieros suelen enfocarse en los resultados como son presentados por las empresas, sin considerar que algunas variables excluidas como los stock </a:t>
            </a:r>
            <a:r>
              <a:rPr lang="es-CL" dirty="0" err="1"/>
              <a:t>options</a:t>
            </a:r>
            <a:r>
              <a:rPr lang="es-CL" dirty="0"/>
              <a:t> son costos </a:t>
            </a:r>
          </a:p>
          <a:p>
            <a:pPr>
              <a:buFont typeface="Arial" pitchFamily="34" charset="0"/>
              <a:buChar char="•"/>
            </a:pPr>
            <a:endParaRPr lang="es-CL" dirty="0"/>
          </a:p>
          <a:p>
            <a:pPr>
              <a:buFont typeface="Arial" pitchFamily="34" charset="0"/>
              <a:buChar char="•"/>
            </a:pPr>
            <a:r>
              <a:rPr lang="es-CL" dirty="0"/>
              <a:t> El sitio financiero </a:t>
            </a:r>
            <a:r>
              <a:rPr lang="es-CL" dirty="0" err="1"/>
              <a:t>Market</a:t>
            </a:r>
            <a:r>
              <a:rPr lang="es-CL" dirty="0"/>
              <a:t> </a:t>
            </a:r>
            <a:r>
              <a:rPr lang="es-CL" dirty="0" err="1"/>
              <a:t>Watch</a:t>
            </a:r>
            <a:r>
              <a:rPr lang="es-CL" dirty="0"/>
              <a:t> analizó los resultados presentados en enero 2016 de las 50 mayores empresas, por capitalización, del S&amp;P 500. 32 de ellas presentaron resultados non GAAP por acción, sólo en 3 casos, estos fueron menores a los GAAP y en 2 más fueron iguales. </a:t>
            </a:r>
          </a:p>
          <a:p>
            <a:pPr>
              <a:buFont typeface="Arial" pitchFamily="34" charset="0"/>
              <a:buChar char="•"/>
            </a:pPr>
            <a:endParaRPr lang="es-CL" dirty="0"/>
          </a:p>
          <a:p>
            <a:pPr>
              <a:buFont typeface="Arial" pitchFamily="34" charset="0"/>
              <a:buChar char="•"/>
            </a:pPr>
            <a:r>
              <a:rPr lang="es-CL" dirty="0"/>
              <a:t> De acuerdo a S&amp;P Global, el efecto agregado en las ganancias por acción reportadas en las compañías del S&amp;P 500 es un alza de 22%.           ¿Afecta esto las decisiones de inversión?</a:t>
            </a:r>
          </a:p>
          <a:p>
            <a:pPr>
              <a:buFont typeface="Arial" pitchFamily="34" charset="0"/>
              <a:buChar char="•"/>
            </a:pPr>
            <a:endParaRPr lang="es-CL" dirty="0"/>
          </a:p>
          <a:p>
            <a:pPr>
              <a:buFont typeface="Arial" pitchFamily="34" charset="0"/>
              <a:buChar char="•"/>
            </a:pPr>
            <a:r>
              <a:rPr lang="es-CL" dirty="0"/>
              <a:t>Por ello, la SEC de EE.UU. actualizó sus normas en mayo 2016 y exige ahora a las compañías listadas en bolsa presentar primero los resultados basados en US GAAP y además hacer un análisis narrativo de los mismos. Lo que aún es débil, pues exige sólo igual o mayor importancia en la presentación, no exclusividad y no afecta a las compañías fuera de la bolsa</a:t>
            </a:r>
          </a:p>
          <a:p>
            <a:pPr>
              <a:buFont typeface="Arial" pitchFamily="34" charset="0"/>
              <a:buChar char="•"/>
            </a:pPr>
            <a:endParaRPr lang="es-CL" dirty="0"/>
          </a:p>
          <a:p>
            <a:pPr>
              <a:buFont typeface="Arial" pitchFamily="34" charset="0"/>
              <a:buChar char="•"/>
            </a:pPr>
            <a:r>
              <a:rPr lang="es-CL" dirty="0"/>
              <a:t> WSJ analizó el 2015 las diferencias entre ingresos y números no convencionales usados por </a:t>
            </a:r>
            <a:r>
              <a:rPr lang="es-CL" dirty="0" err="1"/>
              <a:t>start</a:t>
            </a:r>
            <a:r>
              <a:rPr lang="es-CL" dirty="0"/>
              <a:t>-ups, por ejemplo Uber informa las carreras contratadas y no sus ingresos por ellas</a:t>
            </a:r>
          </a:p>
        </p:txBody>
      </p:sp>
      <p:sp>
        <p:nvSpPr>
          <p:cNvPr id="8" name="7 Flecha derecha"/>
          <p:cNvSpPr/>
          <p:nvPr/>
        </p:nvSpPr>
        <p:spPr>
          <a:xfrm>
            <a:off x="4283968" y="4365104"/>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1323793297"/>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0"/>
            <a:ext cx="5472608" cy="1052736"/>
          </a:xfrm>
        </p:spPr>
        <p:txBody>
          <a:bodyPr>
            <a:normAutofit/>
          </a:bodyPr>
          <a:lstStyle/>
          <a:p>
            <a:r>
              <a:rPr lang="es-ES_tradnl" sz="2400" dirty="0"/>
              <a:t>Contabilización arrendamiento financiero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43835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lgn="just">
              <a:buFont typeface="Arial" pitchFamily="34" charset="0"/>
              <a:buChar char="•"/>
            </a:pPr>
            <a:r>
              <a:rPr lang="es-ES_tradnl" dirty="0"/>
              <a:t> “Cada una de las </a:t>
            </a:r>
            <a:r>
              <a:rPr lang="es-ES_tradnl" b="1" dirty="0"/>
              <a:t>cuotas</a:t>
            </a:r>
            <a:r>
              <a:rPr lang="es-ES_tradnl" dirty="0"/>
              <a:t> del arrendamiento se </a:t>
            </a:r>
            <a:r>
              <a:rPr lang="es-ES_tradnl" b="1" dirty="0"/>
              <a:t>dividirá </a:t>
            </a:r>
            <a:r>
              <a:rPr lang="es-ES_tradnl" dirty="0"/>
              <a:t>en dos partes que representan, respectivamente, las </a:t>
            </a:r>
            <a:r>
              <a:rPr lang="es-ES_tradnl" b="1" dirty="0"/>
              <a:t>cargas financieras </a:t>
            </a:r>
            <a:r>
              <a:rPr lang="es-ES_tradnl" dirty="0"/>
              <a:t>y la </a:t>
            </a:r>
            <a:r>
              <a:rPr lang="es-ES_tradnl" b="1" dirty="0"/>
              <a:t>reducción</a:t>
            </a:r>
            <a:r>
              <a:rPr lang="es-ES_tradnl" dirty="0"/>
              <a:t> de la </a:t>
            </a:r>
            <a:r>
              <a:rPr lang="es-ES_tradnl" b="1" dirty="0"/>
              <a:t>deuda </a:t>
            </a:r>
            <a:r>
              <a:rPr lang="es-ES_tradnl" dirty="0"/>
              <a:t>viva….Los </a:t>
            </a:r>
            <a:r>
              <a:rPr lang="es-ES_tradnl" b="1" dirty="0"/>
              <a:t>pagos contingentes </a:t>
            </a:r>
            <a:r>
              <a:rPr lang="es-ES_tradnl" dirty="0"/>
              <a:t>se </a:t>
            </a:r>
            <a:r>
              <a:rPr lang="es-ES_tradnl" b="1" dirty="0"/>
              <a:t>cargarán</a:t>
            </a:r>
            <a:r>
              <a:rPr lang="es-ES_tradnl" dirty="0"/>
              <a:t> como </a:t>
            </a:r>
            <a:r>
              <a:rPr lang="es-ES_tradnl" b="1" dirty="0"/>
              <a:t>gastos</a:t>
            </a:r>
            <a:r>
              <a:rPr lang="es-ES_tradnl" dirty="0"/>
              <a:t> en los </a:t>
            </a:r>
            <a:r>
              <a:rPr lang="es-ES_tradnl" b="1" dirty="0"/>
              <a:t>períodos</a:t>
            </a:r>
            <a:r>
              <a:rPr lang="es-ES_tradnl" dirty="0"/>
              <a:t> en los que sean </a:t>
            </a:r>
            <a:r>
              <a:rPr lang="es-ES_tradnl" b="1" dirty="0"/>
              <a:t>incurridos</a:t>
            </a:r>
            <a:r>
              <a:rPr lang="es-ES_tradnl" dirty="0"/>
              <a:t>.” (Nº 25, NIC 17). </a:t>
            </a:r>
          </a:p>
          <a:p>
            <a:pPr algn="just">
              <a:buFont typeface="Arial" pitchFamily="34" charset="0"/>
              <a:buChar char="•"/>
            </a:pPr>
            <a:endParaRPr lang="es-ES_tradnl" dirty="0"/>
          </a:p>
          <a:p>
            <a:pPr algn="just">
              <a:buFont typeface="Arial" pitchFamily="34" charset="0"/>
              <a:buChar char="•"/>
            </a:pPr>
            <a:r>
              <a:rPr lang="es-ES_tradnl" dirty="0"/>
              <a:t> Es decir, las </a:t>
            </a:r>
            <a:r>
              <a:rPr lang="es-ES_tradnl" b="1" dirty="0"/>
              <a:t>cuotas</a:t>
            </a:r>
            <a:r>
              <a:rPr lang="es-ES_tradnl" dirty="0"/>
              <a:t> que hemos convertido con su valor presente en una deuda financiera, pues es lo que las características económicas de la transacción representan, serán </a:t>
            </a:r>
            <a:r>
              <a:rPr lang="es-ES_tradnl" b="1" dirty="0"/>
              <a:t>tratadas</a:t>
            </a:r>
            <a:r>
              <a:rPr lang="es-ES_tradnl" dirty="0"/>
              <a:t> igual que una </a:t>
            </a:r>
            <a:r>
              <a:rPr lang="es-ES_tradnl" b="1" dirty="0"/>
              <a:t>deuda financiera </a:t>
            </a:r>
            <a:r>
              <a:rPr lang="es-ES_tradnl" dirty="0"/>
              <a:t>para </a:t>
            </a:r>
            <a:r>
              <a:rPr lang="es-ES_tradnl" b="1" dirty="0"/>
              <a:t>reflejar</a:t>
            </a:r>
            <a:r>
              <a:rPr lang="es-ES_tradnl" dirty="0"/>
              <a:t> el </a:t>
            </a:r>
            <a:r>
              <a:rPr lang="es-ES_tradnl" b="1" dirty="0"/>
              <a:t>gasto por intereses </a:t>
            </a:r>
            <a:r>
              <a:rPr lang="es-ES_tradnl" dirty="0"/>
              <a:t>en el Estado de Resultados. Así, construiremos su tabla de desarrollo:</a:t>
            </a:r>
          </a:p>
          <a:p>
            <a:pPr algn="just">
              <a:buFont typeface="Arial" pitchFamily="34" charset="0"/>
              <a:buChar char="•"/>
            </a:pPr>
            <a:endParaRPr lang="es-ES_tradnl" dirty="0"/>
          </a:p>
          <a:p>
            <a:pPr algn="just"/>
            <a:endParaRPr lang="es-ES_tradnl" dirty="0"/>
          </a:p>
          <a:p>
            <a:pPr algn="just"/>
            <a:endParaRPr lang="es-ES_tradnl" dirty="0"/>
          </a:p>
          <a:p>
            <a:pPr algn="just"/>
            <a:endParaRPr lang="es-ES_tradnl" dirty="0"/>
          </a:p>
          <a:p>
            <a:pPr algn="just"/>
            <a:endParaRPr lang="es-ES_tradnl" dirty="0"/>
          </a:p>
          <a:p>
            <a:pPr algn="just"/>
            <a:endParaRPr lang="es-ES_tradnl" dirty="0"/>
          </a:p>
          <a:p>
            <a:pPr algn="just"/>
            <a:endParaRPr lang="es-ES_tradnl" dirty="0"/>
          </a:p>
          <a:p>
            <a:pPr algn="just">
              <a:buFont typeface="Arial" pitchFamily="34" charset="0"/>
              <a:buChar char="•"/>
            </a:pPr>
            <a:endParaRPr lang="es-ES_tradnl" dirty="0"/>
          </a:p>
          <a:p>
            <a:pPr algn="just">
              <a:buFont typeface="Arial" pitchFamily="34" charset="0"/>
              <a:buChar char="•"/>
            </a:pPr>
            <a:r>
              <a:rPr lang="es-ES_tradnl" dirty="0"/>
              <a:t> Tal como la cuota del crédito es igual a la del leasing al despejar las condiciones financieras, al despejar la </a:t>
            </a:r>
            <a:r>
              <a:rPr lang="es-ES_tradnl" b="1" dirty="0"/>
              <a:t>TIR del leasing</a:t>
            </a:r>
            <a:r>
              <a:rPr lang="es-ES_tradnl" dirty="0"/>
              <a:t>, llegaremos a </a:t>
            </a:r>
            <a:r>
              <a:rPr lang="es-ES_tradnl" b="1" dirty="0"/>
              <a:t>0,4% mensual</a:t>
            </a:r>
            <a:r>
              <a:rPr lang="es-ES_tradnl" dirty="0"/>
              <a:t>. Así, nos dará la misma carga financiera y amortización del crédito. El primer mes en ambos casos </a:t>
            </a:r>
            <a:r>
              <a:rPr lang="es-ES_tradnl" b="1" dirty="0"/>
              <a:t>amortizaremos 24,9 UF (64,9 - 10.000*0,4%)  </a:t>
            </a:r>
            <a:r>
              <a:rPr lang="es-ES_tradnl" dirty="0"/>
              <a:t>y reconoceremos </a:t>
            </a:r>
            <a:r>
              <a:rPr lang="es-ES_tradnl" b="1" dirty="0"/>
              <a:t>gastos financieros </a:t>
            </a:r>
            <a:r>
              <a:rPr lang="es-ES_tradnl" dirty="0"/>
              <a:t>por </a:t>
            </a:r>
            <a:r>
              <a:rPr lang="es-ES_tradnl" b="1" dirty="0"/>
              <a:t>40 UF</a:t>
            </a:r>
            <a:r>
              <a:rPr lang="es-ES_tradnl" dirty="0"/>
              <a:t>.</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48132" name="Rectangle 4"/>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L"/>
          </a:p>
        </p:txBody>
      </p:sp>
      <p:sp>
        <p:nvSpPr>
          <p:cNvPr id="48133" name="Rectangle 5"/>
          <p:cNvSpPr>
            <a:spLocks noChangeArrowheads="1"/>
          </p:cNvSpPr>
          <p:nvPr/>
        </p:nvSpPr>
        <p:spPr bwMode="auto">
          <a:xfrm>
            <a:off x="0" y="104775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CL" sz="1800" b="0" i="0" u="none" strike="noStrike" cap="none" normalizeH="0" baseline="0">
              <a:ln>
                <a:noFill/>
              </a:ln>
              <a:solidFill>
                <a:schemeClr val="tx1"/>
              </a:solidFill>
              <a:effectLst/>
              <a:latin typeface="Arial" pitchFamily="34" charset="0"/>
              <a:cs typeface="Arial" pitchFamily="34" charset="0"/>
            </a:endParaRPr>
          </a:p>
        </p:txBody>
      </p:sp>
      <p:pic>
        <p:nvPicPr>
          <p:cNvPr id="2438149" name="Picture 5"/>
          <p:cNvPicPr>
            <a:picLocks noChangeAspect="1" noChangeArrowheads="1"/>
          </p:cNvPicPr>
          <p:nvPr/>
        </p:nvPicPr>
        <p:blipFill>
          <a:blip r:embed="rId6" cstate="print"/>
          <a:srcRect/>
          <a:stretch>
            <a:fillRect/>
          </a:stretch>
        </p:blipFill>
        <p:spPr bwMode="auto">
          <a:xfrm>
            <a:off x="1971675" y="3655665"/>
            <a:ext cx="5200650" cy="1933575"/>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3814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0"/>
            <a:ext cx="5472608" cy="1052736"/>
          </a:xfrm>
        </p:spPr>
        <p:txBody>
          <a:bodyPr>
            <a:normAutofit/>
          </a:bodyPr>
          <a:lstStyle/>
          <a:p>
            <a:r>
              <a:rPr lang="es-ES_tradnl" sz="2400" dirty="0"/>
              <a:t>Contabilización arrendamiento financiero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0577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En la segunda parte de la cita, hablamos de </a:t>
            </a:r>
            <a:r>
              <a:rPr lang="es-ES_tradnl" b="1" dirty="0"/>
              <a:t>pagos contingentes</a:t>
            </a:r>
            <a:r>
              <a:rPr lang="es-ES_tradnl" dirty="0"/>
              <a:t>,</a:t>
            </a:r>
            <a:r>
              <a:rPr lang="es-ES_tradnl" b="1" dirty="0"/>
              <a:t> </a:t>
            </a:r>
            <a:r>
              <a:rPr lang="es-ES_tradnl" dirty="0"/>
              <a:t>con ello nos referimos a </a:t>
            </a:r>
            <a:r>
              <a:rPr lang="es-ES_tradnl" b="1" dirty="0"/>
              <a:t>montos variables</a:t>
            </a:r>
            <a:r>
              <a:rPr lang="es-ES_tradnl" dirty="0"/>
              <a:t>, que por su naturaleza </a:t>
            </a:r>
            <a:r>
              <a:rPr lang="es-ES_tradnl" b="1" dirty="0"/>
              <a:t>no</a:t>
            </a:r>
            <a:r>
              <a:rPr lang="es-ES_tradnl" dirty="0"/>
              <a:t> podemos </a:t>
            </a:r>
            <a:r>
              <a:rPr lang="es-ES_tradnl" b="1" dirty="0"/>
              <a:t>conocer</a:t>
            </a:r>
            <a:r>
              <a:rPr lang="es-ES_tradnl" dirty="0"/>
              <a:t> </a:t>
            </a:r>
            <a:r>
              <a:rPr lang="es-ES_tradnl" b="1" dirty="0"/>
              <a:t>con certeza </a:t>
            </a:r>
            <a:r>
              <a:rPr lang="es-ES_tradnl" dirty="0"/>
              <a:t>y por lo tanto, llevamos a gasto su diferencia con el monto usado para calcular la cuota.</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Un supermercado arrienda a 20 años un local de 2.000 m2 en obra gruesa (sin habilitar) por el 2% de sus ventas, con un pago mínimo garantizado para el arrendador de 0,25 UF/m2. ¿Cómo saber cuánto vale ese 2% si no sabemos qué pasará en el futuro? Sólo las UF 500/mes se pueden considerar para activar, si el 2% termina siendo mayor a ese monto, la diferencia será un gasto del mes en que se incurra (Gasto mes = Pago – UF 500). </a:t>
            </a:r>
          </a:p>
          <a:p>
            <a:pPr>
              <a:buFont typeface="Arial" pitchFamily="34" charset="0"/>
              <a:buChar char="•"/>
            </a:pPr>
            <a:endParaRPr lang="es-ES_tradnl" dirty="0"/>
          </a:p>
          <a:p>
            <a:pPr>
              <a:buFont typeface="Arial" pitchFamily="34" charset="0"/>
              <a:buChar char="•"/>
            </a:pPr>
            <a:r>
              <a:rPr lang="es-ES_tradnl" dirty="0"/>
              <a:t> “El arrendamiento financiero dará lugar tanto a un cargo por depreciación en los activos depreciables, como a un gasto financiero en cada período. La política de depreciación … será coherente con la seguida para el resto de los activos” (Nº 27, NIC 17). </a:t>
            </a:r>
          </a:p>
          <a:p>
            <a:pPr>
              <a:buFont typeface="Arial" pitchFamily="34" charset="0"/>
              <a:buChar char="•"/>
            </a:pPr>
            <a:endParaRPr lang="es-ES_tradnl" dirty="0"/>
          </a:p>
          <a:p>
            <a:pPr>
              <a:buFont typeface="Arial" pitchFamily="34" charset="0"/>
              <a:buChar char="•"/>
            </a:pPr>
            <a:r>
              <a:rPr lang="es-ES_tradnl" dirty="0"/>
              <a:t> En nuestro ejemplo de la oficina de Torre Ultra, la depreciación será de 41,67 UF/mes. Además, habrá un cargo financiero por los interés de 40 UF el primer mes y 0,25 UF el último (ver tabla). </a:t>
            </a:r>
          </a:p>
          <a:p>
            <a:pPr>
              <a:buFont typeface="Arial" pitchFamily="34" charset="0"/>
              <a:buChar char="•"/>
            </a:pPr>
            <a:endParaRPr lang="es-ES_tradnl" dirty="0"/>
          </a:p>
          <a:p>
            <a:pPr>
              <a:buFont typeface="Arial" pitchFamily="34" charset="0"/>
              <a:buChar char="•"/>
            </a:pPr>
            <a:r>
              <a:rPr lang="es-ES_tradnl" dirty="0"/>
              <a:t> El gasto por depreciación es lineal y el gasto financiero será mayor al inicio y menor al final. Así, en el caso del leasing las cuotas y gastos no coincidirán. El primer mes la suma de gastos da 81,67 UF vs una cuota de  64,9 UF.</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0"/>
            <a:ext cx="5472608" cy="1052736"/>
          </a:xfrm>
        </p:spPr>
        <p:txBody>
          <a:bodyPr>
            <a:normAutofit/>
          </a:bodyPr>
          <a:lstStyle/>
          <a:p>
            <a:r>
              <a:rPr lang="es-ES_tradnl" sz="2400" dirty="0"/>
              <a:t>Contabilización arrendamiento financiero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01681"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“Los </a:t>
            </a:r>
            <a:r>
              <a:rPr lang="es-ES_tradnl" b="1" dirty="0"/>
              <a:t>arrendadores</a:t>
            </a:r>
            <a:r>
              <a:rPr lang="es-ES_tradnl" dirty="0"/>
              <a:t> reconocerán … los </a:t>
            </a:r>
            <a:r>
              <a:rPr lang="es-ES_tradnl" b="1" dirty="0"/>
              <a:t>activos</a:t>
            </a:r>
            <a:r>
              <a:rPr lang="es-ES_tradnl" dirty="0"/>
              <a:t> que mantengan en arrendamientos financieros y los presentarán como una </a:t>
            </a:r>
            <a:r>
              <a:rPr lang="es-ES_tradnl" b="1" dirty="0"/>
              <a:t>partida por cobrar</a:t>
            </a:r>
            <a:r>
              <a:rPr lang="es-ES_tradnl" dirty="0"/>
              <a:t>, por un </a:t>
            </a:r>
            <a:r>
              <a:rPr lang="es-ES_tradnl" b="1" dirty="0"/>
              <a:t>importe</a:t>
            </a:r>
            <a:r>
              <a:rPr lang="es-ES_tradnl" dirty="0"/>
              <a:t> igual al de la </a:t>
            </a:r>
            <a:r>
              <a:rPr lang="es-ES_tradnl" b="1" dirty="0"/>
              <a:t>inversión neta </a:t>
            </a:r>
            <a:r>
              <a:rPr lang="es-ES_tradnl" dirty="0"/>
              <a:t>en el arrendamiento.” (Nº 36, NIC 17). </a:t>
            </a:r>
          </a:p>
          <a:p>
            <a:pPr>
              <a:buFont typeface="Arial" pitchFamily="34" charset="0"/>
              <a:buChar char="•"/>
            </a:pPr>
            <a:endParaRPr lang="es-ES_tradnl" dirty="0"/>
          </a:p>
          <a:p>
            <a:pPr>
              <a:buFont typeface="Arial" pitchFamily="34" charset="0"/>
              <a:buChar char="•"/>
            </a:pPr>
            <a:r>
              <a:rPr lang="es-ES_tradnl" dirty="0"/>
              <a:t> “Las sucesivas </a:t>
            </a:r>
            <a:r>
              <a:rPr lang="es-ES_tradnl" b="1" dirty="0"/>
              <a:t>cuotas a cobrar </a:t>
            </a:r>
            <a:r>
              <a:rPr lang="es-ES_tradnl" dirty="0"/>
              <a:t>por el mismo se consideran como </a:t>
            </a:r>
            <a:r>
              <a:rPr lang="es-ES_tradnl" b="1" dirty="0"/>
              <a:t>reembolsos del principal </a:t>
            </a:r>
            <a:r>
              <a:rPr lang="es-ES_tradnl" dirty="0"/>
              <a:t>y </a:t>
            </a:r>
            <a:r>
              <a:rPr lang="es-ES_tradnl" b="1" dirty="0"/>
              <a:t>remuneración financiera </a:t>
            </a:r>
            <a:r>
              <a:rPr lang="es-ES_tradnl" dirty="0"/>
              <a:t>del </a:t>
            </a:r>
            <a:r>
              <a:rPr lang="es-ES_tradnl" b="1" dirty="0"/>
              <a:t>arrendador</a:t>
            </a:r>
            <a:r>
              <a:rPr lang="es-ES_tradnl" dirty="0"/>
              <a:t> por su inversión y servicios.” (Nº 37, NIC 17). </a:t>
            </a:r>
          </a:p>
          <a:p>
            <a:pPr>
              <a:buFont typeface="Arial" pitchFamily="34" charset="0"/>
              <a:buChar char="•"/>
            </a:pPr>
            <a:endParaRPr lang="es-ES_tradnl" dirty="0"/>
          </a:p>
          <a:p>
            <a:pPr>
              <a:buFont typeface="Arial" pitchFamily="34" charset="0"/>
              <a:buChar char="•"/>
            </a:pPr>
            <a:r>
              <a:rPr lang="es-ES_tradnl" dirty="0"/>
              <a:t> “El </a:t>
            </a:r>
            <a:r>
              <a:rPr lang="es-ES_tradnl" b="1" dirty="0"/>
              <a:t>reconocimiento</a:t>
            </a:r>
            <a:r>
              <a:rPr lang="es-ES_tradnl" dirty="0"/>
              <a:t> de los ingresos financieros, se basará en una pauta que refleje, … una </a:t>
            </a:r>
            <a:r>
              <a:rPr lang="es-ES_tradnl" b="1" dirty="0"/>
              <a:t>tasa de rendimiento constante </a:t>
            </a:r>
            <a:r>
              <a:rPr lang="es-ES_tradnl" dirty="0"/>
              <a:t>sobre la inversión financiera neta” (Nº 39, NIC 17). </a:t>
            </a:r>
          </a:p>
          <a:p>
            <a:pPr>
              <a:buFont typeface="Arial" pitchFamily="34" charset="0"/>
              <a:buChar char="•"/>
            </a:pPr>
            <a:endParaRPr lang="es-ES_tradnl" dirty="0"/>
          </a:p>
          <a:p>
            <a:pPr>
              <a:buFont typeface="Arial" pitchFamily="34" charset="0"/>
              <a:buChar char="•"/>
            </a:pPr>
            <a:r>
              <a:rPr lang="es-ES_tradnl" dirty="0"/>
              <a:t> Es decir, el arrendador hace una tabla de desarrollo similar a la que hicimos al arrendatario y hace asientos similares para reconocer sus ingresos. Para la oficina de la Torre Ultra, BCI leasing reconocerá el primer mes financieros por UF 40 y reducción de sus cuenta por cobrar de UF 10.000 por un monto de UF 24,9.</a:t>
            </a:r>
          </a:p>
          <a:p>
            <a:pPr>
              <a:buFont typeface="Arial" pitchFamily="34" charset="0"/>
              <a:buChar char="•"/>
            </a:pPr>
            <a:endParaRPr lang="es-ES_tradnl" dirty="0"/>
          </a:p>
          <a:p>
            <a:pPr>
              <a:buFont typeface="Arial" pitchFamily="34" charset="0"/>
              <a:buChar char="•"/>
            </a:pPr>
            <a:r>
              <a:rPr lang="es-ES_tradnl" dirty="0"/>
              <a:t>“Si no existe certeza razonable de que el arrendatario obtendrá la propiedad al término del plazo del arrendamiento, el activo se depreciará totalmente a lo largo de su vida útil o en el plazo de arrendamiento, según cuál sea menor.” (Nº 27, NIC 17). </a:t>
            </a:r>
          </a:p>
          <a:p>
            <a:pPr>
              <a:buFont typeface="Arial" pitchFamily="34" charset="0"/>
              <a:buChar char="•"/>
            </a:pPr>
            <a:endParaRPr lang="es-ES_tradnl" dirty="0"/>
          </a:p>
          <a:p>
            <a:pPr>
              <a:buFont typeface="Arial" pitchFamily="34" charset="0"/>
              <a:buChar char="•"/>
            </a:pPr>
            <a:r>
              <a:rPr lang="es-ES_tradnl" dirty="0"/>
              <a:t> Siempre consideraremos la vida útil para depreciar. Pero si no tomaremos la propiedad final del bien, no podemos depreciar por más tiempo que el que lo tendremos disponible.</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0"/>
            <a:ext cx="5472608" cy="1052736"/>
          </a:xfrm>
        </p:spPr>
        <p:txBody>
          <a:bodyPr>
            <a:normAutofit/>
          </a:bodyPr>
          <a:lstStyle/>
          <a:p>
            <a:r>
              <a:rPr lang="es-ES_tradnl" sz="2400" dirty="0"/>
              <a:t>Contabilización arrendamiento financiero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43937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El </a:t>
            </a:r>
            <a:r>
              <a:rPr lang="es-ES_tradnl" b="1" dirty="0"/>
              <a:t>arrendatario</a:t>
            </a:r>
            <a:r>
              <a:rPr lang="es-ES_tradnl" dirty="0"/>
              <a:t>: “Al comienzo del plazo del arrendamiento financiero, éste se reconocerá, … como un activo y un pasivo por el mismo importe, igual al valor razonable del bien arrendado, o bien al valor presente de los </a:t>
            </a:r>
            <a:r>
              <a:rPr lang="es-ES_tradnl" b="1" dirty="0"/>
              <a:t>pagos mínimos </a:t>
            </a:r>
            <a:r>
              <a:rPr lang="es-ES_tradnl" dirty="0"/>
              <a:t>por el arrendamiento, si éste fuera menor, …Al calcular el valor presente … se tomará … la tasa de interés implícita en el arrendamiento, siempre que sea practicable determinarla; de lo contrario se usará la tasa de interés incremental de los préstamos del arrendatario.” (Nº 20, NIC 17). </a:t>
            </a:r>
          </a:p>
          <a:p>
            <a:pPr>
              <a:buFont typeface="Arial" pitchFamily="34" charset="0"/>
              <a:buChar char="•"/>
            </a:pPr>
            <a:endParaRPr lang="es-ES_tradnl" dirty="0"/>
          </a:p>
          <a:p>
            <a:pPr>
              <a:buFont typeface="Arial" pitchFamily="34" charset="0"/>
              <a:buChar char="•"/>
            </a:pPr>
            <a:r>
              <a:rPr lang="es-ES_tradnl" dirty="0"/>
              <a:t> Es decir, en general despejar la TIR nos debiese dar la tasa. Si hubiese un esquema de cuotas que impidiese su cálculo debiésemos tomar la tasa que nos costaría financiar un préstamos similar. Por ejemplo, si el banco para comprar la propiedad, nos ofrece UF + 4%, con un plazo de 20 años y vamos a arrendar por 20 años, esta parece ser la tasa relevante. </a:t>
            </a:r>
          </a:p>
          <a:p>
            <a:endParaRPr lang="es-ES_tradnl" dirty="0"/>
          </a:p>
          <a:p>
            <a:pPr>
              <a:buFont typeface="Arial" pitchFamily="34" charset="0"/>
              <a:buChar char="•"/>
            </a:pPr>
            <a:r>
              <a:rPr lang="es-ES_tradnl" dirty="0"/>
              <a:t> Si se incluyen edificios y terreno, debe separarse la evaluación. En el terreno es importante considerar que su vida económica es indefinida (Nº 15A, NIC 17). Es decir, los terrenos no se clasificarán normalmente como arrendamiento financiero pues el plazo en que los usaremos es una fracción muy pequeña de su vida útil infinita (para efectos prácticos).</a:t>
            </a:r>
          </a:p>
          <a:p>
            <a:pPr>
              <a:buFont typeface="Arial" pitchFamily="34" charset="0"/>
              <a:buChar char="•"/>
            </a:pPr>
            <a:endParaRPr lang="es-ES_tradnl" dirty="0"/>
          </a:p>
          <a:p>
            <a:pPr>
              <a:buFont typeface="Arial" pitchFamily="34" charset="0"/>
              <a:buChar char="•"/>
            </a:pPr>
            <a:r>
              <a:rPr lang="es-ES_tradnl" dirty="0"/>
              <a:t> Separaremos cuánto va de la cuota a terreno y cuánto a la construcción con una tasación.</a:t>
            </a:r>
          </a:p>
          <a:p>
            <a:pPr>
              <a:buFont typeface="Arial" pitchFamily="34" charset="0"/>
              <a:buChar char="•"/>
            </a:pPr>
            <a:endParaRPr lang="es-ES_tradnl" dirty="0"/>
          </a:p>
          <a:p>
            <a:pPr>
              <a:buFont typeface="Arial" pitchFamily="34" charset="0"/>
              <a:buChar char="•"/>
            </a:pPr>
            <a:r>
              <a:rPr lang="es-ES_tradnl" dirty="0"/>
              <a:t> Una excepción para activar el terreno sería si contamos con una opción de compra al final de la última cuota, pues el arrendamiento es un financiamiento de la compra.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Ejemplo de arrendamientos financieros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753872"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lgn="just"/>
            <a:r>
              <a:rPr lang="es-ES" dirty="0"/>
              <a:t> Inmobiliaria Ltda. compró un terreno de 500 M2 en Vitacura a 20 UF/m2 y construyó un local para arrendar a algún comercio minorista, con costo de 30 UF/m2. Se estiman que la vida útil del local es de 25 años, ya que pasado ese período requerirá una reconstrucción mayor, por al menos 20 UF/m2 (las otras 10 UF/m2 son el valor de la obra gruesa que se estima en 50 años).</a:t>
            </a:r>
          </a:p>
          <a:p>
            <a:pPr algn="just"/>
            <a:endParaRPr lang="es-CL" dirty="0"/>
          </a:p>
          <a:p>
            <a:pPr algn="just"/>
            <a:r>
              <a:rPr lang="es-ES" dirty="0"/>
              <a:t>Usted es el Gerente de Finanzas de </a:t>
            </a:r>
            <a:r>
              <a:rPr lang="es-ES" dirty="0" err="1"/>
              <a:t>Retail</a:t>
            </a:r>
            <a:r>
              <a:rPr lang="es-ES" dirty="0"/>
              <a:t> SA, empresa de Supermercados de Conveniencia. Su compañía arrienda dicho local. El contrato es por 20 años, sin posibilidad de salida por ninguna de las 2 partes, y se renovará de manera automática y sucesiva a cada vencimiento por períodos de 5 años, si ninguna de las partes da aviso a la otra con al menos 6 meses de anticipación. El propietario no tiene restricciones para vender el local en cualquier momento, pero el comprador debe respetar su contrato de arriendo hasta cada vencimiento. Todos los gastos de mantención los pagará </a:t>
            </a:r>
            <a:r>
              <a:rPr lang="es-ES" dirty="0" err="1"/>
              <a:t>Retail</a:t>
            </a:r>
            <a:r>
              <a:rPr lang="es-ES" dirty="0"/>
              <a:t> SA.</a:t>
            </a:r>
          </a:p>
          <a:p>
            <a:pPr algn="just"/>
            <a:endParaRPr lang="es-CL" dirty="0"/>
          </a:p>
          <a:p>
            <a:pPr algn="just"/>
            <a:r>
              <a:rPr lang="es-ES" dirty="0"/>
              <a:t>El canon de arriendo es el 5% de las ventas, con un mínimo de $ 4 MM/mes. Según su presupuesto, y basado en la amplia experiencia de su empresa, usted sabe que ese local venderá $ 100 MM/mes y que esa venta será igual todos los meses, ya que vende artículos de primera necesidad (así, usted puede realizar todos los cálculos de manera anual). Su empresa tiene una ganancia bruta equivalente al 30% de las ventas y con la tasa de descuento de 10% anual que utiliza su empresa, el proyecto le da rentable.</a:t>
            </a:r>
            <a:endParaRPr lang="es-CL" dirty="0"/>
          </a:p>
          <a:p>
            <a:r>
              <a:rPr lang="es-ES" dirty="0"/>
              <a:t> </a:t>
            </a:r>
            <a:endParaRPr lang="es-C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Ejemplo de arrendamientos financieros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75489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r>
              <a:rPr lang="es-ES" b="1" dirty="0"/>
              <a:t>        Indique si este arrendamiento debe ser calificado como operativo o financiero</a:t>
            </a:r>
          </a:p>
          <a:p>
            <a:pPr algn="just"/>
            <a:endParaRPr lang="es-ES" dirty="0"/>
          </a:p>
          <a:p>
            <a:pPr algn="just">
              <a:buFont typeface="Arial" pitchFamily="34" charset="0"/>
              <a:buChar char="•"/>
            </a:pPr>
            <a:r>
              <a:rPr lang="es-ES" dirty="0"/>
              <a:t> Este parece ser financiero pues “</a:t>
            </a:r>
            <a:r>
              <a:rPr lang="es-ES_tradnl" dirty="0"/>
              <a:t>el plazo de arrendamiento cubre la mayor parte de la vida económica del activo incluso si la propiedad no se transfiere al final de la operación”, ya que dijimos que la vida útil son 25 años y el arriendo es por 20 años sin posibilidad de salir. </a:t>
            </a:r>
          </a:p>
          <a:p>
            <a:pPr>
              <a:buFont typeface="Arial" pitchFamily="34" charset="0"/>
              <a:buChar char="•"/>
            </a:pPr>
            <a:endParaRPr lang="es-ES_tradnl" dirty="0"/>
          </a:p>
          <a:p>
            <a:pPr>
              <a:buFont typeface="Arial" pitchFamily="34" charset="0"/>
              <a:buChar char="•"/>
            </a:pPr>
            <a:r>
              <a:rPr lang="es-ES_tradnl" dirty="0"/>
              <a:t> No hay un punto de corte objetivo, como el 80% que fijaba la antigua norma chilena, pero valores bajo 70%, serían difíciles de justificar, se debe evaluar caso a caso. </a:t>
            </a:r>
            <a:endParaRPr lang="es-CL" dirty="0"/>
          </a:p>
          <a:p>
            <a:r>
              <a:rPr lang="es-ES_tradnl" dirty="0"/>
              <a:t> </a:t>
            </a:r>
            <a:endParaRPr lang="es-CL" dirty="0"/>
          </a:p>
          <a:p>
            <a:pPr algn="just">
              <a:buFont typeface="Arial" pitchFamily="34" charset="0"/>
              <a:buChar char="•"/>
            </a:pPr>
            <a:r>
              <a:rPr lang="es-ES_tradnl" dirty="0"/>
              <a:t> El valor presente neto de una cuota de $ 48 MM/año ($ 4 MM/mes por 12 meses) a 20 años, con tasa de descuento de 10% anual, da un VP de $ 408,7 MM y la inversión fue de $ 570 MM (25.000 UF*$ 22.800); la cobertura es de 72%. Esto no cumple que “el valor presente de los pagos mínimos </a:t>
            </a:r>
            <a:r>
              <a:rPr lang="es-ES" dirty="0"/>
              <a:t>… es al menos equivalente a la práctica totalidad del valor razonable del activo objeto de la operación”, pero si </a:t>
            </a:r>
            <a:r>
              <a:rPr lang="es-ES_tradnl" dirty="0"/>
              <a:t>refuerza el análisis de la vida útil. </a:t>
            </a:r>
            <a:endParaRPr lang="es-ES" dirty="0"/>
          </a:p>
          <a:p>
            <a:r>
              <a:rPr lang="es-ES" dirty="0"/>
              <a:t>  </a:t>
            </a:r>
            <a:endParaRPr lang="es-CL" dirty="0"/>
          </a:p>
          <a:p>
            <a:pPr>
              <a:buFont typeface="Arial" pitchFamily="34" charset="0"/>
              <a:buChar char="•"/>
            </a:pPr>
            <a:r>
              <a:rPr lang="es-ES" dirty="0"/>
              <a:t> Pero esto puede estar influenciado porque el terreno no se debe activar, ya que su vida útil es indefinida y no tomaremos su control al final del contrato. Debemos calcular cuánto de la cuota corresponde a terreno y cuánto al edificio. Activando sólo el edificio y considerando el terreno como arriendo operativo.</a:t>
            </a:r>
          </a:p>
          <a:p>
            <a:r>
              <a:rPr lang="es-ES" dirty="0"/>
              <a:t>       </a:t>
            </a:r>
          </a:p>
          <a:p>
            <a:r>
              <a:rPr lang="es-ES" dirty="0"/>
              <a:t>        </a:t>
            </a:r>
            <a:r>
              <a:rPr lang="es-ES" b="1" dirty="0"/>
              <a:t>Para el edificio, esto puede cambiar el % de cobertura del valor calculado más arriba.</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251520" y="1124744"/>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Flecha derecha"/>
          <p:cNvSpPr/>
          <p:nvPr/>
        </p:nvSpPr>
        <p:spPr>
          <a:xfrm>
            <a:off x="251520" y="6597352"/>
            <a:ext cx="288032" cy="2606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Ejemplo de arrendamientos financieros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77742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355312"/>
          </a:xfrm>
          <a:prstGeom prst="rect">
            <a:avLst/>
          </a:prstGeom>
          <a:noFill/>
        </p:spPr>
        <p:txBody>
          <a:bodyPr wrap="square" rtlCol="0">
            <a:spAutoFit/>
          </a:bodyPr>
          <a:lstStyle/>
          <a:p>
            <a:pPr>
              <a:buFont typeface="Arial" pitchFamily="34" charset="0"/>
              <a:buChar char="•"/>
            </a:pPr>
            <a:r>
              <a:rPr lang="es-ES_tradnl" dirty="0"/>
              <a:t> </a:t>
            </a:r>
            <a:r>
              <a:rPr lang="es-CL" dirty="0"/>
              <a:t>Una compañía de seguros financia oficinas mediante leasing financiero. Hoy se acaba de cerrar una operación con las siguientes cláusulas:</a:t>
            </a:r>
          </a:p>
          <a:p>
            <a:pPr>
              <a:buFont typeface="Arial" pitchFamily="34" charset="0"/>
              <a:buChar char="•"/>
            </a:pPr>
            <a:endParaRPr lang="es-CL" dirty="0"/>
          </a:p>
          <a:p>
            <a:pPr lvl="1">
              <a:buNone/>
            </a:pPr>
            <a:r>
              <a:rPr lang="es-CL" dirty="0"/>
              <a:t>	Valor de tasación: UF 40.000</a:t>
            </a:r>
          </a:p>
          <a:p>
            <a:pPr lvl="1">
              <a:buNone/>
            </a:pPr>
            <a:r>
              <a:rPr lang="es-CL" dirty="0"/>
              <a:t>	Financiamiento: 80% del valor de tasación</a:t>
            </a:r>
          </a:p>
          <a:p>
            <a:pPr lvl="1">
              <a:buNone/>
            </a:pPr>
            <a:r>
              <a:rPr lang="es-CL" dirty="0"/>
              <a:t>	Tasa de interés: UF + 4,8% anual</a:t>
            </a:r>
          </a:p>
          <a:p>
            <a:pPr lvl="1">
              <a:buNone/>
            </a:pPr>
            <a:r>
              <a:rPr lang="es-CL" dirty="0"/>
              <a:t>	Plazo: 20 años</a:t>
            </a:r>
          </a:p>
          <a:p>
            <a:r>
              <a:rPr lang="es-CL" dirty="0"/>
              <a:t>	Todos los costos de la operación son pagados por el arrendatario.</a:t>
            </a:r>
          </a:p>
          <a:p>
            <a:endParaRPr lang="es-CL" dirty="0"/>
          </a:p>
          <a:p>
            <a:pPr>
              <a:buFont typeface="Arial" pitchFamily="34" charset="0"/>
              <a:buChar char="•"/>
            </a:pPr>
            <a:r>
              <a:rPr lang="es-CL" dirty="0"/>
              <a:t> La compañía de seguros pagará un bono al ejecutivo encargado de la operación de 0,1% del monto de la inversión además de su sueldo mensual que asciende a $800.000.  La compañía de seguros no tiene otros costos asociados y el bono lo paga a fin de mes. Suponga que el valor de la UF es 23.000 hoy y que los pagos son mensuales.</a:t>
            </a:r>
          </a:p>
          <a:p>
            <a:endParaRPr lang="es-ES_tradnl" dirty="0"/>
          </a:p>
          <a:p>
            <a:pPr>
              <a:buFont typeface="Arial" pitchFamily="34" charset="0"/>
              <a:buChar char="•"/>
            </a:pPr>
            <a:r>
              <a:rPr lang="es-ES_tradnl" dirty="0"/>
              <a:t> ¿Debe considerar los costos del ejecutivo? ¿Cuál es la tasa?</a:t>
            </a:r>
          </a:p>
          <a:p>
            <a:pPr>
              <a:buFont typeface="Arial" pitchFamily="34" charset="0"/>
              <a:buChar char="•"/>
            </a:pPr>
            <a:endParaRPr lang="es-ES_tradnl" dirty="0"/>
          </a:p>
          <a:p>
            <a:r>
              <a:rPr lang="es-ES_tradnl" dirty="0"/>
              <a:t>          Debemos considerar la parte variable relacionada con la operación, es decir 0,1% de las 32.000 UF. La tasa es TIR del flujo, considerando el costo del ejecutivo.   Esto hará bajar marginalmente la tasa, pues los flujos son los mismos y el valor inicial algo mayor.</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179512" y="5517232"/>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Ejemplo de arrendamientos financieros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1592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La nota 3.1 b. de los estados financieros de SMU 2012, sobre políticas contables, señala:</a:t>
            </a:r>
          </a:p>
          <a:p>
            <a:r>
              <a:rPr lang="es-ES_tradnl" dirty="0"/>
              <a:t>“</a:t>
            </a:r>
            <a:r>
              <a:rPr lang="es-CL" dirty="0"/>
              <a:t>Los bienes arrendados cuyos contratos cumplen las definiciones y requisitos según NIC 17 “Arrendamientos” para ser tratados como leasing financiero, son depreciados en el período de duración de los contratos.</a:t>
            </a:r>
            <a:r>
              <a:rPr lang="es-ES_tradnl" dirty="0"/>
              <a:t>”</a:t>
            </a:r>
          </a:p>
          <a:p>
            <a:pPr>
              <a:buFont typeface="Arial" pitchFamily="34" charset="0"/>
              <a:buChar char="•"/>
            </a:pPr>
            <a:r>
              <a:rPr lang="es-ES_tradnl" dirty="0"/>
              <a:t> La misma nota en su letra p indica, para activos en arrendamiento financiero:</a:t>
            </a:r>
          </a:p>
          <a:p>
            <a:r>
              <a:rPr lang="es-ES_tradnl" dirty="0"/>
              <a:t>“</a:t>
            </a:r>
            <a:r>
              <a:rPr lang="es-CL" dirty="0"/>
              <a:t>Para los contratos que califican como arriendos financieros, se reconoce a la fecha inicial un activo y un pasivo por un valor equivalente al menor valor entre el valor razonable del bien arrendado y el valor presente de los pagos futuros de arrendamiento y la opción de compra. En forma posterior los pagos por arrendamiento se asignan entre el gasto financiero y la reducción de la obligación de modo que se obtiene una tasa de interés constante sobre el saldo”</a:t>
            </a:r>
          </a:p>
          <a:p>
            <a:pPr>
              <a:buFont typeface="Arial" pitchFamily="34" charset="0"/>
              <a:buChar char="•"/>
            </a:pPr>
            <a:r>
              <a:rPr lang="es-ES_tradnl" dirty="0"/>
              <a:t> En la nota 17 c </a:t>
            </a:r>
            <a:r>
              <a:rPr lang="es-ES_tradnl" dirty="0" err="1"/>
              <a:t>iii</a:t>
            </a:r>
            <a:r>
              <a:rPr lang="es-ES_tradnl" dirty="0"/>
              <a:t>, que entregas información sobre Propiedad, Planta y Equipos se indica: </a:t>
            </a:r>
          </a:p>
          <a:p>
            <a:r>
              <a:rPr lang="es-ES_tradnl" dirty="0"/>
              <a:t>“</a:t>
            </a:r>
            <a:r>
              <a:rPr lang="es-CL" dirty="0"/>
              <a:t>Para los arriendos, …, el promedio de los plazos … alcanza a 20 años, con opciones de salida unilaterales a favor de SMU a los 10 años y cláusulas de renovación por los mismos plazos”</a:t>
            </a:r>
          </a:p>
          <a:p>
            <a:pPr>
              <a:buFont typeface="Arial" pitchFamily="34" charset="0"/>
              <a:buChar char="•"/>
            </a:pPr>
            <a:r>
              <a:rPr lang="es-ES_tradnl" dirty="0"/>
              <a:t> Respecto al valor a activar, podemos leer en la nota 18:</a:t>
            </a:r>
          </a:p>
          <a:p>
            <a:r>
              <a:rPr lang="es-ES_tradnl" dirty="0"/>
              <a:t>“</a:t>
            </a:r>
            <a:r>
              <a:rPr lang="es-CL" dirty="0"/>
              <a:t>el reconocimiento de la deuda se determinó llevando a valor presente el valor mínimo garantizado estipulado, en el tiempo que dura el contrato, tomando como límite la opción de término anticipada estipulada en cada una de ellos. Los contratos además estipulan una renta variable que va desde un 2% a un 3% de las ventas netas de los locales. La diferencia que se produce entre la deuda mensual reconocida y el variable sobre las ventas, es la cuota contingente que se reconoce como resultado operativo en la cuenta Gasto de Arriendo Locales en el rubro “Gastos de administración”.</a:t>
            </a: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Activos Intangibles - NIC 38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002704"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Qué es un Activo Intangibles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0372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078313"/>
          </a:xfrm>
          <a:prstGeom prst="rect">
            <a:avLst/>
          </a:prstGeom>
          <a:noFill/>
        </p:spPr>
        <p:txBody>
          <a:bodyPr wrap="square" rtlCol="0">
            <a:spAutoFit/>
          </a:bodyPr>
          <a:lstStyle/>
          <a:p>
            <a:pPr>
              <a:buFont typeface="Arial" pitchFamily="34" charset="0"/>
              <a:buChar char="•"/>
            </a:pPr>
            <a:r>
              <a:rPr lang="es-ES_tradnl" dirty="0"/>
              <a:t> </a:t>
            </a:r>
            <a:r>
              <a:rPr lang="es-CL" dirty="0"/>
              <a:t>Un </a:t>
            </a:r>
            <a:r>
              <a:rPr lang="es-CL" b="1" dirty="0"/>
              <a:t>activo intangible </a:t>
            </a:r>
            <a:r>
              <a:rPr lang="es-CL" dirty="0"/>
              <a:t>“es  un activo </a:t>
            </a:r>
            <a:r>
              <a:rPr lang="es-CL" b="1" dirty="0"/>
              <a:t>identificable</a:t>
            </a:r>
            <a:r>
              <a:rPr lang="es-CL" dirty="0"/>
              <a:t>, de carácter </a:t>
            </a:r>
            <a:r>
              <a:rPr lang="es-CL" b="1" dirty="0"/>
              <a:t>no monetario </a:t>
            </a:r>
            <a:r>
              <a:rPr lang="es-CL" dirty="0"/>
              <a:t>y </a:t>
            </a:r>
            <a:r>
              <a:rPr lang="es-CL" b="1" dirty="0"/>
              <a:t>sin sustancia física</a:t>
            </a:r>
            <a:r>
              <a:rPr lang="es-CL" dirty="0"/>
              <a:t>.” </a:t>
            </a:r>
            <a:r>
              <a:rPr lang="es-ES_tradnl" dirty="0"/>
              <a:t>(Nº 8, NIC 38).              Por ejemplo un software, patente farmacéutica, marca, </a:t>
            </a:r>
            <a:r>
              <a:rPr lang="es-ES_tradnl" dirty="0" err="1"/>
              <a:t>etc</a:t>
            </a:r>
            <a:r>
              <a:rPr lang="es-ES_tradnl" dirty="0"/>
              <a:t>  </a:t>
            </a:r>
          </a:p>
          <a:p>
            <a:endParaRPr lang="es-ES_tradnl" dirty="0"/>
          </a:p>
          <a:p>
            <a:pPr>
              <a:buFont typeface="Arial" pitchFamily="34" charset="0"/>
              <a:buChar char="•"/>
            </a:pPr>
            <a:r>
              <a:rPr lang="es-ES_tradnl" dirty="0"/>
              <a:t> No se contrapone a lo anterior que esté contenido en un soporte físico, lo importante es qué tiene un peso más significativo.  Así un software en un CD de instalación es un intangible, pero un el sistema operativo de un computador es parte del equipo. (ver Nº 4, NIC 38)</a:t>
            </a:r>
            <a:endParaRPr lang="es-CL" dirty="0"/>
          </a:p>
          <a:p>
            <a:pPr>
              <a:buFont typeface="Arial" pitchFamily="34" charset="0"/>
              <a:buChar char="•"/>
            </a:pPr>
            <a:endParaRPr lang="es-CL" dirty="0"/>
          </a:p>
          <a:p>
            <a:pPr>
              <a:buFont typeface="Arial" pitchFamily="34" charset="0"/>
              <a:buChar char="•"/>
            </a:pPr>
            <a:r>
              <a:rPr lang="es-CL" dirty="0"/>
              <a:t> No todo recurso intangible es un activo intangible, éste requiere “</a:t>
            </a:r>
            <a:r>
              <a:rPr lang="es-CL" b="1" dirty="0" err="1"/>
              <a:t>identificabilidad</a:t>
            </a:r>
            <a:r>
              <a:rPr lang="es-CL" b="1" dirty="0"/>
              <a:t>, control </a:t>
            </a:r>
            <a:r>
              <a:rPr lang="es-CL" dirty="0"/>
              <a:t>sobre el </a:t>
            </a:r>
            <a:r>
              <a:rPr lang="es-CL" b="1" dirty="0"/>
              <a:t>recurso</a:t>
            </a:r>
            <a:r>
              <a:rPr lang="es-CL" dirty="0"/>
              <a:t> en cuestión y </a:t>
            </a:r>
            <a:r>
              <a:rPr lang="es-CL" b="1" dirty="0"/>
              <a:t>existencia</a:t>
            </a:r>
            <a:r>
              <a:rPr lang="es-CL" dirty="0"/>
              <a:t> </a:t>
            </a:r>
            <a:r>
              <a:rPr lang="es-CL" b="1" dirty="0"/>
              <a:t>de beneficios económicos </a:t>
            </a:r>
            <a:r>
              <a:rPr lang="es-CL" dirty="0"/>
              <a:t>futuros.”</a:t>
            </a:r>
            <a:r>
              <a:rPr lang="es-ES_tradnl" dirty="0"/>
              <a:t> (Nº 10, NIC 38)</a:t>
            </a:r>
            <a:r>
              <a:rPr lang="es-CL" dirty="0"/>
              <a:t> </a:t>
            </a:r>
          </a:p>
          <a:p>
            <a:pPr>
              <a:buFont typeface="Arial" pitchFamily="34" charset="0"/>
              <a:buChar char="•"/>
            </a:pPr>
            <a:endParaRPr lang="es-CL" dirty="0"/>
          </a:p>
          <a:p>
            <a:pPr>
              <a:buFont typeface="Arial" pitchFamily="34" charset="0"/>
              <a:buChar char="•"/>
            </a:pPr>
            <a:r>
              <a:rPr lang="es-ES_tradnl" dirty="0"/>
              <a:t> “Es </a:t>
            </a:r>
            <a:r>
              <a:rPr lang="es-ES_tradnl" b="1" dirty="0"/>
              <a:t>identificable</a:t>
            </a:r>
            <a:r>
              <a:rPr lang="es-ES_tradnl" dirty="0"/>
              <a:t> si es : a) </a:t>
            </a:r>
            <a:r>
              <a:rPr lang="es-ES_tradnl" b="1" dirty="0"/>
              <a:t>separable</a:t>
            </a:r>
            <a:r>
              <a:rPr lang="es-ES_tradnl" dirty="0"/>
              <a:t>, es decir, es susceptible de ser separado … y vendido, … arrendado o intercambiado … o b) </a:t>
            </a:r>
            <a:r>
              <a:rPr lang="es-ES_tradnl" b="1" dirty="0"/>
              <a:t>surge</a:t>
            </a:r>
            <a:r>
              <a:rPr lang="es-ES_tradnl" dirty="0"/>
              <a:t> de </a:t>
            </a:r>
            <a:r>
              <a:rPr lang="es-ES_tradnl" b="1" dirty="0"/>
              <a:t>derechos contractuales </a:t>
            </a:r>
            <a:r>
              <a:rPr lang="es-ES_tradnl" dirty="0"/>
              <a:t>o de otros derechos de tipo legal, con independencia de que esos derechos sean transferibles o separables” (Nº 12, NIC 38).</a:t>
            </a:r>
          </a:p>
          <a:p>
            <a:pPr>
              <a:buFont typeface="Arial" pitchFamily="34" charset="0"/>
              <a:buChar char="•"/>
            </a:pPr>
            <a:endParaRPr lang="es-ES_tradnl" dirty="0"/>
          </a:p>
          <a:p>
            <a:pPr>
              <a:buFont typeface="Arial" pitchFamily="34" charset="0"/>
              <a:buChar char="•"/>
            </a:pPr>
            <a:r>
              <a:rPr lang="es-ES_tradnl" dirty="0"/>
              <a:t> ¿Si invertimos en implementar un nuevo proceso productivo que no es patentable, tenemos derechos legales o capacidad de separarlo y transferirlo? ¿Es un activo intangible?</a:t>
            </a:r>
            <a:r>
              <a:rPr lang="es-CL" dirty="0"/>
              <a:t>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2411760" y="1412776"/>
            <a:ext cx="360040"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Información Financiera – Marco Conceptual</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84881"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a:t>
            </a:r>
            <a:r>
              <a:rPr lang="es-CL" dirty="0"/>
              <a:t>“El </a:t>
            </a:r>
            <a:r>
              <a:rPr lang="es-CL" b="1" dirty="0"/>
              <a:t>objetivo de la información financiera </a:t>
            </a:r>
            <a:r>
              <a:rPr lang="es-CL" dirty="0"/>
              <a:t>con propósito general es proporcionar información financiera sobre la </a:t>
            </a:r>
            <a:r>
              <a:rPr lang="es-CL" b="1" dirty="0"/>
              <a:t>entidad</a:t>
            </a:r>
            <a:r>
              <a:rPr lang="es-CL" dirty="0"/>
              <a:t> que informa </a:t>
            </a:r>
            <a:r>
              <a:rPr lang="es-CL" b="1" dirty="0"/>
              <a:t>que sea útil </a:t>
            </a:r>
            <a:r>
              <a:rPr lang="es-CL" dirty="0"/>
              <a:t>a los inversores, prestamistas y otros acreedores existentes y potenciales </a:t>
            </a:r>
            <a:r>
              <a:rPr lang="es-CL" b="1" dirty="0"/>
              <a:t>para tomar decisiones </a:t>
            </a:r>
            <a:r>
              <a:rPr lang="es-CL" dirty="0"/>
              <a:t>sobre el suministro de </a:t>
            </a:r>
            <a:r>
              <a:rPr lang="es-CL" b="1" dirty="0"/>
              <a:t>recursos</a:t>
            </a:r>
            <a:r>
              <a:rPr lang="es-CL" dirty="0"/>
              <a:t> a la entidad” (</a:t>
            </a:r>
            <a:r>
              <a:rPr lang="es-ES_tradnl" dirty="0"/>
              <a:t>OB2, Marco Conceptual)</a:t>
            </a:r>
            <a:endParaRPr lang="es-CL" dirty="0"/>
          </a:p>
          <a:p>
            <a:endParaRPr lang="es-ES_tradnl" dirty="0"/>
          </a:p>
          <a:p>
            <a:pPr>
              <a:buFont typeface="Arial" pitchFamily="34" charset="0"/>
              <a:buChar char="•"/>
            </a:pPr>
            <a:r>
              <a:rPr lang="es-ES_tradnl" dirty="0"/>
              <a:t> Características </a:t>
            </a:r>
            <a:r>
              <a:rPr lang="es-ES_tradnl" b="1" dirty="0"/>
              <a:t>cualitativas</a:t>
            </a:r>
            <a:r>
              <a:rPr lang="es-ES_tradnl" dirty="0"/>
              <a:t> fundamentales de la información financiera: </a:t>
            </a:r>
            <a:r>
              <a:rPr lang="es-ES_tradnl" b="1" dirty="0"/>
              <a:t>relevancia</a:t>
            </a:r>
            <a:r>
              <a:rPr lang="es-ES_tradnl" dirty="0"/>
              <a:t> y </a:t>
            </a:r>
            <a:r>
              <a:rPr lang="es-ES_tradnl" b="1" dirty="0"/>
              <a:t>representación fiel</a:t>
            </a:r>
            <a:r>
              <a:rPr lang="es-ES_tradnl" dirty="0"/>
              <a:t>.         “La información financiera relevante es capaz de </a:t>
            </a:r>
            <a:r>
              <a:rPr lang="es-ES_tradnl" b="1" dirty="0"/>
              <a:t>influir </a:t>
            </a:r>
            <a:r>
              <a:rPr lang="es-ES_tradnl" dirty="0"/>
              <a:t>en las </a:t>
            </a:r>
            <a:r>
              <a:rPr lang="es-ES_tradnl" b="1" dirty="0"/>
              <a:t>decisiones</a:t>
            </a:r>
            <a:r>
              <a:rPr lang="es-ES_tradnl" dirty="0"/>
              <a:t> tomadas por los usuarios…{para ello debe tener} valor predictivo, valor confirmatorio o ambos” </a:t>
            </a:r>
            <a:r>
              <a:rPr lang="es-CL" dirty="0"/>
              <a:t>(</a:t>
            </a:r>
            <a:r>
              <a:rPr lang="es-ES_tradnl" dirty="0"/>
              <a:t>CC6/CC7, Marco Conceptual)</a:t>
            </a:r>
          </a:p>
          <a:p>
            <a:endParaRPr lang="es-ES_tradnl" dirty="0"/>
          </a:p>
          <a:p>
            <a:pPr>
              <a:buFont typeface="Arial" pitchFamily="34" charset="0"/>
              <a:buChar char="•"/>
            </a:pPr>
            <a:r>
              <a:rPr lang="es-ES_tradnl" dirty="0"/>
              <a:t> “La información es </a:t>
            </a:r>
            <a:r>
              <a:rPr lang="es-ES_tradnl" b="1" dirty="0"/>
              <a:t>material </a:t>
            </a:r>
            <a:r>
              <a:rPr lang="es-ES_tradnl" dirty="0"/>
              <a:t>o tiene importancia relativa </a:t>
            </a:r>
            <a:r>
              <a:rPr lang="es-ES_tradnl" b="1" dirty="0"/>
              <a:t>si</a:t>
            </a:r>
            <a:r>
              <a:rPr lang="es-ES_tradnl" dirty="0"/>
              <a:t> su </a:t>
            </a:r>
            <a:r>
              <a:rPr lang="es-ES_tradnl" b="1" dirty="0"/>
              <a:t>omisión</a:t>
            </a:r>
            <a:r>
              <a:rPr lang="es-ES_tradnl" dirty="0"/>
              <a:t> o expresión inadecuada puede </a:t>
            </a:r>
            <a:r>
              <a:rPr lang="es-ES_tradnl" b="1" dirty="0"/>
              <a:t>influir</a:t>
            </a:r>
            <a:r>
              <a:rPr lang="es-ES_tradnl" dirty="0"/>
              <a:t> en </a:t>
            </a:r>
            <a:r>
              <a:rPr lang="es-ES_tradnl" b="1" dirty="0"/>
              <a:t>decisiones</a:t>
            </a:r>
            <a:r>
              <a:rPr lang="es-ES_tradnl" dirty="0"/>
              <a:t> que llevan a cabo los usuarios sobre la base de la información financiera de una entidad “</a:t>
            </a:r>
            <a:r>
              <a:rPr lang="es-CL" dirty="0"/>
              <a:t>(</a:t>
            </a:r>
            <a:r>
              <a:rPr lang="es-ES_tradnl" dirty="0"/>
              <a:t>CC11, Marco Conceptual)</a:t>
            </a:r>
          </a:p>
          <a:p>
            <a:pPr>
              <a:buFont typeface="Arial" pitchFamily="34" charset="0"/>
              <a:buChar char="•"/>
            </a:pPr>
            <a:endParaRPr lang="es-ES_tradnl" dirty="0"/>
          </a:p>
          <a:p>
            <a:pPr>
              <a:buFont typeface="Arial" pitchFamily="34" charset="0"/>
              <a:buChar char="•"/>
            </a:pPr>
            <a:r>
              <a:rPr lang="es-ES_tradnl" dirty="0"/>
              <a:t> “Los informes financieros representan fenómenos económicos en palabras y números. Para ser </a:t>
            </a:r>
            <a:r>
              <a:rPr lang="es-ES_tradnl" b="1" dirty="0"/>
              <a:t>útil</a:t>
            </a:r>
            <a:r>
              <a:rPr lang="es-ES_tradnl" dirty="0"/>
              <a:t>, la información financiera debe no solo representar los fenómenos relevantes, sino que también debe </a:t>
            </a:r>
            <a:r>
              <a:rPr lang="es-ES_tradnl" b="1" dirty="0"/>
              <a:t>representar fielmente </a:t>
            </a:r>
            <a:r>
              <a:rPr lang="es-ES_tradnl" dirty="0"/>
              <a:t>los fenómenos que pretende representar …{para ello será} </a:t>
            </a:r>
            <a:r>
              <a:rPr lang="es-ES_tradnl" b="1" i="1" dirty="0"/>
              <a:t>completa, neutral y libre de error</a:t>
            </a:r>
            <a:r>
              <a:rPr lang="es-ES_tradnl" dirty="0"/>
              <a:t>” </a:t>
            </a:r>
            <a:r>
              <a:rPr lang="es-CL" dirty="0"/>
              <a:t>(</a:t>
            </a:r>
            <a:r>
              <a:rPr lang="es-ES_tradnl" dirty="0"/>
              <a:t>CC12, Marco Conceptual)</a:t>
            </a:r>
          </a:p>
          <a:p>
            <a:endParaRPr lang="es-ES_tradnl" dirty="0"/>
          </a:p>
          <a:p>
            <a:r>
              <a:rPr lang="es-ES_tradnl" dirty="0"/>
              <a:t>             El fondo de las normas que analizaremos en el curso es conseguir entregar información relevante y que represente fielmente los fenómenos financieros de la entidad</a:t>
            </a:r>
            <a:endParaRPr lang="es-CL" dirty="0"/>
          </a:p>
        </p:txBody>
      </p:sp>
      <p:sp>
        <p:nvSpPr>
          <p:cNvPr id="8" name="7 Flecha derecha"/>
          <p:cNvSpPr/>
          <p:nvPr/>
        </p:nvSpPr>
        <p:spPr>
          <a:xfrm>
            <a:off x="1979712" y="2780928"/>
            <a:ext cx="2880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9" name="8 Flecha derecha"/>
          <p:cNvSpPr/>
          <p:nvPr/>
        </p:nvSpPr>
        <p:spPr>
          <a:xfrm>
            <a:off x="323528" y="6309320"/>
            <a:ext cx="432048"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Control de un Activo Intangibles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0379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lgn="just">
              <a:buFont typeface="Arial" pitchFamily="34" charset="0"/>
              <a:buChar char="•"/>
            </a:pPr>
            <a:r>
              <a:rPr lang="es-ES_tradnl" dirty="0"/>
              <a:t> </a:t>
            </a:r>
            <a:r>
              <a:rPr lang="es-ES_tradnl" b="1" dirty="0"/>
              <a:t>Controlo</a:t>
            </a:r>
            <a:r>
              <a:rPr lang="es-ES_tradnl" dirty="0"/>
              <a:t> un activo si tengo “el </a:t>
            </a:r>
            <a:r>
              <a:rPr lang="es-ES_tradnl" b="1" dirty="0"/>
              <a:t>poder</a:t>
            </a:r>
            <a:r>
              <a:rPr lang="es-ES_tradnl" dirty="0"/>
              <a:t> de </a:t>
            </a:r>
            <a:r>
              <a:rPr lang="es-ES_tradnl" b="1" dirty="0"/>
              <a:t>obtener</a:t>
            </a:r>
            <a:r>
              <a:rPr lang="es-ES_tradnl" dirty="0"/>
              <a:t> los </a:t>
            </a:r>
            <a:r>
              <a:rPr lang="es-ES_tradnl" b="1" dirty="0"/>
              <a:t>beneficios económicos </a:t>
            </a:r>
            <a:r>
              <a:rPr lang="es-ES_tradnl" dirty="0"/>
              <a:t>futuros  que procedan de los recursos que subyacen el mismo, y además pueda </a:t>
            </a:r>
            <a:r>
              <a:rPr lang="es-ES_tradnl" b="1" dirty="0"/>
              <a:t>restringir</a:t>
            </a:r>
            <a:r>
              <a:rPr lang="es-ES_tradnl" dirty="0"/>
              <a:t> el </a:t>
            </a:r>
            <a:r>
              <a:rPr lang="es-ES_tradnl" b="1" dirty="0"/>
              <a:t>acceso</a:t>
            </a:r>
            <a:r>
              <a:rPr lang="es-ES_tradnl" dirty="0"/>
              <a:t> de terceras personas a tales beneficios. La capacidad …para controlar los beneficios económicos … tiene su justificación, normalmente, en derechos de tipo legal” (Nº 13, NIC 38)</a:t>
            </a:r>
            <a:endParaRPr lang="es-CL" dirty="0"/>
          </a:p>
          <a:p>
            <a:pPr algn="just">
              <a:buFont typeface="Arial" pitchFamily="34" charset="0"/>
              <a:buChar char="•"/>
            </a:pPr>
            <a:endParaRPr lang="es-ES_tradnl" dirty="0"/>
          </a:p>
          <a:p>
            <a:pPr algn="just">
              <a:buFont typeface="Arial" pitchFamily="34" charset="0"/>
              <a:buChar char="•"/>
            </a:pPr>
            <a:r>
              <a:rPr lang="es-ES_tradnl" dirty="0"/>
              <a:t> La Editorial El Librito SA tiene los derechos de autor de la novela de ciencia ficción “El Alumno Avispado”, que duran 70 años desde la muerte del autor, ocurrida en el 2010. </a:t>
            </a:r>
          </a:p>
          <a:p>
            <a:pPr algn="just">
              <a:buFont typeface="Arial" pitchFamily="34" charset="0"/>
              <a:buChar char="•"/>
            </a:pPr>
            <a:endParaRPr lang="es-ES_tradnl" dirty="0"/>
          </a:p>
          <a:p>
            <a:pPr algn="just"/>
            <a:r>
              <a:rPr lang="es-ES_tradnl" dirty="0"/>
              <a:t>         ¿Tiene dicha editorial el control sobre la reproducción del mencionado libro? </a:t>
            </a:r>
          </a:p>
          <a:p>
            <a:pPr algn="just"/>
            <a:endParaRPr lang="es-ES_tradnl" dirty="0"/>
          </a:p>
          <a:p>
            <a:pPr algn="just">
              <a:buFont typeface="Arial" pitchFamily="34" charset="0"/>
              <a:buChar char="•"/>
            </a:pPr>
            <a:r>
              <a:rPr lang="es-ES_tradnl" dirty="0"/>
              <a:t> El Mayorista SA ha decidido entrenar al personal de su departamento de tecnología en los distintos módulos del ERP de la empresa alemana SAP. Dichos cursos representan una importante inversión para El Mayorista y se dictarán en un período de 3 meses. Luego de los cuales se espera incrementar la productividad de dicho departamento en 10%.</a:t>
            </a:r>
          </a:p>
          <a:p>
            <a:pPr algn="just"/>
            <a:endParaRPr lang="es-ES_tradnl" dirty="0"/>
          </a:p>
          <a:p>
            <a:pPr algn="just"/>
            <a:r>
              <a:rPr lang="es-ES_tradnl" dirty="0"/>
              <a:t>          ¿Tiene El Mayorista control sobre los beneficios económicos futuros?</a:t>
            </a:r>
          </a:p>
          <a:p>
            <a:pPr algn="just"/>
            <a:endParaRPr lang="es-ES_tradnl" dirty="0"/>
          </a:p>
          <a:p>
            <a:pPr algn="just">
              <a:buFont typeface="Arial" pitchFamily="34" charset="0"/>
              <a:buChar char="•"/>
            </a:pPr>
            <a:r>
              <a:rPr lang="es-ES_tradnl" dirty="0"/>
              <a:t> Consideremos que no hay una manera clara de retener a los empleados en la compañía. Podríamos tener un contrato que les impida ir a la competencia o incluso a otra área de TI. </a:t>
            </a:r>
          </a:p>
          <a:p>
            <a:endParaRPr lang="es-ES_tradnl" dirty="0"/>
          </a:p>
          <a:p>
            <a:r>
              <a:rPr lang="es-ES_tradnl" dirty="0"/>
              <a:t>            ¿Podríamos impedir que se fueran a su casa y dejen de trabajar?</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23528" y="3356992"/>
            <a:ext cx="360040"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Flecha derecha"/>
          <p:cNvSpPr/>
          <p:nvPr/>
        </p:nvSpPr>
        <p:spPr>
          <a:xfrm>
            <a:off x="323528" y="5229200"/>
            <a:ext cx="360040"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12 Flecha derecha"/>
          <p:cNvSpPr/>
          <p:nvPr/>
        </p:nvSpPr>
        <p:spPr>
          <a:xfrm>
            <a:off x="323528" y="6597352"/>
            <a:ext cx="360040"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3"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Reconocimiento de un Activo Intangible</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0276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buFont typeface="Arial" pitchFamily="34" charset="0"/>
              <a:buChar char="•"/>
            </a:pPr>
            <a:r>
              <a:rPr lang="es-CL" dirty="0"/>
              <a:t> “Un activo Intangible se </a:t>
            </a:r>
            <a:r>
              <a:rPr lang="es-CL" b="1" dirty="0"/>
              <a:t>reconocerá</a:t>
            </a:r>
            <a:r>
              <a:rPr lang="es-CL" dirty="0"/>
              <a:t> si, y sólo si:</a:t>
            </a:r>
          </a:p>
          <a:p>
            <a:pPr marL="342900" indent="-342900">
              <a:buFont typeface="+mj-lt"/>
              <a:buAutoNum type="alphaLcParenR"/>
            </a:pPr>
            <a:r>
              <a:rPr lang="es-ES_tradnl" dirty="0"/>
              <a:t>Es </a:t>
            </a:r>
            <a:r>
              <a:rPr lang="es-ES_tradnl" b="1" dirty="0"/>
              <a:t>probable</a:t>
            </a:r>
            <a:r>
              <a:rPr lang="es-ES_tradnl" dirty="0"/>
              <a:t> que los </a:t>
            </a:r>
            <a:r>
              <a:rPr lang="es-ES_tradnl" b="1" dirty="0"/>
              <a:t>beneficios económicos </a:t>
            </a:r>
            <a:r>
              <a:rPr lang="es-ES_tradnl" dirty="0"/>
              <a:t>futuros  … </a:t>
            </a:r>
            <a:r>
              <a:rPr lang="es-ES_tradnl" b="1" dirty="0"/>
              <a:t>fluyan a la entidad</a:t>
            </a:r>
            <a:r>
              <a:rPr lang="es-ES_tradnl" dirty="0"/>
              <a:t>; y</a:t>
            </a:r>
          </a:p>
          <a:p>
            <a:pPr marL="342900" indent="-342900">
              <a:buFont typeface="+mj-lt"/>
              <a:buAutoNum type="alphaLcParenR"/>
            </a:pPr>
            <a:r>
              <a:rPr lang="es-ES_tradnl" dirty="0"/>
              <a:t>El </a:t>
            </a:r>
            <a:r>
              <a:rPr lang="es-ES_tradnl" b="1" dirty="0"/>
              <a:t>costo </a:t>
            </a:r>
            <a:r>
              <a:rPr lang="es-ES_tradnl" dirty="0"/>
              <a:t>del activo puede ser </a:t>
            </a:r>
            <a:r>
              <a:rPr lang="es-ES_tradnl" b="1" dirty="0"/>
              <a:t>medido</a:t>
            </a:r>
            <a:r>
              <a:rPr lang="es-ES_tradnl" dirty="0"/>
              <a:t> de forma </a:t>
            </a:r>
            <a:r>
              <a:rPr lang="es-ES_tradnl" b="1" dirty="0"/>
              <a:t>fiable</a:t>
            </a:r>
            <a:r>
              <a:rPr lang="es-ES_tradnl" dirty="0"/>
              <a:t>.” (Nº 21, NIC 38)</a:t>
            </a:r>
            <a:endParaRPr lang="es-CL" dirty="0"/>
          </a:p>
          <a:p>
            <a:pPr marL="342900" indent="-342900"/>
            <a:r>
              <a:rPr lang="es-CL" dirty="0"/>
              <a:t>       ¿Si desarrollamos una vacuna y los gobiernos quiebran la patente ante una epidemia?</a:t>
            </a:r>
          </a:p>
          <a:p>
            <a:endParaRPr lang="es-CL" dirty="0"/>
          </a:p>
          <a:p>
            <a:pPr>
              <a:buFont typeface="Arial" pitchFamily="34" charset="0"/>
              <a:buChar char="•"/>
            </a:pPr>
            <a:r>
              <a:rPr lang="es-CL" dirty="0"/>
              <a:t>“Un activo </a:t>
            </a:r>
            <a:r>
              <a:rPr lang="es-CL" b="1" dirty="0"/>
              <a:t>intangible</a:t>
            </a:r>
            <a:r>
              <a:rPr lang="es-CL" dirty="0"/>
              <a:t> se </a:t>
            </a:r>
            <a:r>
              <a:rPr lang="es-CL" b="1" dirty="0"/>
              <a:t>medirá </a:t>
            </a:r>
            <a:r>
              <a:rPr lang="es-CL" dirty="0"/>
              <a:t>inicialmente  por su </a:t>
            </a:r>
            <a:r>
              <a:rPr lang="es-CL" b="1" dirty="0"/>
              <a:t>costo</a:t>
            </a:r>
            <a:r>
              <a:rPr lang="es-CL" dirty="0"/>
              <a:t>” </a:t>
            </a:r>
            <a:r>
              <a:rPr lang="es-ES_tradnl" dirty="0"/>
              <a:t>(Nº 24, NIC 38)</a:t>
            </a:r>
            <a:endParaRPr lang="es-CL" dirty="0"/>
          </a:p>
          <a:p>
            <a:pPr>
              <a:buFont typeface="Arial" pitchFamily="34" charset="0"/>
              <a:buChar char="•"/>
            </a:pPr>
            <a:endParaRPr lang="es-CL" dirty="0"/>
          </a:p>
          <a:p>
            <a:pPr>
              <a:buFont typeface="Arial" pitchFamily="34" charset="0"/>
              <a:buChar char="•"/>
            </a:pPr>
            <a:r>
              <a:rPr lang="es-CL" dirty="0"/>
              <a:t> Los activos intangibles pueden haber sido comprados separadamente, adquiridos junto con la combinación de un negocio, adquirido a partir de una subvención gubernamental, intercambiados por otros activos, o creado por la entidad. </a:t>
            </a:r>
          </a:p>
          <a:p>
            <a:pPr>
              <a:buFont typeface="Arial" pitchFamily="34" charset="0"/>
              <a:buChar char="•"/>
            </a:pPr>
            <a:endParaRPr lang="es-CL" dirty="0"/>
          </a:p>
          <a:p>
            <a:pPr>
              <a:buFont typeface="Arial" pitchFamily="34" charset="0"/>
              <a:buChar char="•"/>
            </a:pPr>
            <a:r>
              <a:rPr lang="es-CL" dirty="0"/>
              <a:t>  </a:t>
            </a:r>
            <a:r>
              <a:rPr lang="es-CL" b="1" dirty="0"/>
              <a:t>Adquisición separada</a:t>
            </a:r>
            <a:r>
              <a:rPr lang="es-CL" dirty="0"/>
              <a:t>: Si pagamos por algo es que esperamos que fluyan beneficios económicos por al menos ese valor y éste monto es una medición fiable del costo.</a:t>
            </a:r>
          </a:p>
          <a:p>
            <a:pPr>
              <a:buFont typeface="Arial" pitchFamily="34" charset="0"/>
              <a:buChar char="•"/>
            </a:pPr>
            <a:endParaRPr lang="es-ES_tradnl" dirty="0"/>
          </a:p>
          <a:p>
            <a:pPr>
              <a:buFont typeface="Arial" pitchFamily="34" charset="0"/>
              <a:buChar char="•"/>
            </a:pPr>
            <a:r>
              <a:rPr lang="es-ES_tradnl" dirty="0"/>
              <a:t> “El </a:t>
            </a:r>
            <a:r>
              <a:rPr lang="es-ES_tradnl" b="1" dirty="0"/>
              <a:t>costo</a:t>
            </a:r>
            <a:r>
              <a:rPr lang="es-ES_tradnl" dirty="0"/>
              <a:t> de un activo </a:t>
            </a:r>
            <a:r>
              <a:rPr lang="es-ES_tradnl" b="1" dirty="0"/>
              <a:t>intangible adquirido </a:t>
            </a:r>
            <a:r>
              <a:rPr lang="es-ES_tradnl" dirty="0"/>
              <a:t>de forma separada comprende:</a:t>
            </a:r>
          </a:p>
          <a:p>
            <a:pPr marL="342900" indent="-342900">
              <a:buFont typeface="+mj-lt"/>
              <a:buAutoNum type="alphaLcParenR"/>
            </a:pPr>
            <a:r>
              <a:rPr lang="es-ES_tradnl" dirty="0"/>
              <a:t>El </a:t>
            </a:r>
            <a:r>
              <a:rPr lang="es-ES_tradnl" b="1" dirty="0"/>
              <a:t>precio de adquisición</a:t>
            </a:r>
            <a:r>
              <a:rPr lang="es-ES_tradnl" dirty="0"/>
              <a:t>, incluidos los aranceles  de importación y los impuestos no recuperables que recaigan sobre la adquisición, después de deducir los descuentos …</a:t>
            </a:r>
          </a:p>
          <a:p>
            <a:pPr marL="342900" indent="-342900">
              <a:buFont typeface="+mj-lt"/>
              <a:buAutoNum type="alphaLcParenR"/>
            </a:pPr>
            <a:r>
              <a:rPr lang="es-ES_tradnl" dirty="0"/>
              <a:t>Cualquier </a:t>
            </a:r>
            <a:r>
              <a:rPr lang="es-ES_tradnl" b="1" dirty="0"/>
              <a:t>costo</a:t>
            </a:r>
            <a:r>
              <a:rPr lang="es-ES_tradnl" dirty="0"/>
              <a:t> directamente atribuible a la </a:t>
            </a:r>
            <a:r>
              <a:rPr lang="es-ES_tradnl" b="1" dirty="0"/>
              <a:t>preparación</a:t>
            </a:r>
            <a:r>
              <a:rPr lang="es-ES_tradnl" dirty="0"/>
              <a:t> del </a:t>
            </a:r>
            <a:r>
              <a:rPr lang="es-ES_tradnl" b="1" dirty="0"/>
              <a:t>activo</a:t>
            </a:r>
            <a:r>
              <a:rPr lang="es-ES_tradnl" dirty="0"/>
              <a:t> para su </a:t>
            </a:r>
            <a:r>
              <a:rPr lang="es-ES_tradnl" b="1" dirty="0"/>
              <a:t>uso previsto</a:t>
            </a:r>
            <a:r>
              <a:rPr lang="es-ES_tradnl" dirty="0"/>
              <a:t>” (Nº 27, NIC 38)</a:t>
            </a:r>
          </a:p>
          <a:p>
            <a:pPr marL="342900" indent="-342900"/>
            <a:endParaRPr lang="es-ES_tradnl" dirty="0"/>
          </a:p>
          <a:p>
            <a:pPr marL="342900" indent="-342900"/>
            <a:r>
              <a:rPr lang="es-ES_tradnl" b="1" dirty="0"/>
              <a:t>	¿Los costos de publicidad para introducir un producto son necesarios para su uso?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3" name="Flecha derecha 2"/>
          <p:cNvSpPr/>
          <p:nvPr/>
        </p:nvSpPr>
        <p:spPr>
          <a:xfrm>
            <a:off x="251520" y="1916832"/>
            <a:ext cx="216024"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8" name="Flecha derecha 7"/>
          <p:cNvSpPr/>
          <p:nvPr/>
        </p:nvSpPr>
        <p:spPr>
          <a:xfrm>
            <a:off x="224703" y="6529999"/>
            <a:ext cx="216024"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1" end="11"/>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12" end="12"/>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
                                            <p:txEl>
                                              <p:pRg st="13" end="1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animBg="1"/>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Ejercicio - Reconocimiento de un Activo Intangible Comprado Separadamente</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0481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lgn="just">
              <a:buFont typeface="Arial" pitchFamily="34" charset="0"/>
              <a:buChar char="•"/>
            </a:pPr>
            <a:r>
              <a:rPr lang="es-CL" dirty="0"/>
              <a:t> </a:t>
            </a:r>
            <a:r>
              <a:rPr lang="es-CL" b="1" dirty="0"/>
              <a:t>Ejemplo</a:t>
            </a:r>
            <a:r>
              <a:rPr lang="es-CL" dirty="0"/>
              <a:t>: La empresa </a:t>
            </a:r>
            <a:r>
              <a:rPr lang="es-CL" dirty="0" err="1"/>
              <a:t>Retail</a:t>
            </a:r>
            <a:r>
              <a:rPr lang="es-CL" dirty="0"/>
              <a:t> SA compró un software para su sistema de cajas, el cual tiene un costo de USD 1.000.000 y, además, debe pagar al proveedor USD 500.000 por las adaptaciones necesarias al sistema tributario chileno y los procesos propios de </a:t>
            </a:r>
            <a:r>
              <a:rPr lang="es-CL" dirty="0" err="1"/>
              <a:t>Retail</a:t>
            </a:r>
            <a:r>
              <a:rPr lang="es-CL" dirty="0"/>
              <a:t> SA. Cuando se paguen dichos montos, corresponderá aplicar el </a:t>
            </a:r>
            <a:r>
              <a:rPr lang="es-ES_tradnl" dirty="0"/>
              <a:t>impuesto adicional por pago de servicios prestados en el extranjero, de 35%, que será de cargo de </a:t>
            </a:r>
            <a:r>
              <a:rPr lang="es-ES_tradnl" dirty="0" err="1"/>
              <a:t>Retail</a:t>
            </a:r>
            <a:r>
              <a:rPr lang="es-ES_tradnl" dirty="0"/>
              <a:t> SA. </a:t>
            </a:r>
          </a:p>
          <a:p>
            <a:pPr algn="just">
              <a:buFont typeface="Arial" pitchFamily="34" charset="0"/>
              <a:buChar char="•"/>
            </a:pPr>
            <a:endParaRPr lang="es-ES_tradnl" dirty="0"/>
          </a:p>
          <a:p>
            <a:pPr algn="just"/>
            <a:r>
              <a:rPr lang="es-ES_tradnl" dirty="0"/>
              <a:t>En el proceso de instalación del software en sus 100 locales, </a:t>
            </a:r>
            <a:r>
              <a:rPr lang="es-ES_tradnl" dirty="0" err="1"/>
              <a:t>Retail</a:t>
            </a:r>
            <a:r>
              <a:rPr lang="es-ES_tradnl" dirty="0"/>
              <a:t> SA deberá pagar USD 1.000/local por instalar el software en sus cajas y USD 2.000/local en capacitación.</a:t>
            </a:r>
          </a:p>
          <a:p>
            <a:pPr algn="just"/>
            <a:endParaRPr lang="es-ES_tradnl" dirty="0"/>
          </a:p>
          <a:p>
            <a:pPr algn="just"/>
            <a:r>
              <a:rPr lang="es-ES_tradnl" b="1" dirty="0"/>
              <a:t>Por favor indique el valor del activo intangible para </a:t>
            </a:r>
            <a:r>
              <a:rPr lang="es-ES_tradnl" b="1" dirty="0" err="1"/>
              <a:t>Retail</a:t>
            </a:r>
            <a:r>
              <a:rPr lang="es-ES_tradnl" b="1" dirty="0"/>
              <a:t> SA</a:t>
            </a:r>
          </a:p>
          <a:p>
            <a:pPr algn="just"/>
            <a:endParaRPr lang="es-ES_tradnl" b="1" dirty="0"/>
          </a:p>
          <a:p>
            <a:pPr algn="just">
              <a:buFont typeface="Arial" pitchFamily="34" charset="0"/>
              <a:buChar char="•"/>
            </a:pPr>
            <a:r>
              <a:rPr lang="es-ES_tradnl" dirty="0"/>
              <a:t> Pagaremos USD 1.500.000 al proveedor y USD 525.000 al Estado de Chile en impuestos no recuperables (USD 1.500.000 * 35% = el monto que Chile retendría del pago). Además, hay USD 100.000 por instalar el software en los locales y USD 200.000 por capacitar en el uso del software</a:t>
            </a:r>
          </a:p>
          <a:p>
            <a:pPr algn="just">
              <a:buFont typeface="Arial" pitchFamily="34" charset="0"/>
              <a:buChar char="•"/>
            </a:pPr>
            <a:endParaRPr lang="es-ES_tradnl" dirty="0"/>
          </a:p>
          <a:p>
            <a:pPr algn="just"/>
            <a:r>
              <a:rPr lang="es-ES_tradnl" dirty="0"/>
              <a:t>         ¿El costo de instalación es parte del valor del activo? Haga el asiento correspondiente</a:t>
            </a:r>
          </a:p>
          <a:p>
            <a:pPr algn="just"/>
            <a:endParaRPr lang="es-ES_tradnl" dirty="0"/>
          </a:p>
          <a:p>
            <a:pPr algn="just"/>
            <a:r>
              <a:rPr lang="es-ES_tradnl" dirty="0"/>
              <a:t>         ¿El costo de capacitación es parte del valor del activo? Haga el asiento correspondiente</a:t>
            </a:r>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95536" y="5517232"/>
            <a:ext cx="2880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9 Flecha derecha"/>
          <p:cNvSpPr/>
          <p:nvPr/>
        </p:nvSpPr>
        <p:spPr>
          <a:xfrm>
            <a:off x="395536" y="6093296"/>
            <a:ext cx="2880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Reconocimiento de un Activo Intangible – Subvenciones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0475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6186309"/>
          </a:xfrm>
          <a:prstGeom prst="rect">
            <a:avLst/>
          </a:prstGeom>
          <a:noFill/>
        </p:spPr>
        <p:txBody>
          <a:bodyPr wrap="square" rtlCol="0">
            <a:spAutoFit/>
          </a:bodyPr>
          <a:lstStyle/>
          <a:p>
            <a:pPr>
              <a:buFont typeface="Arial" pitchFamily="34" charset="0"/>
              <a:buChar char="•"/>
            </a:pPr>
            <a:r>
              <a:rPr lang="es-CL" dirty="0"/>
              <a:t> Cuando se adquieren mediante subvenciones gubernamentales se puede reconocer el activo y la subvención por su valor razonable o por importe nominal (cuánto pagó, que suele ser mínimo).  </a:t>
            </a:r>
            <a:r>
              <a:rPr lang="es-ES_tradnl" dirty="0"/>
              <a:t>(Nº 44, NIC 38)          </a:t>
            </a:r>
          </a:p>
          <a:p>
            <a:pPr>
              <a:buFont typeface="Arial" pitchFamily="34" charset="0"/>
              <a:buChar char="•"/>
            </a:pPr>
            <a:endParaRPr lang="es-ES_tradnl" dirty="0"/>
          </a:p>
          <a:p>
            <a:pPr>
              <a:buFont typeface="Arial" pitchFamily="34" charset="0"/>
              <a:buChar char="•"/>
            </a:pPr>
            <a:r>
              <a:rPr lang="es-ES_tradnl" dirty="0"/>
              <a:t> En caso que usemos el valor razonable, este irá contra ingresos diferidos o como una reducción del valor de los activos con que se relaciona (Nº 24, NIC 20 – Subvenciones del </a:t>
            </a:r>
            <a:r>
              <a:rPr lang="es-ES_tradnl" dirty="0" err="1"/>
              <a:t>Gob</a:t>
            </a:r>
            <a:r>
              <a:rPr lang="es-ES_tradnl" dirty="0"/>
              <a:t>) </a:t>
            </a:r>
          </a:p>
          <a:p>
            <a:pPr>
              <a:buFont typeface="Arial" pitchFamily="34" charset="0"/>
              <a:buChar char="•"/>
            </a:pPr>
            <a:endParaRPr lang="es-ES_tradnl" dirty="0"/>
          </a:p>
          <a:p>
            <a:pPr>
              <a:buFont typeface="Arial" pitchFamily="34" charset="0"/>
              <a:buChar char="•"/>
            </a:pPr>
            <a:r>
              <a:rPr lang="es-ES_tradnl" b="1" dirty="0"/>
              <a:t> Ejemplo</a:t>
            </a:r>
            <a:r>
              <a:rPr lang="es-ES_tradnl" dirty="0"/>
              <a:t>: En Santiago el parque de taxis está congelado desde el año 1998, existen 24.000 taxis básicos autorizados. Quién recibido dicho derecho pagó $ 2.590 por los papeles.</a:t>
            </a:r>
          </a:p>
          <a:p>
            <a:r>
              <a:rPr lang="es-ES_tradnl" dirty="0"/>
              <a:t>          ¿Este congelamiento generará una renta para los taxistas? </a:t>
            </a:r>
          </a:p>
          <a:p>
            <a:endParaRPr lang="es-ES_tradnl" dirty="0"/>
          </a:p>
          <a:p>
            <a:pPr>
              <a:buFont typeface="Arial" pitchFamily="34" charset="0"/>
              <a:buChar char="•"/>
            </a:pPr>
            <a:r>
              <a:rPr lang="es-ES_tradnl" dirty="0"/>
              <a:t> </a:t>
            </a:r>
            <a:r>
              <a:rPr lang="es-CL" dirty="0"/>
              <a:t>Hoy el derecho de taxi se transa en $ 10 MM a $ 15 MM.</a:t>
            </a:r>
            <a:endParaRPr lang="es-ES_tradnl" dirty="0"/>
          </a:p>
          <a:p>
            <a:pPr>
              <a:buFont typeface="Arial" pitchFamily="34" charset="0"/>
              <a:buChar char="•"/>
            </a:pPr>
            <a:endParaRPr lang="es-ES_tradnl" dirty="0"/>
          </a:p>
          <a:p>
            <a:pPr>
              <a:buFont typeface="Arial" pitchFamily="34" charset="0"/>
              <a:buChar char="•"/>
            </a:pPr>
            <a:r>
              <a:rPr lang="es-ES_tradnl" dirty="0"/>
              <a:t> El año 2013 el gobierno de Chile realizó una licitación por 250 cupos y Juan ganó uno. Si Juan pagó $ 12 MM por su auto y el derecho se transa a $ 11 MM, puede hacer:</a:t>
            </a:r>
          </a:p>
          <a:p>
            <a:endParaRPr lang="es-ES_tradnl" dirty="0"/>
          </a:p>
          <a:p>
            <a:r>
              <a:rPr lang="es-ES_tradnl" dirty="0"/>
              <a:t>Activo Intangible – derecho taxi    $ 11 MM</a:t>
            </a:r>
          </a:p>
          <a:p>
            <a:r>
              <a:rPr lang="es-ES_tradnl" dirty="0"/>
              <a:t>Ingresos diferidos			          $ 11 MM</a:t>
            </a:r>
          </a:p>
          <a:p>
            <a:r>
              <a:rPr lang="es-ES_tradnl" dirty="0"/>
              <a:t>o</a:t>
            </a:r>
          </a:p>
          <a:p>
            <a:r>
              <a:rPr lang="es-ES_tradnl" dirty="0"/>
              <a:t>Activo Intangible – derecho taxi     $ 11 MM</a:t>
            </a:r>
          </a:p>
          <a:p>
            <a:r>
              <a:rPr lang="es-ES_tradnl" dirty="0"/>
              <a:t>Propiedad, Planta y Equipos – Taxi                    $ 11 MM</a:t>
            </a:r>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9 Flecha derecha"/>
          <p:cNvSpPr/>
          <p:nvPr/>
        </p:nvSpPr>
        <p:spPr>
          <a:xfrm>
            <a:off x="278905" y="3573016"/>
            <a:ext cx="413792"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4" name="Conector recto 3"/>
          <p:cNvCxnSpPr/>
          <p:nvPr/>
        </p:nvCxnSpPr>
        <p:spPr>
          <a:xfrm>
            <a:off x="107504" y="5517232"/>
            <a:ext cx="0" cy="50405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Conector recto 11"/>
          <p:cNvCxnSpPr/>
          <p:nvPr/>
        </p:nvCxnSpPr>
        <p:spPr>
          <a:xfrm>
            <a:off x="5292080" y="5445224"/>
            <a:ext cx="0" cy="50405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Conector recto 12"/>
          <p:cNvCxnSpPr/>
          <p:nvPr/>
        </p:nvCxnSpPr>
        <p:spPr>
          <a:xfrm>
            <a:off x="5292080" y="6309320"/>
            <a:ext cx="0" cy="50405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Conector recto 13"/>
          <p:cNvCxnSpPr/>
          <p:nvPr/>
        </p:nvCxnSpPr>
        <p:spPr>
          <a:xfrm>
            <a:off x="107504" y="6309320"/>
            <a:ext cx="0" cy="50405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1" end="11"/>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2" end="1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3" end="1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
                                            <p:txEl>
                                              <p:pRg st="15" end="15"/>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Reconocimiento de un Activo Intangible – Desarrollo Interno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14362"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buFont typeface="Arial" pitchFamily="34" charset="0"/>
              <a:buChar char="•"/>
            </a:pPr>
            <a:r>
              <a:rPr lang="es-ES_tradnl" dirty="0"/>
              <a:t> Cuando se genera internamente es difícil saber cuando va a surgir, o incluso si va a surgir, un activo intangible con capacidad de generar beneficios económicos futuros. Además, no es fácil separar los costos de generar el activo de los de llevar la operación diaria. </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En 1965 un científico de G.D. </a:t>
            </a:r>
            <a:r>
              <a:rPr lang="es-ES_tradnl" dirty="0" err="1"/>
              <a:t>Searl</a:t>
            </a:r>
            <a:r>
              <a:rPr lang="es-ES_tradnl" dirty="0"/>
              <a:t> estaba trabajando en un remedio para la úlcera, tocó con su mano y probó el polvo blanco, derivado de 2 aminoácidos, con que estaba trabajando, el que resultó ser extremadamente dulce. Así se descubrió el Aspartame (nombre comercial </a:t>
            </a:r>
            <a:r>
              <a:rPr lang="es-ES_tradnl" dirty="0" err="1"/>
              <a:t>NutraSweet</a:t>
            </a:r>
            <a:r>
              <a:rPr lang="es-ES_tradnl" dirty="0"/>
              <a:t>). </a:t>
            </a:r>
          </a:p>
          <a:p>
            <a:r>
              <a:rPr lang="es-ES_tradnl" dirty="0"/>
              <a:t>           ¿Es el costo de la investigación sobre la úlcera el costo de desarrollar el aspartame?</a:t>
            </a:r>
          </a:p>
          <a:p>
            <a:pPr>
              <a:buFont typeface="Arial" pitchFamily="34" charset="0"/>
              <a:buChar char="•"/>
            </a:pPr>
            <a:endParaRPr lang="es-ES_tradnl" dirty="0"/>
          </a:p>
          <a:p>
            <a:pPr>
              <a:buFont typeface="Arial" pitchFamily="34" charset="0"/>
              <a:buChar char="•"/>
            </a:pPr>
            <a:r>
              <a:rPr lang="es-ES_tradnl" dirty="0"/>
              <a:t> Debemos distinguir las </a:t>
            </a:r>
            <a:r>
              <a:rPr lang="es-ES_tradnl" b="1" dirty="0"/>
              <a:t>actividades de Investigación</a:t>
            </a:r>
            <a:r>
              <a:rPr lang="es-ES_tradnl" dirty="0"/>
              <a:t>, las cuales se relaciona con obtener nuevo </a:t>
            </a:r>
            <a:r>
              <a:rPr lang="es-ES_tradnl" b="1" dirty="0"/>
              <a:t>conocimiento científico o tecnológico</a:t>
            </a:r>
            <a:r>
              <a:rPr lang="es-ES_tradnl" dirty="0"/>
              <a:t>, de las de </a:t>
            </a:r>
            <a:r>
              <a:rPr lang="es-ES_tradnl" b="1" dirty="0"/>
              <a:t>Desarrollo</a:t>
            </a:r>
            <a:r>
              <a:rPr lang="es-ES_tradnl" dirty="0"/>
              <a:t>, que es la</a:t>
            </a:r>
            <a:r>
              <a:rPr lang="es-ES_tradnl" b="1" dirty="0"/>
              <a:t> aplicación </a:t>
            </a:r>
            <a:r>
              <a:rPr lang="es-ES_tradnl" dirty="0"/>
              <a:t>de los </a:t>
            </a:r>
            <a:r>
              <a:rPr lang="es-ES_tradnl" b="1" dirty="0"/>
              <a:t>resultados </a:t>
            </a:r>
            <a:r>
              <a:rPr lang="es-ES_tradnl" dirty="0"/>
              <a:t>de la </a:t>
            </a:r>
            <a:r>
              <a:rPr lang="es-ES_tradnl" b="1" dirty="0"/>
              <a:t>Investigación</a:t>
            </a:r>
            <a:r>
              <a:rPr lang="es-ES_tradnl" dirty="0"/>
              <a:t> a  un plan o diseño </a:t>
            </a:r>
            <a:r>
              <a:rPr lang="es-ES_tradnl" b="1" dirty="0"/>
              <a:t>particular</a:t>
            </a:r>
            <a:r>
              <a:rPr lang="es-ES_tradnl" dirty="0"/>
              <a:t> para producir productos nuevos o mejores antes del comienzo de su producción o utilización comercial</a:t>
            </a:r>
            <a:r>
              <a:rPr lang="es-CL" dirty="0"/>
              <a:t>.  </a:t>
            </a:r>
            <a:r>
              <a:rPr lang="es-ES_tradnl" dirty="0"/>
              <a:t>(ver Nº 8, NIC 38)</a:t>
            </a:r>
          </a:p>
          <a:p>
            <a:endParaRPr lang="es-ES_tradnl" dirty="0"/>
          </a:p>
          <a:p>
            <a:pPr>
              <a:buFont typeface="Arial" pitchFamily="34" charset="0"/>
              <a:buChar char="•"/>
            </a:pPr>
            <a:r>
              <a:rPr lang="es-ES_tradnl" dirty="0"/>
              <a:t> Así la Investigación representará un gasto, pues no podemos demostrar que obtendremos un activo intangible que genere beneficios económicos futuros</a:t>
            </a:r>
            <a:r>
              <a:rPr lang="es-CL" dirty="0"/>
              <a:t>.  </a:t>
            </a:r>
            <a:r>
              <a:rPr lang="es-ES_tradnl" dirty="0"/>
              <a:t>(ver Nº 55, NIC 38)</a:t>
            </a:r>
          </a:p>
          <a:p>
            <a:pPr>
              <a:buFont typeface="Arial" pitchFamily="34" charset="0"/>
              <a:buChar char="•"/>
            </a:pPr>
            <a:endParaRPr lang="es-CL" dirty="0"/>
          </a:p>
          <a:p>
            <a:pPr>
              <a:buFont typeface="Arial" pitchFamily="34" charset="0"/>
              <a:buChar char="•"/>
            </a:pPr>
            <a:r>
              <a:rPr lang="es-CL" dirty="0"/>
              <a:t> En nuestro ejemplo del aspartame, vemos que los beneficios económicos futuros no vinieron del desarrollo para la úlcera, sino que de la producción de un endulzante. </a:t>
            </a:r>
          </a:p>
          <a:p>
            <a:pPr>
              <a:buFont typeface="Arial" pitchFamily="34" charset="0"/>
              <a:buChar char="•"/>
            </a:pP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251520" y="3284984"/>
            <a:ext cx="413792"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476114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Reconocimiento de un Activo Intangible – Desarrollo Interno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83740" r:id="rId4" imgW="1257476" imgH="1362265" progId="">
                  <p:embed/>
                </p:oleObj>
              </mc:Choice>
              <mc:Fallback>
                <p:oleObj r:id="rId4" imgW="1257476" imgH="1362265"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buFont typeface="Arial" pitchFamily="34" charset="0"/>
              <a:buChar char="•"/>
            </a:pPr>
            <a:r>
              <a:rPr lang="es-CL" dirty="0"/>
              <a:t> </a:t>
            </a:r>
            <a:r>
              <a:rPr lang="es-CL" b="1" dirty="0"/>
              <a:t>Ejemplo: </a:t>
            </a:r>
            <a:r>
              <a:rPr lang="es-CL" dirty="0"/>
              <a:t>El </a:t>
            </a:r>
            <a:r>
              <a:rPr lang="es-CL" dirty="0" err="1"/>
              <a:t>minoxidil</a:t>
            </a:r>
            <a:r>
              <a:rPr lang="es-CL" dirty="0"/>
              <a:t>, que originalmente era una vasodilatador de administración oral (</a:t>
            </a:r>
            <a:r>
              <a:rPr lang="es-CL" dirty="0" err="1"/>
              <a:t>Loniten</a:t>
            </a:r>
            <a:r>
              <a:rPr lang="es-CL" dirty="0"/>
              <a:t>) usado para tratar la hipertensión, pero se descubrió que también produce una regresión de la calvicie. Hoy su principal forma de administración es como líquido de aplicación tópica, como tratamiento contra la calvicie (</a:t>
            </a:r>
            <a:r>
              <a:rPr lang="es-CL" dirty="0" err="1"/>
              <a:t>Rogaine</a:t>
            </a:r>
            <a:r>
              <a:rPr lang="es-CL" dirty="0"/>
              <a:t>).</a:t>
            </a:r>
          </a:p>
          <a:p>
            <a:r>
              <a:rPr lang="es-CL" dirty="0"/>
              <a:t> </a:t>
            </a:r>
          </a:p>
          <a:p>
            <a:pPr>
              <a:buFont typeface="Arial" pitchFamily="34" charset="0"/>
              <a:buChar char="•"/>
            </a:pPr>
            <a:r>
              <a:rPr lang="es-CL" dirty="0"/>
              <a:t> Incluso en la fase de Desarrollo </a:t>
            </a:r>
            <a:r>
              <a:rPr lang="es-ES_tradnl" dirty="0"/>
              <a:t>la empresa puede reconocer el activo intangible sólo si puede </a:t>
            </a:r>
            <a:r>
              <a:rPr lang="es-CL" dirty="0"/>
              <a:t>demostrar que: </a:t>
            </a:r>
          </a:p>
          <a:p>
            <a:pPr marL="285750" indent="-285750">
              <a:buFont typeface="Wingdings" panose="05000000000000000000" pitchFamily="2" charset="2"/>
              <a:buChar char="ü"/>
            </a:pPr>
            <a:r>
              <a:rPr lang="es-CL" dirty="0"/>
              <a:t> tiene la intención de completar la producción del activo intangible;  </a:t>
            </a:r>
          </a:p>
          <a:p>
            <a:pPr marL="285750" indent="-285750">
              <a:buFont typeface="Wingdings" panose="05000000000000000000" pitchFamily="2" charset="2"/>
              <a:buChar char="ü"/>
            </a:pPr>
            <a:r>
              <a:rPr lang="es-CL" dirty="0"/>
              <a:t> la que debe ser es técnicamente posible; </a:t>
            </a:r>
          </a:p>
          <a:p>
            <a:pPr marL="285750" indent="-285750">
              <a:buFont typeface="Wingdings" panose="05000000000000000000" pitchFamily="2" charset="2"/>
              <a:buChar char="ü"/>
            </a:pPr>
            <a:r>
              <a:rPr lang="es-CL" dirty="0"/>
              <a:t> será capaz de generar beneficios económicos futuros; </a:t>
            </a:r>
          </a:p>
          <a:p>
            <a:pPr marL="285750" indent="-285750">
              <a:buFont typeface="Wingdings" panose="05000000000000000000" pitchFamily="2" charset="2"/>
              <a:buChar char="ü"/>
            </a:pPr>
            <a:r>
              <a:rPr lang="es-CL" dirty="0"/>
              <a:t> tiene los recursos para efectivamente realizar la producción y es capaz de medir los recursos asociados a la generación del intangible en el desarrollo. </a:t>
            </a:r>
            <a:r>
              <a:rPr lang="es-ES_tradnl" dirty="0"/>
              <a:t>(ver Nº 57, NIC 38)</a:t>
            </a:r>
          </a:p>
          <a:p>
            <a:pPr marL="285750" indent="-285750">
              <a:buFont typeface="Wingdings" panose="05000000000000000000" pitchFamily="2" charset="2"/>
              <a:buChar char="ü"/>
            </a:pPr>
            <a:endParaRPr lang="es-ES_tradnl" dirty="0"/>
          </a:p>
          <a:p>
            <a:r>
              <a:rPr lang="es-CL" dirty="0"/>
              <a:t>      Es decir, debemos demostrar que el desarrollo es viable, sino es gasto</a:t>
            </a:r>
          </a:p>
          <a:p>
            <a:endParaRPr lang="es-ES_tradnl" dirty="0"/>
          </a:p>
          <a:p>
            <a:pPr>
              <a:buFont typeface="Arial" panose="020B0604020202020204" pitchFamily="34" charset="0"/>
              <a:buChar char="•"/>
            </a:pPr>
            <a:r>
              <a:rPr lang="es-CL" dirty="0"/>
              <a:t> La empresa deberá escoger, después del reconocimiento inicial al costo, si llevará el activo con el modelo del costo o con el de la revaluación </a:t>
            </a:r>
            <a:r>
              <a:rPr lang="es-ES_tradnl" dirty="0"/>
              <a:t>(ver Nº 72, NIC 38). Este último, requiere poder medir con regularidad con referencia a un mercado activo (ver Nº 75, NIC 38) .</a:t>
            </a:r>
          </a:p>
          <a:p>
            <a:pPr>
              <a:buFont typeface="Arial" panose="020B0604020202020204" pitchFamily="34" charset="0"/>
              <a:buChar char="•"/>
            </a:pPr>
            <a:endParaRPr lang="es-ES_tradnl" dirty="0"/>
          </a:p>
          <a:p>
            <a:pPr>
              <a:buFont typeface="Arial" panose="020B0604020202020204" pitchFamily="34" charset="0"/>
              <a:buChar char="•"/>
            </a:pPr>
            <a:r>
              <a:rPr lang="es-ES_tradnl" dirty="0"/>
              <a:t> “Un activo intangible con una vida útil finita se amortiza… mientras que [uno] … con una vida útil infinita no se amortiza” (ver Nº 89, NIC 38).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3" name="Flecha derecha 2"/>
          <p:cNvSpPr/>
          <p:nvPr/>
        </p:nvSpPr>
        <p:spPr>
          <a:xfrm>
            <a:off x="251520" y="4653136"/>
            <a:ext cx="216024"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4220050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332656"/>
            <a:ext cx="5112568" cy="506487"/>
          </a:xfrm>
        </p:spPr>
        <p:txBody>
          <a:bodyPr>
            <a:normAutofit/>
          </a:bodyPr>
          <a:lstStyle/>
          <a:p>
            <a:r>
              <a:rPr lang="es-ES_tradnl" sz="2400" dirty="0"/>
              <a:t>Ejercicio de marcas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47052"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4801314"/>
          </a:xfrm>
          <a:prstGeom prst="rect">
            <a:avLst/>
          </a:prstGeom>
          <a:noFill/>
        </p:spPr>
        <p:txBody>
          <a:bodyPr wrap="square" rtlCol="0">
            <a:spAutoFit/>
          </a:bodyPr>
          <a:lstStyle/>
          <a:p>
            <a:pPr>
              <a:buFont typeface="Arial" pitchFamily="34" charset="0"/>
              <a:buChar char="•"/>
            </a:pPr>
            <a:r>
              <a:rPr lang="es-ES_tradnl" dirty="0"/>
              <a:t> El grupo francés </a:t>
            </a:r>
            <a:r>
              <a:rPr lang="es-ES" dirty="0"/>
              <a:t>Louis </a:t>
            </a:r>
            <a:r>
              <a:rPr lang="es-ES" dirty="0" err="1"/>
              <a:t>Vuitton</a:t>
            </a:r>
            <a:r>
              <a:rPr lang="es-ES" dirty="0"/>
              <a:t> </a:t>
            </a:r>
            <a:r>
              <a:rPr lang="es-ES" dirty="0" err="1"/>
              <a:t>Moët</a:t>
            </a:r>
            <a:r>
              <a:rPr lang="es-ES" dirty="0"/>
              <a:t> </a:t>
            </a:r>
            <a:r>
              <a:rPr lang="es-ES" dirty="0" err="1"/>
              <a:t>Hennessy</a:t>
            </a:r>
            <a:r>
              <a:rPr lang="es-ES" dirty="0"/>
              <a:t> (LVMH) es uno de los mayores grupo de lujo del mundo, con más de € 35.000 MM en ingresos</a:t>
            </a:r>
            <a:r>
              <a:rPr lang="es-ES_tradnl" dirty="0"/>
              <a:t>. Tiene marcas tan conocidas como las champañas  Don </a:t>
            </a:r>
            <a:r>
              <a:rPr lang="es-ES_tradnl" dirty="0" err="1"/>
              <a:t>Perignon</a:t>
            </a:r>
            <a:r>
              <a:rPr lang="es-ES_tradnl" dirty="0"/>
              <a:t> o </a:t>
            </a:r>
            <a:r>
              <a:rPr lang="es-ES_tradnl" dirty="0" err="1"/>
              <a:t>Veuve</a:t>
            </a:r>
            <a:r>
              <a:rPr lang="es-ES_tradnl" dirty="0"/>
              <a:t> </a:t>
            </a:r>
            <a:r>
              <a:rPr lang="es-ES_tradnl" dirty="0" err="1"/>
              <a:t>Clicquot</a:t>
            </a:r>
            <a:r>
              <a:rPr lang="es-ES_tradnl" dirty="0"/>
              <a:t>, el coñac </a:t>
            </a:r>
            <a:r>
              <a:rPr lang="es-ES_tradnl" dirty="0" err="1"/>
              <a:t>Hennessy</a:t>
            </a:r>
            <a:r>
              <a:rPr lang="es-ES_tradnl" dirty="0"/>
              <a:t> o las carteras Louis </a:t>
            </a:r>
            <a:r>
              <a:rPr lang="es-ES_tradnl" dirty="0" err="1"/>
              <a:t>Vuitton</a:t>
            </a:r>
            <a:r>
              <a:rPr lang="es-ES_tradnl" dirty="0"/>
              <a:t>.</a:t>
            </a:r>
          </a:p>
          <a:p>
            <a:pPr>
              <a:buFont typeface="Arial" pitchFamily="34" charset="0"/>
              <a:buChar char="•"/>
            </a:pPr>
            <a:endParaRPr lang="es-ES_tradnl" dirty="0"/>
          </a:p>
          <a:p>
            <a:pPr>
              <a:buFont typeface="Arial" pitchFamily="34" charset="0"/>
              <a:buChar char="•"/>
            </a:pPr>
            <a:r>
              <a:rPr lang="es-ES_tradnl" dirty="0"/>
              <a:t> </a:t>
            </a:r>
            <a:r>
              <a:rPr lang="es-ES_tradnl" dirty="0" err="1"/>
              <a:t>Donna</a:t>
            </a:r>
            <a:r>
              <a:rPr lang="es-ES_tradnl" dirty="0"/>
              <a:t> </a:t>
            </a:r>
            <a:r>
              <a:rPr lang="es-ES_tradnl" dirty="0" err="1"/>
              <a:t>Karan</a:t>
            </a:r>
            <a:r>
              <a:rPr lang="es-ES_tradnl" dirty="0"/>
              <a:t> es una de las marcas más importantes en la ropa de mujeres ejecutivas.</a:t>
            </a:r>
          </a:p>
          <a:p>
            <a:pPr>
              <a:buFont typeface="Arial" pitchFamily="34" charset="0"/>
              <a:buChar char="•"/>
            </a:pPr>
            <a:endParaRPr lang="es-ES_tradnl" dirty="0"/>
          </a:p>
          <a:p>
            <a:pPr>
              <a:buFont typeface="Arial" pitchFamily="34" charset="0"/>
              <a:buChar char="•"/>
            </a:pPr>
            <a:r>
              <a:rPr lang="es-ES_tradnl" dirty="0"/>
              <a:t> LVMH no logró generar los resultados esperados en </a:t>
            </a:r>
            <a:r>
              <a:rPr lang="es-ES_tradnl" dirty="0" err="1"/>
              <a:t>Donna</a:t>
            </a:r>
            <a:r>
              <a:rPr lang="es-ES_tradnl" dirty="0"/>
              <a:t> </a:t>
            </a:r>
            <a:r>
              <a:rPr lang="es-ES_tradnl" dirty="0" err="1"/>
              <a:t>Karan</a:t>
            </a:r>
            <a:r>
              <a:rPr lang="es-ES_tradnl" dirty="0"/>
              <a:t>. LVMH normalmente no vende sus marcas, su filosofía es que no hay malas marcas, solo malos gerentes.</a:t>
            </a:r>
          </a:p>
          <a:p>
            <a:pPr>
              <a:buFont typeface="Arial" pitchFamily="34" charset="0"/>
              <a:buChar char="•"/>
            </a:pPr>
            <a:endParaRPr lang="es-ES_tradnl" dirty="0"/>
          </a:p>
          <a:p>
            <a:pPr>
              <a:buFont typeface="Arial" pitchFamily="34" charset="0"/>
              <a:buChar char="•"/>
            </a:pPr>
            <a:r>
              <a:rPr lang="es-ES_tradnl" dirty="0"/>
              <a:t> En julio 2016 LVMH anuncia la venta de </a:t>
            </a:r>
            <a:r>
              <a:rPr lang="es-ES_tradnl" dirty="0" err="1"/>
              <a:t>Donna</a:t>
            </a:r>
            <a:r>
              <a:rPr lang="es-ES_tradnl" dirty="0"/>
              <a:t> </a:t>
            </a:r>
            <a:r>
              <a:rPr lang="es-ES_tradnl" dirty="0" err="1"/>
              <a:t>Karan</a:t>
            </a:r>
            <a:r>
              <a:rPr lang="es-ES_tradnl" dirty="0"/>
              <a:t> International al grupo estadounidense G-III </a:t>
            </a:r>
            <a:r>
              <a:rPr lang="es-ES_tradnl" dirty="0" err="1"/>
              <a:t>Apparel</a:t>
            </a:r>
            <a:r>
              <a:rPr lang="es-ES_tradnl" dirty="0"/>
              <a:t> considerando un valor de empresa de USD 650 MM.</a:t>
            </a:r>
          </a:p>
          <a:p>
            <a:pPr>
              <a:buFont typeface="Arial" pitchFamily="34" charset="0"/>
              <a:buChar char="•"/>
            </a:pPr>
            <a:endParaRPr lang="es-ES_tradnl" dirty="0"/>
          </a:p>
          <a:p>
            <a:pPr>
              <a:buFont typeface="Arial" pitchFamily="34" charset="0"/>
              <a:buChar char="•"/>
            </a:pPr>
            <a:r>
              <a:rPr lang="es-ES_tradnl" dirty="0"/>
              <a:t> Las marcas </a:t>
            </a:r>
            <a:r>
              <a:rPr lang="es-ES_tradnl" dirty="0" err="1"/>
              <a:t>Donna</a:t>
            </a:r>
            <a:r>
              <a:rPr lang="es-ES_tradnl" dirty="0"/>
              <a:t> </a:t>
            </a:r>
            <a:r>
              <a:rPr lang="es-ES_tradnl" dirty="0" err="1"/>
              <a:t>Karan</a:t>
            </a:r>
            <a:r>
              <a:rPr lang="es-ES_tradnl" dirty="0"/>
              <a:t> y DKNY pasarán a ser propiedad de G-III </a:t>
            </a:r>
            <a:r>
              <a:rPr lang="es-ES_tradnl" dirty="0" err="1"/>
              <a:t>Apparel</a:t>
            </a:r>
            <a:endParaRPr lang="es-ES_tradnl" dirty="0"/>
          </a:p>
          <a:p>
            <a:pPr>
              <a:buFont typeface="Arial" pitchFamily="34" charset="0"/>
              <a:buChar char="•"/>
            </a:pPr>
            <a:endParaRPr lang="es-ES_tradnl" dirty="0"/>
          </a:p>
          <a:p>
            <a:r>
              <a:rPr lang="es-ES_tradnl" dirty="0"/>
              <a:t>         Se le </a:t>
            </a:r>
            <a:r>
              <a:rPr lang="es-ES_tradnl"/>
              <a:t>pide analizar </a:t>
            </a:r>
            <a:r>
              <a:rPr lang="es-ES_tradnl" dirty="0"/>
              <a:t>el valor de los activos transferidos. En particular, indique cuántas fábricas y personal es transferido al nuevo propietario, además del valor de las marcas. </a:t>
            </a:r>
          </a:p>
          <a:p>
            <a:endParaRPr lang="es-ES_tradnl" dirty="0"/>
          </a:p>
        </p:txBody>
      </p:sp>
      <p:sp>
        <p:nvSpPr>
          <p:cNvPr id="8" name="7 Flecha derecha"/>
          <p:cNvSpPr/>
          <p:nvPr/>
        </p:nvSpPr>
        <p:spPr>
          <a:xfrm>
            <a:off x="305781" y="4941168"/>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0"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extLst>
      <p:ext uri="{BB962C8B-B14F-4D97-AF65-F5344CB8AC3E}">
        <p14:creationId xmlns:p14="http://schemas.microsoft.com/office/powerpoint/2010/main" val="1041989527"/>
      </p:ext>
    </p:extLst>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Agricultura - NIC 41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2595989"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050124597"/>
      </p:ext>
    </p:extLst>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Activos biológicos y actividad agrícola </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97013"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Se aplica a: activos biológicos (animales vivos o plantas), productos agrícolas (los que se obtienen de los activos biológicos) y subvenciones gubernamentales relacionadas. </a:t>
            </a:r>
          </a:p>
          <a:p>
            <a:pPr>
              <a:buFont typeface="Arial" pitchFamily="34" charset="0"/>
              <a:buChar char="•"/>
            </a:pPr>
            <a:endParaRPr lang="es-ES_tradnl" dirty="0"/>
          </a:p>
          <a:p>
            <a:pPr>
              <a:buFont typeface="Arial" pitchFamily="34" charset="0"/>
              <a:buChar char="•"/>
            </a:pPr>
            <a:r>
              <a:rPr lang="es-ES_tradnl" dirty="0"/>
              <a:t> Entendiendo la </a:t>
            </a:r>
            <a:r>
              <a:rPr lang="es-ES_tradnl" b="1" dirty="0"/>
              <a:t>actividad agrícola</a:t>
            </a:r>
            <a:r>
              <a:rPr lang="es-ES_tradnl" dirty="0"/>
              <a:t> como la </a:t>
            </a:r>
            <a:r>
              <a:rPr lang="es-ES_tradnl" b="1" dirty="0"/>
              <a:t>gestión de la transformación </a:t>
            </a:r>
            <a:r>
              <a:rPr lang="es-ES_tradnl" dirty="0"/>
              <a:t>y recolección de </a:t>
            </a:r>
            <a:r>
              <a:rPr lang="es-ES_tradnl" b="1" dirty="0"/>
              <a:t>activos biológicos</a:t>
            </a:r>
            <a:r>
              <a:rPr lang="es-ES_tradnl" dirty="0"/>
              <a:t>, se incluye en esta no sólo el </a:t>
            </a:r>
            <a:r>
              <a:rPr lang="es-ES_tradnl" b="1" dirty="0"/>
              <a:t>cultivo</a:t>
            </a:r>
            <a:r>
              <a:rPr lang="es-ES_tradnl" dirty="0"/>
              <a:t> de plantas, sino también actividades como la </a:t>
            </a:r>
            <a:r>
              <a:rPr lang="es-ES_tradnl" b="1" dirty="0"/>
              <a:t>ganadería, acuicultura, silvicultura y floricultura</a:t>
            </a:r>
            <a:r>
              <a:rPr lang="es-ES_tradnl" dirty="0"/>
              <a:t>. Sus “características comunes: </a:t>
            </a:r>
          </a:p>
          <a:p>
            <a:pPr>
              <a:buFont typeface="Arial" pitchFamily="34" charset="0"/>
              <a:buChar char="•"/>
            </a:pPr>
            <a:endParaRPr lang="es-ES_tradnl" dirty="0"/>
          </a:p>
          <a:p>
            <a:pPr marL="342900" indent="-342900">
              <a:buFont typeface="+mj-lt"/>
              <a:buAutoNum type="alphaLcParenR"/>
            </a:pPr>
            <a:r>
              <a:rPr lang="es-ES_tradnl" b="1" dirty="0"/>
              <a:t>Capacidad de cambio</a:t>
            </a:r>
            <a:r>
              <a:rPr lang="es-ES_tradnl" dirty="0"/>
              <a:t>. Tanto las plantas como los animales vivos  son capaces de experimentar transformaciones  biológicas. </a:t>
            </a:r>
          </a:p>
          <a:p>
            <a:pPr marL="342900" indent="-342900">
              <a:buFont typeface="+mj-lt"/>
              <a:buAutoNum type="alphaLcParenR"/>
            </a:pPr>
            <a:endParaRPr lang="es-ES_tradnl" dirty="0"/>
          </a:p>
          <a:p>
            <a:pPr marL="342900" indent="-342900">
              <a:buFont typeface="+mj-lt"/>
              <a:buAutoNum type="alphaLcParenR"/>
            </a:pPr>
            <a:r>
              <a:rPr lang="es-ES_tradnl" b="1" dirty="0"/>
              <a:t>Gestión del cambio</a:t>
            </a:r>
            <a:r>
              <a:rPr lang="es-ES_tradnl" dirty="0"/>
              <a:t>.  La gerencia facilita las transformaciones biológicas promoviendo … las condiciones necesarias para que el proceso tenga lugar … tal gestión distingue la actividad agrícola de otras actividades. Por ejemplo, </a:t>
            </a:r>
            <a:r>
              <a:rPr lang="es-ES_tradnl" b="1" dirty="0"/>
              <a:t>no constituye actividad agrícola</a:t>
            </a:r>
            <a:r>
              <a:rPr lang="es-ES_tradnl" dirty="0"/>
              <a:t> la cosecha o </a:t>
            </a:r>
            <a:r>
              <a:rPr lang="es-ES_tradnl" b="1" dirty="0"/>
              <a:t>recolección de recursos no gestionados previamente </a:t>
            </a:r>
            <a:r>
              <a:rPr lang="es-ES_tradnl" dirty="0"/>
              <a:t>(tales como la pesca en el océano y la tala de bosques naturales), y</a:t>
            </a:r>
          </a:p>
          <a:p>
            <a:pPr marL="342900" indent="-342900">
              <a:buFont typeface="+mj-lt"/>
              <a:buAutoNum type="alphaLcParenR"/>
            </a:pPr>
            <a:endParaRPr lang="es-ES_tradnl" dirty="0"/>
          </a:p>
          <a:p>
            <a:pPr marL="342900" indent="-342900">
              <a:buFont typeface="+mj-lt"/>
              <a:buAutoNum type="alphaLcParenR"/>
            </a:pPr>
            <a:r>
              <a:rPr lang="es-ES_tradnl" b="1" dirty="0"/>
              <a:t>Medición del cambio</a:t>
            </a:r>
            <a:r>
              <a:rPr lang="es-ES_tradnl" dirty="0"/>
              <a:t>. Tanto el </a:t>
            </a:r>
            <a:r>
              <a:rPr lang="es-ES_tradnl" b="1" dirty="0"/>
              <a:t>cambio cualitativo </a:t>
            </a:r>
            <a:r>
              <a:rPr lang="es-ES_tradnl" dirty="0"/>
              <a:t>(por ej., adecuación genética, densidad, maduración ….) como el </a:t>
            </a:r>
            <a:r>
              <a:rPr lang="es-ES_tradnl" b="1" dirty="0"/>
              <a:t>cambio cuantitativo </a:t>
            </a:r>
            <a:r>
              <a:rPr lang="es-ES_tradnl" dirty="0"/>
              <a:t>(por ej., número de crías, peso …) conseguido por la transformación …. Se medirá y controlará como una función rutinaria…” (Nº 6, NIC 41)</a:t>
            </a:r>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extLst>
      <p:ext uri="{BB962C8B-B14F-4D97-AF65-F5344CB8AC3E}">
        <p14:creationId xmlns:p14="http://schemas.microsoft.com/office/powerpoint/2010/main" val="2605183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¿Qué es un activos biológicos? </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98037"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3970318"/>
          </a:xfrm>
          <a:prstGeom prst="rect">
            <a:avLst/>
          </a:prstGeom>
          <a:noFill/>
        </p:spPr>
        <p:txBody>
          <a:bodyPr wrap="square" rtlCol="0">
            <a:spAutoFit/>
          </a:bodyPr>
          <a:lstStyle/>
          <a:p>
            <a:pPr>
              <a:buFont typeface="Arial" pitchFamily="34" charset="0"/>
              <a:buChar char="•"/>
            </a:pPr>
            <a:r>
              <a:rPr lang="es-ES_tradnl" dirty="0"/>
              <a:t>  La </a:t>
            </a:r>
            <a:r>
              <a:rPr lang="es-ES_tradnl" b="1" dirty="0"/>
              <a:t>Merluza</a:t>
            </a:r>
            <a:r>
              <a:rPr lang="es-ES_tradnl" dirty="0"/>
              <a:t> del Pacífico Sur o Merluza Común es un </a:t>
            </a:r>
            <a:r>
              <a:rPr lang="es-ES_tradnl" b="1" dirty="0"/>
              <a:t>pez</a:t>
            </a:r>
            <a:r>
              <a:rPr lang="es-ES_tradnl" dirty="0"/>
              <a:t> que </a:t>
            </a:r>
          </a:p>
          <a:p>
            <a:r>
              <a:rPr lang="es-ES_tradnl" dirty="0"/>
              <a:t>habita en el mar y se alimenta de peces más pequeños. </a:t>
            </a:r>
          </a:p>
          <a:p>
            <a:pPr>
              <a:buFont typeface="Arial" pitchFamily="34" charset="0"/>
              <a:buChar char="•"/>
            </a:pPr>
            <a:endParaRPr lang="es-ES_tradnl" dirty="0"/>
          </a:p>
          <a:p>
            <a:pPr>
              <a:buFont typeface="Arial" pitchFamily="34" charset="0"/>
              <a:buChar char="•"/>
            </a:pPr>
            <a:r>
              <a:rPr lang="es-ES_tradnl" dirty="0"/>
              <a:t> </a:t>
            </a:r>
            <a:r>
              <a:rPr lang="es-CL" dirty="0"/>
              <a:t>En Chile, para regular la extracción de peces del mar,  se fijan cuotas globales anuales de pesca. </a:t>
            </a:r>
          </a:p>
          <a:p>
            <a:endParaRPr lang="es-CL" dirty="0"/>
          </a:p>
          <a:p>
            <a:pPr>
              <a:buFont typeface="Arial" pitchFamily="34" charset="0"/>
              <a:buChar char="•"/>
            </a:pPr>
            <a:r>
              <a:rPr lang="es-CL" dirty="0"/>
              <a:t> La </a:t>
            </a:r>
            <a:r>
              <a:rPr lang="es-CL" b="1" dirty="0"/>
              <a:t>cuota de captura </a:t>
            </a:r>
            <a:r>
              <a:rPr lang="es-CL" dirty="0"/>
              <a:t>de merluza asignada por el gobierno de Chile para 2013 es de 39.400 toneladas, 60% para el sector industrial y 40% para el sector artesanal. El 90% de la pesca industrial se concentra en la región del </a:t>
            </a:r>
            <a:r>
              <a:rPr lang="es-CL" dirty="0" err="1"/>
              <a:t>Bio</a:t>
            </a:r>
            <a:r>
              <a:rPr lang="es-CL" dirty="0"/>
              <a:t> – </a:t>
            </a:r>
            <a:r>
              <a:rPr lang="es-CL" dirty="0" err="1"/>
              <a:t>Bio</a:t>
            </a:r>
            <a:r>
              <a:rPr lang="es-CL" dirty="0"/>
              <a:t>. </a:t>
            </a:r>
          </a:p>
          <a:p>
            <a:pPr>
              <a:buFont typeface="Arial" pitchFamily="34" charset="0"/>
              <a:buChar char="•"/>
            </a:pPr>
            <a:endParaRPr lang="es-CL" dirty="0"/>
          </a:p>
          <a:p>
            <a:pPr>
              <a:buFont typeface="Arial" pitchFamily="34" charset="0"/>
              <a:buChar char="•"/>
            </a:pPr>
            <a:r>
              <a:rPr lang="es-CL" dirty="0"/>
              <a:t> En dicha  región se ubica </a:t>
            </a:r>
            <a:r>
              <a:rPr lang="es-CL" b="1" dirty="0"/>
              <a:t>La Pescada SA</a:t>
            </a:r>
            <a:r>
              <a:rPr lang="es-CL" dirty="0"/>
              <a:t>, empresa pesquera dedicada exclusivamente a la extracción de merluza. Dicha empresa es poseedora de cuotas de captura por </a:t>
            </a:r>
            <a:r>
              <a:rPr lang="es-CL" b="1" dirty="0"/>
              <a:t>800 toneladas </a:t>
            </a:r>
            <a:r>
              <a:rPr lang="es-CL" dirty="0"/>
              <a:t>para el año 2013, la misma que tuvo el 2012.</a:t>
            </a:r>
            <a:endParaRPr lang="es-CL" i="1" dirty="0"/>
          </a:p>
          <a:p>
            <a:pPr>
              <a:buFont typeface="Arial" pitchFamily="34" charset="0"/>
              <a:buChar char="•"/>
            </a:pPr>
            <a:endParaRPr lang="es-CL" i="1" dirty="0"/>
          </a:p>
          <a:p>
            <a:pPr>
              <a:buFont typeface="Arial" pitchFamily="34" charset="0"/>
              <a:buChar char="•"/>
            </a:pPr>
            <a:r>
              <a:rPr lang="es-CL" i="1" dirty="0"/>
              <a:t> </a:t>
            </a:r>
            <a:r>
              <a:rPr lang="es-CL" dirty="0"/>
              <a:t>¿Debemos considerar dicha cuota de 800 toneladas como un activo biológico?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8" name="7 Imagen" descr="Merluza.jpg"/>
          <p:cNvPicPr>
            <a:picLocks noChangeAspect="1"/>
          </p:cNvPicPr>
          <p:nvPr/>
        </p:nvPicPr>
        <p:blipFill>
          <a:blip r:embed="rId6" cstate="print"/>
          <a:stretch>
            <a:fillRect/>
          </a:stretch>
        </p:blipFill>
        <p:spPr>
          <a:xfrm>
            <a:off x="5868144" y="1124744"/>
            <a:ext cx="3048000" cy="780288"/>
          </a:xfrm>
          <a:prstGeom prst="rect">
            <a:avLst/>
          </a:prstGeom>
        </p:spPr>
      </p:pic>
      <p:sp>
        <p:nvSpPr>
          <p:cNvPr id="10" name="9 Flecha derecha"/>
          <p:cNvSpPr/>
          <p:nvPr/>
        </p:nvSpPr>
        <p:spPr>
          <a:xfrm>
            <a:off x="179512" y="5157192"/>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CuadroTexto"/>
          <p:cNvSpPr txBox="1"/>
          <p:nvPr/>
        </p:nvSpPr>
        <p:spPr>
          <a:xfrm>
            <a:off x="0" y="5103674"/>
            <a:ext cx="9144000" cy="1754326"/>
          </a:xfrm>
          <a:prstGeom prst="rect">
            <a:avLst/>
          </a:prstGeom>
          <a:noFill/>
        </p:spPr>
        <p:txBody>
          <a:bodyPr wrap="square" rtlCol="0">
            <a:spAutoFit/>
          </a:bodyPr>
          <a:lstStyle/>
          <a:p>
            <a:r>
              <a:rPr lang="es-CL" dirty="0"/>
              <a:t>          Los criterios para ser considerado un activo biológico son que este tiene capacidad de cambio (a través de transformaciones biológicas), que este cambio puede ser gestionado por la gerencia y que este cambio puede ser medido. </a:t>
            </a:r>
          </a:p>
          <a:p>
            <a:r>
              <a:rPr lang="es-CL" dirty="0"/>
              <a:t>La merluza tiene capacidad de cambio, pues es un animal, pero no podemos gestionar su cambio. No tenemos capacidad de afectar el desarrollo de la merluza ni fomentar su reproducción, la cuota es sólo una limitación a cuánto podemos extraer.</a:t>
            </a:r>
          </a:p>
        </p:txBody>
      </p:sp>
    </p:spTree>
    <p:extLst>
      <p:ext uri="{BB962C8B-B14F-4D97-AF65-F5344CB8AC3E}">
        <p14:creationId xmlns:p14="http://schemas.microsoft.com/office/powerpoint/2010/main" val="2130650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ox(in)">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ox(in)">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t>Presentación de Estados Financieros– NIC 1</a:t>
            </a:r>
            <a:endParaRPr lang="es-CL"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90321"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Caso futbolistas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13340"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r>
              <a:rPr lang="es-ES_tradnl" dirty="0"/>
              <a:t>         ¿</a:t>
            </a:r>
            <a:r>
              <a:rPr lang="es-ES_tradnl" b="1" dirty="0"/>
              <a:t>Son los futbolistas activos biológicos</a:t>
            </a:r>
            <a:r>
              <a:rPr lang="es-ES_tradnl" dirty="0"/>
              <a:t>? </a:t>
            </a:r>
          </a:p>
          <a:p>
            <a:endParaRPr lang="es-ES_tradnl" dirty="0"/>
          </a:p>
          <a:p>
            <a:pPr>
              <a:buFont typeface="Arial" pitchFamily="34" charset="0"/>
              <a:buChar char="•"/>
            </a:pPr>
            <a:r>
              <a:rPr lang="es-ES_tradnl" dirty="0"/>
              <a:t> Estos tienen capacidad de cambio biológico, este cambio puede ser gestionado y también medido (entrenamiento). Pero </a:t>
            </a:r>
            <a:r>
              <a:rPr lang="es-ES_tradnl" b="1" dirty="0"/>
              <a:t>no tenemos derechos de propiedad </a:t>
            </a:r>
            <a:r>
              <a:rPr lang="es-ES_tradnl" dirty="0"/>
              <a:t>sobre los </a:t>
            </a:r>
            <a:r>
              <a:rPr lang="es-ES_tradnl" b="1" dirty="0"/>
              <a:t>futbolistas</a:t>
            </a:r>
            <a:r>
              <a:rPr lang="es-ES_tradnl" dirty="0"/>
              <a:t>, son personas libres y podrían negarse a jugar, aunque eso les genere un daño económico. </a:t>
            </a:r>
          </a:p>
          <a:p>
            <a:pPr>
              <a:buFont typeface="Arial" pitchFamily="34" charset="0"/>
              <a:buChar char="•"/>
            </a:pPr>
            <a:endParaRPr lang="es-ES_tradnl" dirty="0"/>
          </a:p>
          <a:p>
            <a:pPr>
              <a:buFont typeface="Arial" pitchFamily="34" charset="0"/>
              <a:buChar char="•"/>
            </a:pPr>
            <a:r>
              <a:rPr lang="es-ES_tradnl" dirty="0"/>
              <a:t> La especial reglamentación del futbol, ha generado ciertas reglas que disminuyen la libertad laboral de los jugadores, en comparación con el resto del mercado laboral.</a:t>
            </a:r>
          </a:p>
          <a:p>
            <a:pPr>
              <a:buFont typeface="Arial" pitchFamily="34" charset="0"/>
              <a:buChar char="•"/>
            </a:pPr>
            <a:endParaRPr lang="es-ES_tradnl" dirty="0"/>
          </a:p>
          <a:p>
            <a:pPr>
              <a:buFont typeface="Arial" pitchFamily="34" charset="0"/>
              <a:buChar char="•"/>
            </a:pPr>
            <a:r>
              <a:rPr lang="es-ES_tradnl" dirty="0"/>
              <a:t> Existen </a:t>
            </a:r>
            <a:r>
              <a:rPr lang="es-ES_tradnl" b="1" dirty="0"/>
              <a:t>derechos formativos, federativos y económicos</a:t>
            </a:r>
            <a:r>
              <a:rPr lang="es-ES_tradnl" dirty="0"/>
              <a:t>. Sobre estos </a:t>
            </a:r>
            <a:r>
              <a:rPr lang="es-ES_tradnl" b="1" dirty="0"/>
              <a:t>sí </a:t>
            </a:r>
            <a:r>
              <a:rPr lang="es-ES_tradnl" dirty="0"/>
              <a:t>podemos tener </a:t>
            </a:r>
            <a:r>
              <a:rPr lang="es-ES_tradnl" b="1" dirty="0"/>
              <a:t>derechos económicos</a:t>
            </a:r>
            <a:r>
              <a:rPr lang="es-ES_tradnl" dirty="0"/>
              <a:t>, pero no son seres vivos sino </a:t>
            </a:r>
            <a:r>
              <a:rPr lang="es-ES_tradnl" b="1" dirty="0"/>
              <a:t>contratos</a:t>
            </a:r>
            <a:r>
              <a:rPr lang="es-ES_tradnl" dirty="0"/>
              <a:t>, por eso son </a:t>
            </a:r>
            <a:r>
              <a:rPr lang="es-ES_tradnl" b="1" dirty="0"/>
              <a:t>intangibles</a:t>
            </a:r>
            <a:r>
              <a:rPr lang="es-ES_tradnl" dirty="0"/>
              <a:t>.</a:t>
            </a:r>
          </a:p>
          <a:p>
            <a:pPr>
              <a:buFont typeface="Arial" pitchFamily="34" charset="0"/>
              <a:buChar char="•"/>
            </a:pPr>
            <a:endParaRPr lang="es-ES_tradnl" dirty="0"/>
          </a:p>
          <a:p>
            <a:pPr>
              <a:buFont typeface="Arial" pitchFamily="34" charset="0"/>
              <a:buChar char="•"/>
            </a:pPr>
            <a:r>
              <a:rPr lang="es-ES_tradnl" dirty="0"/>
              <a:t> Los derechos formativos son USD 30.000 por cada año entre los 12 y 23 años</a:t>
            </a:r>
          </a:p>
          <a:p>
            <a:pPr>
              <a:buFont typeface="Arial" pitchFamily="34" charset="0"/>
              <a:buChar char="•"/>
            </a:pPr>
            <a:endParaRPr lang="es-ES_tradnl" dirty="0"/>
          </a:p>
          <a:p>
            <a:pPr>
              <a:buFont typeface="Arial" pitchFamily="34" charset="0"/>
              <a:buChar char="•"/>
            </a:pPr>
            <a:r>
              <a:rPr lang="es-ES_tradnl" dirty="0"/>
              <a:t> Los derechos federativos surgen del contrato con el club, que puede ser hasta por 4 años.</a:t>
            </a:r>
          </a:p>
          <a:p>
            <a:pPr>
              <a:buFont typeface="Arial" pitchFamily="34" charset="0"/>
              <a:buChar char="•"/>
            </a:pPr>
            <a:endParaRPr lang="es-ES_tradnl" dirty="0"/>
          </a:p>
          <a:p>
            <a:pPr>
              <a:buFont typeface="Arial" pitchFamily="34" charset="0"/>
              <a:buChar char="•"/>
            </a:pPr>
            <a:r>
              <a:rPr lang="es-ES_tradnl" dirty="0"/>
              <a:t> Los derechos económicos son la valorización de los derechos federativos.</a:t>
            </a:r>
          </a:p>
          <a:p>
            <a:pPr>
              <a:buFont typeface="Arial" pitchFamily="34" charset="0"/>
              <a:buChar char="•"/>
            </a:pPr>
            <a:endParaRPr lang="es-ES_tradnl" dirty="0"/>
          </a:p>
          <a:p>
            <a:pPr>
              <a:buFont typeface="Arial" pitchFamily="34" charset="0"/>
              <a:buChar char="•"/>
            </a:pPr>
            <a:r>
              <a:rPr lang="es-ES_tradnl" dirty="0"/>
              <a:t> Así el “pase” es el pago que hace un club a otro por los derechos federativos y económicos.</a:t>
            </a:r>
          </a:p>
          <a:p>
            <a:pPr>
              <a:buFont typeface="Arial" pitchFamily="34" charset="0"/>
              <a:buChar char="•"/>
            </a:pPr>
            <a:endParaRPr lang="es-ES_tradnl" dirty="0"/>
          </a:p>
          <a:p>
            <a:pPr>
              <a:buFont typeface="Arial" pitchFamily="34" charset="0"/>
              <a:buChar char="•"/>
            </a:pPr>
            <a:r>
              <a:rPr lang="es-ES_tradnl" dirty="0"/>
              <a:t> Encontraremos en los estados financieros de los clubes, por tanto, estos distintos derechos</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23528" y="1124744"/>
            <a:ext cx="360040"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474141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
                                            <p:txEl>
                                              <p:pRg st="16" end="1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Activos biológicos y productos agrícolas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99061"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1477328"/>
          </a:xfrm>
          <a:prstGeom prst="rect">
            <a:avLst/>
          </a:prstGeom>
          <a:noFill/>
        </p:spPr>
        <p:txBody>
          <a:bodyPr wrap="square" rtlCol="0">
            <a:spAutoFit/>
          </a:bodyPr>
          <a:lstStyle/>
          <a:p>
            <a:pPr>
              <a:buFont typeface="Arial" pitchFamily="34" charset="0"/>
              <a:buChar char="•"/>
            </a:pPr>
            <a:r>
              <a:rPr lang="es-ES_tradnl" dirty="0"/>
              <a:t> Una vez que el </a:t>
            </a:r>
            <a:r>
              <a:rPr lang="es-ES_tradnl" b="1" dirty="0"/>
              <a:t>activo biológico </a:t>
            </a:r>
            <a:r>
              <a:rPr lang="es-ES_tradnl" dirty="0"/>
              <a:t>es </a:t>
            </a:r>
            <a:r>
              <a:rPr lang="es-ES_tradnl" b="1" dirty="0"/>
              <a:t>cosechado</a:t>
            </a:r>
            <a:r>
              <a:rPr lang="es-ES_tradnl" dirty="0"/>
              <a:t> o recolectado (el producto se separa del activo biológico o cesa la vida del activo biológico) se aplica la </a:t>
            </a:r>
            <a:r>
              <a:rPr lang="es-ES_tradnl" b="1" dirty="0"/>
              <a:t>NIC</a:t>
            </a:r>
            <a:r>
              <a:rPr lang="es-ES_tradnl" dirty="0"/>
              <a:t> 2, de </a:t>
            </a:r>
            <a:r>
              <a:rPr lang="es-ES_tradnl" b="1" dirty="0"/>
              <a:t>inventarios</a:t>
            </a:r>
            <a:r>
              <a:rPr lang="es-ES_tradnl" dirty="0"/>
              <a:t>. (Nº 3, NIC 41)</a:t>
            </a:r>
          </a:p>
          <a:p>
            <a:pPr>
              <a:buFont typeface="Arial" pitchFamily="34" charset="0"/>
              <a:buChar char="•"/>
            </a:pPr>
            <a:endParaRPr lang="es-ES_tradnl" dirty="0"/>
          </a:p>
          <a:p>
            <a:pPr>
              <a:buFont typeface="Arial" pitchFamily="34" charset="0"/>
              <a:buChar char="•"/>
            </a:pPr>
            <a:r>
              <a:rPr lang="es-ES_tradnl" dirty="0"/>
              <a:t> Así el procesamiento del producto cosechado no se incluye en esta norma. Para clarificar, revisemos los siguientes ejemplos de productos resultantes que no debemos incluir):</a:t>
            </a:r>
          </a:p>
        </p:txBody>
      </p:sp>
      <p:pic>
        <p:nvPicPr>
          <p:cNvPr id="35844" name="Picture 4"/>
          <p:cNvPicPr>
            <a:picLocks noChangeAspect="1" noChangeArrowheads="1"/>
          </p:cNvPicPr>
          <p:nvPr/>
        </p:nvPicPr>
        <p:blipFill>
          <a:blip r:embed="rId6" cstate="print"/>
          <a:srcRect/>
          <a:stretch>
            <a:fillRect/>
          </a:stretch>
        </p:blipFill>
        <p:spPr bwMode="auto">
          <a:xfrm>
            <a:off x="1691680" y="2708920"/>
            <a:ext cx="5474593" cy="2253180"/>
          </a:xfrm>
          <a:prstGeom prst="rect">
            <a:avLst/>
          </a:prstGeom>
          <a:noFill/>
          <a:ln w="9525">
            <a:noFill/>
            <a:miter lim="800000"/>
            <a:headEnd/>
            <a:tailEnd/>
          </a:ln>
          <a:effectLst/>
        </p:spPr>
      </p:pic>
      <p:sp>
        <p:nvSpPr>
          <p:cNvPr id="8" name="7 CuadroTexto"/>
          <p:cNvSpPr txBox="1"/>
          <p:nvPr/>
        </p:nvSpPr>
        <p:spPr>
          <a:xfrm>
            <a:off x="0" y="5048016"/>
            <a:ext cx="9144000" cy="1477328"/>
          </a:xfrm>
          <a:prstGeom prst="rect">
            <a:avLst/>
          </a:prstGeom>
          <a:noFill/>
        </p:spPr>
        <p:txBody>
          <a:bodyPr wrap="square" rtlCol="0">
            <a:spAutoFit/>
          </a:bodyPr>
          <a:lstStyle/>
          <a:p>
            <a:pPr>
              <a:buFont typeface="Arial" pitchFamily="34" charset="0"/>
              <a:buChar char="•"/>
            </a:pPr>
            <a:r>
              <a:rPr lang="es-ES_tradnl" dirty="0"/>
              <a:t> “Un </a:t>
            </a:r>
            <a:r>
              <a:rPr lang="es-ES_tradnl" b="1" dirty="0"/>
              <a:t>activo biológico </a:t>
            </a:r>
            <a:r>
              <a:rPr lang="es-ES_tradnl" dirty="0"/>
              <a:t>se </a:t>
            </a:r>
            <a:r>
              <a:rPr lang="es-ES_tradnl" b="1" dirty="0"/>
              <a:t>medirá </a:t>
            </a:r>
            <a:r>
              <a:rPr lang="es-ES_tradnl" dirty="0"/>
              <a:t>… a su </a:t>
            </a:r>
            <a:r>
              <a:rPr lang="es-ES_tradnl" b="1" dirty="0"/>
              <a:t>valor razonable menos los costos de venta</a:t>
            </a:r>
            <a:r>
              <a:rPr lang="es-ES_tradnl" dirty="0"/>
              <a:t>, excepto … que el valor razonable no pueda ser medido con fiabilidad” (Nº 12, NIC 41)</a:t>
            </a:r>
          </a:p>
          <a:p>
            <a:pPr>
              <a:buFont typeface="Arial" pitchFamily="34" charset="0"/>
              <a:buChar char="•"/>
            </a:pPr>
            <a:endParaRPr lang="es-ES_tradnl" dirty="0"/>
          </a:p>
          <a:p>
            <a:pPr>
              <a:buFont typeface="Arial" pitchFamily="34" charset="0"/>
              <a:buChar char="•"/>
            </a:pPr>
            <a:r>
              <a:rPr lang="es-ES_tradnl" dirty="0"/>
              <a:t> Mediremos así desde el reconocimiento inicial hasta la cosecha. Para facilitar esta medición se pueden agrupar los activos biológicos por atributo, considerando los usados por el mercado.</a:t>
            </a:r>
          </a:p>
        </p:txBody>
      </p:sp>
      <p:sp>
        <p:nvSpPr>
          <p:cNvPr id="10"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extLst>
      <p:ext uri="{BB962C8B-B14F-4D97-AF65-F5344CB8AC3E}">
        <p14:creationId xmlns:p14="http://schemas.microsoft.com/office/powerpoint/2010/main" val="40576111"/>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Valor razonable del activo biológico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00087"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2585323"/>
          </a:xfrm>
          <a:prstGeom prst="rect">
            <a:avLst/>
          </a:prstGeom>
          <a:noFill/>
        </p:spPr>
        <p:txBody>
          <a:bodyPr wrap="square" rtlCol="0">
            <a:spAutoFit/>
          </a:bodyPr>
          <a:lstStyle/>
          <a:p>
            <a:pPr>
              <a:buFont typeface="Arial" pitchFamily="34" charset="0"/>
              <a:buChar char="•"/>
            </a:pPr>
            <a:r>
              <a:rPr lang="es-ES_tradnl" dirty="0"/>
              <a:t> Vale recordar que el valor razonable refleja las condiciones actuales de mercado, por lo que si tenemos un contrato que fije el precio a futuro del activo biológico, no debemos considerarlo.</a:t>
            </a:r>
          </a:p>
          <a:p>
            <a:pPr>
              <a:buFont typeface="Arial" pitchFamily="34" charset="0"/>
              <a:buChar char="•"/>
            </a:pPr>
            <a:endParaRPr lang="es-ES_tradnl" dirty="0"/>
          </a:p>
          <a:p>
            <a:pPr>
              <a:buFont typeface="Arial" pitchFamily="34" charset="0"/>
              <a:buChar char="•"/>
            </a:pPr>
            <a:r>
              <a:rPr lang="es-ES_tradnl" dirty="0"/>
              <a:t> No se debe incluir en el cálculo de valor razonable costos financieros, impuestos ni costos para re-establecer los activos biológicos (como replantar después de talar los árboles).(Nº 22, NIC 41)</a:t>
            </a:r>
          </a:p>
          <a:p>
            <a:pPr>
              <a:buFont typeface="Arial" pitchFamily="34" charset="0"/>
              <a:buChar char="•"/>
            </a:pPr>
            <a:endParaRPr lang="es-ES_tradnl" dirty="0"/>
          </a:p>
          <a:p>
            <a:pPr>
              <a:buFont typeface="Arial" pitchFamily="34" charset="0"/>
              <a:buChar char="•"/>
            </a:pPr>
            <a:r>
              <a:rPr lang="es-ES_tradnl" dirty="0"/>
              <a:t>  Se pueden usar los</a:t>
            </a:r>
            <a:r>
              <a:rPr lang="es-ES_tradnl" b="1" dirty="0"/>
              <a:t> costos </a:t>
            </a:r>
            <a:r>
              <a:rPr lang="es-ES_tradnl" dirty="0"/>
              <a:t>como </a:t>
            </a:r>
            <a:r>
              <a:rPr lang="es-ES_tradnl" b="1" dirty="0"/>
              <a:t>aproximación</a:t>
            </a:r>
            <a:r>
              <a:rPr lang="es-ES_tradnl" dirty="0"/>
              <a:t> al </a:t>
            </a:r>
            <a:r>
              <a:rPr lang="es-ES_tradnl" b="1" dirty="0"/>
              <a:t>valor razonable</a:t>
            </a:r>
            <a:r>
              <a:rPr lang="es-ES_tradnl" dirty="0"/>
              <a:t>, cuando (Nº 24, NIC 41) :</a:t>
            </a:r>
          </a:p>
          <a:p>
            <a:pPr marL="342900" indent="-342900">
              <a:buFont typeface="+mj-lt"/>
              <a:buAutoNum type="alphaLcParenR"/>
            </a:pPr>
            <a:r>
              <a:rPr lang="es-ES_tradnl" dirty="0"/>
              <a:t>“Haya tenido lugar </a:t>
            </a:r>
            <a:r>
              <a:rPr lang="es-ES_tradnl" b="1" dirty="0"/>
              <a:t>poca transformación </a:t>
            </a:r>
            <a:r>
              <a:rPr lang="es-ES_tradnl" dirty="0"/>
              <a:t>biológica desde … los primeros costos…</a:t>
            </a:r>
          </a:p>
          <a:p>
            <a:pPr marL="342900" indent="-342900">
              <a:buFont typeface="+mj-lt"/>
              <a:buAutoNum type="alphaLcParenR"/>
            </a:pPr>
            <a:r>
              <a:rPr lang="es-ES_tradnl" b="1" dirty="0"/>
              <a:t>No</a:t>
            </a:r>
            <a:r>
              <a:rPr lang="es-ES_tradnl" dirty="0"/>
              <a:t> se espera que sea </a:t>
            </a:r>
            <a:r>
              <a:rPr lang="es-ES_tradnl" b="1" dirty="0"/>
              <a:t>importante</a:t>
            </a:r>
            <a:r>
              <a:rPr lang="es-ES_tradnl" dirty="0"/>
              <a:t> el impacto de la </a:t>
            </a:r>
            <a:r>
              <a:rPr lang="es-ES_tradnl" b="1" dirty="0"/>
              <a:t>transformación biológica en el precio</a:t>
            </a:r>
            <a:r>
              <a:rPr lang="es-ES_tradnl" dirty="0"/>
              <a:t>…”</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3" name="Imagen 2"/>
          <p:cNvPicPr>
            <a:picLocks noChangeAspect="1"/>
          </p:cNvPicPr>
          <p:nvPr/>
        </p:nvPicPr>
        <p:blipFill>
          <a:blip r:embed="rId6"/>
          <a:stretch>
            <a:fillRect/>
          </a:stretch>
        </p:blipFill>
        <p:spPr>
          <a:xfrm>
            <a:off x="4232528" y="3638059"/>
            <a:ext cx="4564022" cy="2743269"/>
          </a:xfrm>
          <a:prstGeom prst="rect">
            <a:avLst/>
          </a:prstGeom>
        </p:spPr>
      </p:pic>
      <p:sp>
        <p:nvSpPr>
          <p:cNvPr id="4" name="CuadroTexto 3"/>
          <p:cNvSpPr txBox="1"/>
          <p:nvPr/>
        </p:nvSpPr>
        <p:spPr>
          <a:xfrm>
            <a:off x="107504" y="3638059"/>
            <a:ext cx="4032448" cy="3139321"/>
          </a:xfrm>
          <a:prstGeom prst="rect">
            <a:avLst/>
          </a:prstGeom>
          <a:noFill/>
        </p:spPr>
        <p:txBody>
          <a:bodyPr wrap="square" rtlCol="0">
            <a:spAutoFit/>
          </a:bodyPr>
          <a:lstStyle/>
          <a:p>
            <a:pPr algn="just">
              <a:buFont typeface="Arial" pitchFamily="34" charset="0"/>
              <a:buChar char="•"/>
            </a:pPr>
            <a:r>
              <a:rPr lang="es-ES_tradnl" b="1" dirty="0"/>
              <a:t> Ejemplo</a:t>
            </a:r>
            <a:r>
              <a:rPr lang="es-ES_tradnl" dirty="0"/>
              <a:t>: El valor de mercado de un campo con árboles recién plantado no es más que el terreno y el costo de plantar, cualquier vecino lo puede hacer. Al pasar los años, los árboles se pueden quemar o sufrir una peste antes de ser cosechados. Un bosque con 5 años, por lo tanto, tiene un valor por no haber sufrido estas eventualidades mayor al sólo costo acumulado.    El costo es así una buena aproximación del VR al inicio.</a:t>
            </a:r>
          </a:p>
        </p:txBody>
      </p:sp>
      <p:sp>
        <p:nvSpPr>
          <p:cNvPr id="5" name="Flecha derecha 4"/>
          <p:cNvSpPr/>
          <p:nvPr/>
        </p:nvSpPr>
        <p:spPr>
          <a:xfrm>
            <a:off x="1331640" y="6222661"/>
            <a:ext cx="216024" cy="1586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554318635"/>
      </p:ext>
    </p:extLst>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Valor razonable del activo biológico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18431"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Si van a objetar el aplicar valor razonable a un activo biológico, esto sólo se puede hacer en el reconocimiento inicial y deben argumentar que no es aplicable (se presume que sí lo es).</a:t>
            </a:r>
          </a:p>
          <a:p>
            <a:pPr>
              <a:buFont typeface="Arial" pitchFamily="34" charset="0"/>
              <a:buChar char="•"/>
            </a:pPr>
            <a:endParaRPr lang="es-ES_tradnl" dirty="0"/>
          </a:p>
          <a:p>
            <a:pPr>
              <a:buFont typeface="Arial" pitchFamily="34" charset="0"/>
              <a:buChar char="•"/>
            </a:pPr>
            <a:r>
              <a:rPr lang="es-ES_tradnl" dirty="0"/>
              <a:t> “Las </a:t>
            </a:r>
            <a:r>
              <a:rPr lang="es-ES_tradnl" b="1" dirty="0"/>
              <a:t>ganancias </a:t>
            </a:r>
            <a:r>
              <a:rPr lang="es-ES_tradnl" dirty="0"/>
              <a:t>o </a:t>
            </a:r>
            <a:r>
              <a:rPr lang="es-ES_tradnl" b="1" dirty="0"/>
              <a:t>pérdidas</a:t>
            </a:r>
            <a:r>
              <a:rPr lang="es-ES_tradnl" dirty="0"/>
              <a:t> surgidas en el </a:t>
            </a:r>
            <a:r>
              <a:rPr lang="es-ES_tradnl" b="1" dirty="0"/>
              <a:t>reconocimiento inicial </a:t>
            </a:r>
            <a:r>
              <a:rPr lang="es-ES_tradnl" dirty="0"/>
              <a:t>de un activo biológico a su valor razonable menos los costos de venta y por un </a:t>
            </a:r>
            <a:r>
              <a:rPr lang="es-ES_tradnl" b="1" dirty="0"/>
              <a:t>cambio</a:t>
            </a:r>
            <a:r>
              <a:rPr lang="es-ES_tradnl" dirty="0"/>
              <a:t> en el </a:t>
            </a:r>
            <a:r>
              <a:rPr lang="es-ES_tradnl" b="1" dirty="0"/>
              <a:t>valor razonable </a:t>
            </a:r>
            <a:r>
              <a:rPr lang="es-ES_tradnl" dirty="0"/>
              <a:t>menos los costos de ventas de un activo biológico deberán </a:t>
            </a:r>
            <a:r>
              <a:rPr lang="es-ES_tradnl" b="1" dirty="0"/>
              <a:t>incluirse</a:t>
            </a:r>
            <a:r>
              <a:rPr lang="es-ES_tradnl" dirty="0"/>
              <a:t> en la </a:t>
            </a:r>
            <a:r>
              <a:rPr lang="es-ES_tradnl" b="1" dirty="0"/>
              <a:t>ganancia</a:t>
            </a:r>
            <a:r>
              <a:rPr lang="es-ES_tradnl" dirty="0"/>
              <a:t> o pérdida neta </a:t>
            </a:r>
            <a:r>
              <a:rPr lang="es-ES_tradnl" b="1" dirty="0"/>
              <a:t>del período </a:t>
            </a:r>
            <a:r>
              <a:rPr lang="es-ES_tradnl" dirty="0"/>
              <a:t>en que aparezcan” .(Nº 26, NIC 41) </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Estamos criando novillos, compramos 100 por terneros de 100 kg por $ 10 MM.</a:t>
            </a:r>
          </a:p>
          <a:p>
            <a:r>
              <a:rPr lang="es-ES_tradnl" dirty="0"/>
              <a:t>       Activos biológicos        $ 10.000.000</a:t>
            </a:r>
          </a:p>
          <a:p>
            <a:r>
              <a:rPr lang="es-ES_tradnl" dirty="0"/>
              <a:t>       Caja					$ 10.000.000</a:t>
            </a:r>
          </a:p>
          <a:p>
            <a:endParaRPr lang="es-ES_tradnl" dirty="0"/>
          </a:p>
          <a:p>
            <a:r>
              <a:rPr lang="es-ES_tradnl" dirty="0"/>
              <a:t>    Pagamos al veterinario su visita por $ 200.000 y gastamos $ 100.000 en insumos:</a:t>
            </a:r>
          </a:p>
          <a:p>
            <a:r>
              <a:rPr lang="es-ES_tradnl" dirty="0"/>
              <a:t>        Activos biológicos             $ 300.000</a:t>
            </a:r>
          </a:p>
          <a:p>
            <a:r>
              <a:rPr lang="es-ES_tradnl" dirty="0"/>
              <a:t>        Proveedor por pagar			     $ 200.000</a:t>
            </a:r>
          </a:p>
          <a:p>
            <a:r>
              <a:rPr lang="es-ES_tradnl" dirty="0"/>
              <a:t>        Inventario – Insumos médicos                               $ 100.000                                  </a:t>
            </a:r>
          </a:p>
          <a:p>
            <a:endParaRPr lang="es-ES_tradnl" dirty="0"/>
          </a:p>
          <a:p>
            <a:r>
              <a:rPr lang="es-ES_tradnl" dirty="0"/>
              <a:t>     Llegan a 300 kg, peso con que sí hay transacciones en ferias, que son mercados activos. El valor de mercado con 300 kg es de $ 1.000/kilo y los costos acumulados son de $ 21 MM:</a:t>
            </a:r>
          </a:p>
          <a:p>
            <a:r>
              <a:rPr lang="es-ES_tradnl" dirty="0"/>
              <a:t>        Activos biológicos                                                                                    $ 9.000.000</a:t>
            </a:r>
          </a:p>
          <a:p>
            <a:r>
              <a:rPr lang="es-ES_tradnl" dirty="0"/>
              <a:t>        </a:t>
            </a:r>
            <a:r>
              <a:rPr lang="es-CL" dirty="0"/>
              <a:t>(Cargos) abonos a resultados por ajuste </a:t>
            </a:r>
            <a:r>
              <a:rPr lang="es-CL" dirty="0" err="1"/>
              <a:t>Fair</a:t>
            </a:r>
            <a:r>
              <a:rPr lang="es-CL" dirty="0"/>
              <a:t> </a:t>
            </a:r>
            <a:r>
              <a:rPr lang="es-CL" dirty="0" err="1"/>
              <a:t>Value</a:t>
            </a:r>
            <a:r>
              <a:rPr lang="es-CL" dirty="0"/>
              <a:t> de activos biológicos</a:t>
            </a:r>
            <a:r>
              <a:rPr lang="es-ES_tradnl" dirty="0"/>
              <a:t>	    $ 9.000.000</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cxnSp>
        <p:nvCxnSpPr>
          <p:cNvPr id="8" name="9 Conector recto"/>
          <p:cNvCxnSpPr/>
          <p:nvPr/>
        </p:nvCxnSpPr>
        <p:spPr>
          <a:xfrm>
            <a:off x="346491" y="4688562"/>
            <a:ext cx="0" cy="80480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9 Conector recto"/>
          <p:cNvCxnSpPr/>
          <p:nvPr/>
        </p:nvCxnSpPr>
        <p:spPr>
          <a:xfrm>
            <a:off x="329323" y="3573016"/>
            <a:ext cx="0" cy="60466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9 Conector recto"/>
          <p:cNvCxnSpPr/>
          <p:nvPr/>
        </p:nvCxnSpPr>
        <p:spPr>
          <a:xfrm>
            <a:off x="6084168" y="3544418"/>
            <a:ext cx="0" cy="60466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3" name="9 Conector recto"/>
          <p:cNvCxnSpPr/>
          <p:nvPr/>
        </p:nvCxnSpPr>
        <p:spPr>
          <a:xfrm>
            <a:off x="6084168" y="4688562"/>
            <a:ext cx="0" cy="80480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 name="9 Conector recto"/>
          <p:cNvCxnSpPr/>
          <p:nvPr/>
        </p:nvCxnSpPr>
        <p:spPr>
          <a:xfrm>
            <a:off x="323528" y="6313655"/>
            <a:ext cx="0" cy="49972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9 Conector recto"/>
          <p:cNvCxnSpPr/>
          <p:nvPr/>
        </p:nvCxnSpPr>
        <p:spPr>
          <a:xfrm>
            <a:off x="8748464" y="6313655"/>
            <a:ext cx="0" cy="499721"/>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05659685"/>
      </p:ext>
    </p:extLst>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Ejemplo valor razonable activo biológico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01109"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La nota 4.5 de los estados financieros de Pesquera Coloso 2011 indica, para activos biológicos:</a:t>
            </a:r>
          </a:p>
          <a:p>
            <a:r>
              <a:rPr lang="es-ES_tradnl" dirty="0"/>
              <a:t>“</a:t>
            </a:r>
            <a:r>
              <a:rPr lang="es-CL" dirty="0"/>
              <a:t>para los </a:t>
            </a:r>
            <a:r>
              <a:rPr lang="es-CL" b="1" dirty="0"/>
              <a:t>peces en engorda </a:t>
            </a:r>
            <a:r>
              <a:rPr lang="es-CL" dirty="0"/>
              <a:t>el criterio de valorización es el </a:t>
            </a:r>
            <a:r>
              <a:rPr lang="es-CL" b="1" dirty="0"/>
              <a:t>valor razonable</a:t>
            </a:r>
            <a:r>
              <a:rPr lang="es-CL" dirty="0"/>
              <a:t>, entendiéndose como … el </a:t>
            </a:r>
            <a:r>
              <a:rPr lang="es-CL" b="1" dirty="0"/>
              <a:t>precio </a:t>
            </a:r>
            <a:r>
              <a:rPr lang="es-CL" dirty="0"/>
              <a:t>de </a:t>
            </a:r>
            <a:r>
              <a:rPr lang="es-CL" b="1" dirty="0"/>
              <a:t>mercado menos </a:t>
            </a:r>
            <a:r>
              <a:rPr lang="es-CL" dirty="0"/>
              <a:t>los </a:t>
            </a:r>
            <a:r>
              <a:rPr lang="es-CL" b="1" dirty="0"/>
              <a:t>costos</a:t>
            </a:r>
            <a:r>
              <a:rPr lang="es-CL" dirty="0"/>
              <a:t> estimados de </a:t>
            </a:r>
            <a:r>
              <a:rPr lang="es-CL" b="1" dirty="0"/>
              <a:t>transformación y venta</a:t>
            </a:r>
            <a:r>
              <a:rPr lang="es-CL" dirty="0"/>
              <a:t>. Existen precios de referencia en el mercado, sin embargo, estos son para peces ya cosechados (que no corresponden a la clasificación de activos biológicos) por el equivalente a un peso vivo por sobre 4,00 </a:t>
            </a:r>
            <a:r>
              <a:rPr lang="es-CL" dirty="0" err="1"/>
              <a:t>kgs</a:t>
            </a:r>
            <a:r>
              <a:rPr lang="es-CL" dirty="0"/>
              <a:t>. (salar) y 2,50 </a:t>
            </a:r>
            <a:r>
              <a:rPr lang="es-CL" dirty="0" err="1"/>
              <a:t>kgs</a:t>
            </a:r>
            <a:r>
              <a:rPr lang="es-CL" dirty="0"/>
              <a:t>. (truchas), para la mayor parte de los productos comercializados.</a:t>
            </a:r>
          </a:p>
          <a:p>
            <a:r>
              <a:rPr lang="es-CL" dirty="0"/>
              <a:t>Para determinar el valor razonable se obtienen los </a:t>
            </a:r>
            <a:r>
              <a:rPr lang="es-CL" b="1" dirty="0"/>
              <a:t>precios</a:t>
            </a:r>
            <a:r>
              <a:rPr lang="es-CL" dirty="0"/>
              <a:t> de </a:t>
            </a:r>
            <a:r>
              <a:rPr lang="es-CL" b="1" dirty="0"/>
              <a:t>referencia</a:t>
            </a:r>
            <a:r>
              <a:rPr lang="es-CL" dirty="0"/>
              <a:t> de un </a:t>
            </a:r>
            <a:r>
              <a:rPr lang="es-CL" b="1" dirty="0"/>
              <a:t>pez</a:t>
            </a:r>
            <a:r>
              <a:rPr lang="es-CL" dirty="0"/>
              <a:t> ya </a:t>
            </a:r>
            <a:r>
              <a:rPr lang="es-CL" b="1" dirty="0"/>
              <a:t>cosechado</a:t>
            </a:r>
            <a:r>
              <a:rPr lang="es-CL" dirty="0"/>
              <a:t>, para los distintos niveles de calidad y calibre a la </a:t>
            </a:r>
            <a:r>
              <a:rPr lang="es-CL" b="1" dirty="0"/>
              <a:t>fecha</a:t>
            </a:r>
            <a:r>
              <a:rPr lang="es-CL" dirty="0"/>
              <a:t> de los </a:t>
            </a:r>
            <a:r>
              <a:rPr lang="es-CL" b="1" dirty="0"/>
              <a:t>Estados Financieros</a:t>
            </a:r>
            <a:r>
              <a:rPr lang="es-CL" dirty="0"/>
              <a:t>. Posteriormente, a estos precios referentes se le </a:t>
            </a:r>
            <a:r>
              <a:rPr lang="es-CL" b="1" dirty="0"/>
              <a:t>descuentan</a:t>
            </a:r>
            <a:r>
              <a:rPr lang="es-CL" dirty="0"/>
              <a:t> los </a:t>
            </a:r>
            <a:r>
              <a:rPr lang="es-CL" b="1" dirty="0"/>
              <a:t>costos de cosecha</a:t>
            </a:r>
            <a:r>
              <a:rPr lang="es-CL" dirty="0"/>
              <a:t>, </a:t>
            </a:r>
            <a:r>
              <a:rPr lang="es-CL" b="1" dirty="0"/>
              <a:t>procesamiento</a:t>
            </a:r>
            <a:r>
              <a:rPr lang="es-CL" dirty="0"/>
              <a:t> y </a:t>
            </a:r>
            <a:r>
              <a:rPr lang="es-CL" b="1" dirty="0"/>
              <a:t>gastos de venta</a:t>
            </a:r>
            <a:r>
              <a:rPr lang="es-CL" dirty="0"/>
              <a:t>, para </a:t>
            </a:r>
            <a:r>
              <a:rPr lang="es-CL" b="1" dirty="0"/>
              <a:t>aplicar</a:t>
            </a:r>
            <a:r>
              <a:rPr lang="es-CL" dirty="0"/>
              <a:t> los valores así determinados a los diferentes grupos de </a:t>
            </a:r>
            <a:r>
              <a:rPr lang="es-CL" b="1" dirty="0"/>
              <a:t>peces</a:t>
            </a:r>
            <a:r>
              <a:rPr lang="es-CL" dirty="0"/>
              <a:t> en existencia </a:t>
            </a:r>
            <a:r>
              <a:rPr lang="es-CL" b="1" dirty="0"/>
              <a:t>en el agua</a:t>
            </a:r>
            <a:r>
              <a:rPr lang="es-CL" dirty="0"/>
              <a:t>, con </a:t>
            </a:r>
            <a:r>
              <a:rPr lang="es-CL" b="1" dirty="0"/>
              <a:t>pesos superiores </a:t>
            </a:r>
            <a:r>
              <a:rPr lang="es-CL" dirty="0"/>
              <a:t>a </a:t>
            </a:r>
            <a:r>
              <a:rPr lang="es-CL" b="1" dirty="0"/>
              <a:t>4,00 </a:t>
            </a:r>
            <a:r>
              <a:rPr lang="es-CL" b="1" dirty="0" err="1"/>
              <a:t>kgs</a:t>
            </a:r>
            <a:r>
              <a:rPr lang="es-CL" b="1" dirty="0"/>
              <a:t>. </a:t>
            </a:r>
            <a:r>
              <a:rPr lang="es-CL" dirty="0"/>
              <a:t>(salar) y 2,50 </a:t>
            </a:r>
            <a:r>
              <a:rPr lang="es-CL" dirty="0" err="1"/>
              <a:t>kgs</a:t>
            </a:r>
            <a:r>
              <a:rPr lang="es-CL" dirty="0"/>
              <a:t>. (truchas), al cierre del ejercicio.</a:t>
            </a:r>
          </a:p>
          <a:p>
            <a:r>
              <a:rPr lang="es-CL" dirty="0"/>
              <a:t>Los peces de </a:t>
            </a:r>
            <a:r>
              <a:rPr lang="es-CL" b="1" dirty="0"/>
              <a:t>menor peso </a:t>
            </a:r>
            <a:r>
              <a:rPr lang="es-CL" dirty="0"/>
              <a:t>al indicado son valorizados </a:t>
            </a:r>
            <a:r>
              <a:rPr lang="es-CL" b="1" dirty="0"/>
              <a:t>al costo</a:t>
            </a:r>
            <a:r>
              <a:rPr lang="es-CL" dirty="0"/>
              <a:t>, por considerarse que el producto obtenido </a:t>
            </a:r>
            <a:r>
              <a:rPr lang="es-CL" b="1" dirty="0"/>
              <a:t>no tiene </a:t>
            </a:r>
            <a:r>
              <a:rPr lang="es-CL" dirty="0"/>
              <a:t>un </a:t>
            </a:r>
            <a:r>
              <a:rPr lang="es-CL" b="1" dirty="0"/>
              <a:t>mercado activo </a:t>
            </a:r>
            <a:r>
              <a:rPr lang="es-CL" dirty="0"/>
              <a:t>que </a:t>
            </a:r>
            <a:r>
              <a:rPr lang="es-CL" b="1" dirty="0"/>
              <a:t>permita</a:t>
            </a:r>
            <a:r>
              <a:rPr lang="es-CL" dirty="0"/>
              <a:t> utilizar </a:t>
            </a:r>
            <a:r>
              <a:rPr lang="es-CL" b="1" dirty="0"/>
              <a:t>precios</a:t>
            </a:r>
            <a:r>
              <a:rPr lang="es-CL" dirty="0"/>
              <a:t> que sean </a:t>
            </a:r>
            <a:r>
              <a:rPr lang="es-CL" b="1" dirty="0"/>
              <a:t>fiables</a:t>
            </a:r>
            <a:r>
              <a:rPr lang="es-CL" dirty="0"/>
              <a:t> para determinar el valor razonable. Adicionalmente, en aquellos stocks menores de 4,00 </a:t>
            </a:r>
            <a:r>
              <a:rPr lang="es-CL" dirty="0" err="1"/>
              <a:t>kgs</a:t>
            </a:r>
            <a:r>
              <a:rPr lang="es-CL" dirty="0"/>
              <a:t>. Y 2,50 </a:t>
            </a:r>
            <a:r>
              <a:rPr lang="es-CL" dirty="0" err="1"/>
              <a:t>kgs</a:t>
            </a:r>
            <a:r>
              <a:rPr lang="es-CL" dirty="0"/>
              <a:t> (salares y truchas, respectivamente), cuya condición haga prever una pérdida en su comercialización a talla de cosecha, ésta se reconocerá en forma anticipada con cargo a resultados.</a:t>
            </a:r>
          </a:p>
          <a:p>
            <a:r>
              <a:rPr lang="es-CL" dirty="0"/>
              <a:t>El </a:t>
            </a:r>
            <a:r>
              <a:rPr lang="es-CL" b="1" dirty="0"/>
              <a:t>valor razonable</a:t>
            </a:r>
            <a:r>
              <a:rPr lang="es-CL" dirty="0"/>
              <a:t> menos los </a:t>
            </a:r>
            <a:r>
              <a:rPr lang="es-CL" b="1" dirty="0"/>
              <a:t>costos </a:t>
            </a:r>
            <a:r>
              <a:rPr lang="es-CL" dirty="0"/>
              <a:t>estimados de </a:t>
            </a:r>
            <a:r>
              <a:rPr lang="es-CL" b="1" dirty="0"/>
              <a:t>transformación y venta </a:t>
            </a:r>
            <a:r>
              <a:rPr lang="es-CL" dirty="0"/>
              <a:t>será considerado como el </a:t>
            </a:r>
            <a:r>
              <a:rPr lang="es-CL" b="1" dirty="0"/>
              <a:t>costo inicial </a:t>
            </a:r>
            <a:r>
              <a:rPr lang="es-CL" dirty="0"/>
              <a:t>de </a:t>
            </a:r>
            <a:r>
              <a:rPr lang="es-CL" b="1" dirty="0"/>
              <a:t>traspasar</a:t>
            </a:r>
            <a:r>
              <a:rPr lang="es-CL" dirty="0"/>
              <a:t> dichos activos </a:t>
            </a:r>
            <a:r>
              <a:rPr lang="es-CL" b="1" dirty="0"/>
              <a:t>a inventarios</a:t>
            </a:r>
            <a:r>
              <a:rPr lang="es-CL" dirty="0"/>
              <a:t>. Además el cambio del </a:t>
            </a:r>
            <a:r>
              <a:rPr lang="es-CL" b="1" dirty="0"/>
              <a:t>ajuste</a:t>
            </a:r>
            <a:r>
              <a:rPr lang="es-CL" dirty="0"/>
              <a:t> a </a:t>
            </a:r>
            <a:r>
              <a:rPr lang="es-CL" b="1" dirty="0"/>
              <a:t>valor razonable </a:t>
            </a:r>
            <a:r>
              <a:rPr lang="es-CL" dirty="0"/>
              <a:t>es </a:t>
            </a:r>
            <a:r>
              <a:rPr lang="es-CL" b="1" dirty="0"/>
              <a:t>reconocido</a:t>
            </a:r>
            <a:r>
              <a:rPr lang="es-CL" dirty="0"/>
              <a:t> en el </a:t>
            </a:r>
            <a:r>
              <a:rPr lang="es-CL" b="1" dirty="0"/>
              <a:t>Estado de Resultados</a:t>
            </a:r>
            <a:r>
              <a:rPr lang="es-CL" dirty="0"/>
              <a:t>”</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extLst>
      <p:ext uri="{BB962C8B-B14F-4D97-AF65-F5344CB8AC3E}">
        <p14:creationId xmlns:p14="http://schemas.microsoft.com/office/powerpoint/2010/main" val="932376008"/>
      </p:ext>
    </p:extLst>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Ejemplo valor razonable activo biológico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02133"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La nota 2.7 de los estados financieros de AquaChile 2012 indica, para truchas y salmones:</a:t>
            </a:r>
          </a:p>
          <a:p>
            <a:r>
              <a:rPr lang="es-ES_tradnl" dirty="0"/>
              <a:t>“</a:t>
            </a:r>
            <a:r>
              <a:rPr lang="es-CL" dirty="0"/>
              <a:t>Los activos biológicos Salmones y Truchas tales como peces reproductores, alevines</a:t>
            </a:r>
            <a:r>
              <a:rPr lang="es-CL" i="1" dirty="0"/>
              <a:t>, </a:t>
            </a:r>
            <a:r>
              <a:rPr lang="es-CL" dirty="0"/>
              <a:t>smolts y peces</a:t>
            </a:r>
            <a:r>
              <a:rPr lang="es-CL" i="1" dirty="0"/>
              <a:t> </a:t>
            </a:r>
            <a:r>
              <a:rPr lang="es-CL" dirty="0"/>
              <a:t>pequeños en engorda, son medidos a su valor justo menos los costos estimados en el punto de venta, excepto cuando el valor justo no pueda ser determinado con fiabilidad conforme a las definiciones contenidas en NIC 41, … Considerando que no existe un mercado activo para las existencias de peces vivos en estas etapas, se ha considerado valorizarlos a su costo acumulado a la fecha de cierre. No obstante lo anterior, la compañía realiza un test de deterioro de su biomasa en crianza y cuyo efecto neto acumulado se presenta en resultado.</a:t>
            </a:r>
          </a:p>
          <a:p>
            <a:r>
              <a:rPr lang="es-CL" dirty="0"/>
              <a:t>Activos biológicos Salmones y Truchas en crianza y de mayor peso son medidos a su valor justo menos los costos estimados de transformación y venta.</a:t>
            </a:r>
          </a:p>
          <a:p>
            <a:r>
              <a:rPr lang="es-CL" dirty="0"/>
              <a:t>Los costos directos e indirectos incurridos en el proceso productivo forman parte del valor del activo biológico mediante su activación. La acumulación de dichos costos al cierre de cada ejercicio son comparados con el valor razonable del activo biológico.</a:t>
            </a:r>
          </a:p>
          <a:p>
            <a:r>
              <a:rPr lang="es-CL" dirty="0"/>
              <a:t>Los cambios en el valor justo …se reflejan en el estado de resultados del ejercicio.</a:t>
            </a:r>
          </a:p>
          <a:p>
            <a:r>
              <a:rPr lang="es-CL" dirty="0"/>
              <a:t>El cálculo de la estimación a valor justo se basa en precios de mercado para peces cosechados y</a:t>
            </a:r>
          </a:p>
          <a:p>
            <a:r>
              <a:rPr lang="es-CL" dirty="0"/>
              <a:t>ajustados por sus propias diferencias de distribución de calibre y calidad o rangos de pesos normales a cosecha. Este precio se ajusta por el costo de cosecha, costos de flete a destino y costos de proceso, para llevarlo a su valor y condición de pez en estado de crianza desangrado (WFE 1</a:t>
            </a:r>
            <a:r>
              <a:rPr lang="es-CL" i="1" dirty="0"/>
              <a:t>). De esta manera la </a:t>
            </a:r>
            <a:r>
              <a:rPr lang="es-CL" dirty="0"/>
              <a:t>evaluación considera la etapa del ciclo de vida, su peso actual y la distribución esperada por calibre a la cosecha misma de los peces. Esta estimación de valor justo es reconocida en el estado de resultados de la Sociedad.”</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extLst>
      <p:ext uri="{BB962C8B-B14F-4D97-AF65-F5344CB8AC3E}">
        <p14:creationId xmlns:p14="http://schemas.microsoft.com/office/powerpoint/2010/main" val="1737306888"/>
      </p:ext>
    </p:extLst>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Exploración y Evaluación de Recursos Minerales - NIIF 6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42192"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Exploración y Evaluación Recursos Minerales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43216"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Explorar recursos minerales se refiere a su búsqueda, el objetivo es encontrarlos. </a:t>
            </a:r>
          </a:p>
          <a:p>
            <a:pPr>
              <a:buFont typeface="Arial" pitchFamily="34" charset="0"/>
              <a:buChar char="•"/>
            </a:pPr>
            <a:endParaRPr lang="es-ES_tradnl" dirty="0"/>
          </a:p>
          <a:p>
            <a:pPr>
              <a:buFont typeface="Arial" pitchFamily="34" charset="0"/>
              <a:buChar char="•"/>
            </a:pPr>
            <a:r>
              <a:rPr lang="es-ES_tradnl" dirty="0"/>
              <a:t> La evaluación de los recursos minerales se refiere a evaluar si esos recursos encontrados en la fase de exploración, se pueden explotar de una manera económicamente viable</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En Brasil el año 2007 se anunció que en el yacimiento de Tupi podían existir 5.000 MM a 8.000 MM barriles de petróleo. El problema es que está 7.000 metros bajo la superficie, de los cuales los primeros 2.000 metros son bajo el mar y los últimos 2.000 en corteza de sal. La inversión requerida para extraer entre 100.000 y 150.000 barriles/día sería de USD 2.500 MM lo que implicaría un costo en torno a USD 30/barril, similar al precio promedio del año 2003.</a:t>
            </a:r>
          </a:p>
          <a:p>
            <a:pPr>
              <a:buFont typeface="Arial" pitchFamily="34" charset="0"/>
              <a:buChar char="•"/>
            </a:pPr>
            <a:endParaRPr lang="es-ES_tradnl" dirty="0"/>
          </a:p>
          <a:p>
            <a:pPr>
              <a:buFont typeface="Arial" pitchFamily="34" charset="0"/>
              <a:buChar char="•"/>
            </a:pPr>
            <a:r>
              <a:rPr lang="es-ES_tradnl" dirty="0"/>
              <a:t> En varios estados se definen los recursos del subsuelo como propiedad del Estado y los privados deben pedir derechos de exploración y explotación, con distintas formas de pago. </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En Chile según el artículo 24 de la Constitución Política de Chile, promulgada el año 2005, “el Estado tiene el dominio absoluto, exclusivo, inalienable e imprescriptible de todas las minas…los predios superficiales estarán sujetos a las obligaciones y limitaciones que la ley señale para facilitar la exploración, la explotación y el beneficio de dichas minas”.</a:t>
            </a:r>
          </a:p>
          <a:p>
            <a:endParaRPr lang="es-ES_tradnl" dirty="0"/>
          </a:p>
          <a:p>
            <a:r>
              <a:rPr lang="es-ES_tradnl" dirty="0"/>
              <a:t>Las concesiones se constituyen por resolución judicial, pudiendo ser de exploración (Pedimento) o explotación (Manifestación). El asesor técnico de los jueces para ello es el </a:t>
            </a:r>
            <a:r>
              <a:rPr lang="es-ES_tradnl" dirty="0" err="1"/>
              <a:t>Sernageomin</a:t>
            </a:r>
            <a:r>
              <a:rPr lang="es-ES_tradnl" dirty="0"/>
              <a:t>.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Activos por Exploración y Evaluación de Recursos Minerales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38715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Los activos por exploración y evaluación de recursos minerales  son los incurridos desde que se tienen los derechos legales de exploración hasta que sean demostrables la fiabilidad técnica y la viabilidad comercial de la extracción (Nº 5, NIIF 6). Es decir, cuando tenga la viabilidad comercial se dejarán de clasificar como activos como para exploración y desarrollo (Nº 16, NIIF 6).</a:t>
            </a:r>
          </a:p>
          <a:p>
            <a:pPr>
              <a:buFont typeface="Arial" pitchFamily="34" charset="0"/>
              <a:buChar char="•"/>
            </a:pPr>
            <a:endParaRPr lang="es-ES_tradnl" dirty="0"/>
          </a:p>
          <a:p>
            <a:pPr>
              <a:buFont typeface="Arial" pitchFamily="34" charset="0"/>
              <a:buChar char="•"/>
            </a:pPr>
            <a:r>
              <a:rPr lang="es-ES_tradnl" dirty="0"/>
              <a:t> Debemos considerar que los recursos destinados a definir el orden de magnitud de los recursos minerales potenciales y su pre-factibilidad técnica de explotación (en que definiremos el modelo extractivo) para la gran minería pueden ser de cientos de millones de dólares.</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se debe estimar la ley del yacimiento (porcentaje de mineral sobre piedras extraídas), resolver cómo y a qué costo llegar con electricidad y agua a lugares de difícil acceso, transporte del mineral (puertos, caminos) y resolver la oposición de grupos locales y ambientales.</a:t>
            </a:r>
          </a:p>
          <a:p>
            <a:endParaRPr lang="es-ES_tradnl" dirty="0"/>
          </a:p>
          <a:p>
            <a:pPr>
              <a:buFont typeface="Arial" pitchFamily="34" charset="0"/>
              <a:buChar char="•"/>
            </a:pPr>
            <a:r>
              <a:rPr lang="es-ES_tradnl" dirty="0"/>
              <a:t> La empresa debe definir una política que indique qué desembolsos se activarán , considerando su asociación con el descubrimiento de recursos minerales. (Nº 9, NIIF 6) </a:t>
            </a:r>
          </a:p>
          <a:p>
            <a:pPr>
              <a:buFont typeface="Arial" pitchFamily="34" charset="0"/>
              <a:buChar char="•"/>
            </a:pPr>
            <a:endParaRPr lang="es-ES_tradnl" dirty="0"/>
          </a:p>
          <a:p>
            <a:pPr>
              <a:buFont typeface="Arial" pitchFamily="34" charset="0"/>
              <a:buChar char="•"/>
            </a:pPr>
            <a:r>
              <a:rPr lang="es-ES_tradnl" dirty="0"/>
              <a:t> Es importante considerar el nivel de materialidad también, pues pequeñas inversiones como las que se hacen para acotar la zona de exploración, puede ser más razonables llevarlas a gasto.</a:t>
            </a:r>
          </a:p>
          <a:p>
            <a:pPr>
              <a:buFont typeface="Arial" pitchFamily="34" charset="0"/>
              <a:buChar char="•"/>
            </a:pPr>
            <a:endParaRPr lang="es-ES_tradnl" dirty="0"/>
          </a:p>
          <a:p>
            <a:pPr>
              <a:buFont typeface="Arial" pitchFamily="34" charset="0"/>
              <a:buChar char="•"/>
            </a:pPr>
            <a:r>
              <a:rPr lang="es-ES_tradnl" dirty="0"/>
              <a:t> La inversión para el desarrollo de los recursos minerales, una vez que los hemos identificado, no está comprendida en esta  norma (Nº 10, NIIF 6).</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800" dirty="0"/>
              <a:t>Desembolsos a incluir </a:t>
            </a:r>
            <a:r>
              <a:rPr lang="es-ES_tradnl" sz="2800"/>
              <a:t>y Deterioro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388176"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“Ejemplos de desembolsos que podrían incluirse en la medición inicial de los activos para exploración y evaluación…:</a:t>
            </a:r>
          </a:p>
          <a:p>
            <a:pPr marL="342900" indent="-342900">
              <a:buFont typeface="+mj-lt"/>
              <a:buAutoNum type="alphaLcParenR"/>
            </a:pPr>
            <a:r>
              <a:rPr lang="es-ES_tradnl" dirty="0"/>
              <a:t>adquisición de derechos de exploración ;</a:t>
            </a:r>
          </a:p>
          <a:p>
            <a:pPr marL="342900" indent="-342900">
              <a:buFont typeface="+mj-lt"/>
              <a:buAutoNum type="alphaLcParenR"/>
            </a:pPr>
            <a:r>
              <a:rPr lang="es-ES_tradnl" dirty="0"/>
              <a:t>estudios topográficos, geológicos, geoquímicos y geofísicos;</a:t>
            </a:r>
          </a:p>
          <a:p>
            <a:pPr marL="342900" indent="-342900">
              <a:buFont typeface="+mj-lt"/>
              <a:buAutoNum type="alphaLcParenR"/>
            </a:pPr>
            <a:r>
              <a:rPr lang="es-ES_tradnl" dirty="0"/>
              <a:t>perforaciones exploratorias;</a:t>
            </a:r>
          </a:p>
          <a:p>
            <a:pPr marL="342900" indent="-342900">
              <a:buFont typeface="+mj-lt"/>
              <a:buAutoNum type="alphaLcParenR"/>
            </a:pPr>
            <a:r>
              <a:rPr lang="es-ES_tradnl" dirty="0"/>
              <a:t>excavaciones de zanjas y trincheras;</a:t>
            </a:r>
          </a:p>
          <a:p>
            <a:pPr marL="342900" indent="-342900">
              <a:buFont typeface="+mj-lt"/>
              <a:buAutoNum type="alphaLcParenR"/>
            </a:pPr>
            <a:r>
              <a:rPr lang="es-ES_tradnl" dirty="0"/>
              <a:t>toma de muestras; y</a:t>
            </a:r>
          </a:p>
          <a:p>
            <a:pPr marL="342900" indent="-342900">
              <a:buFont typeface="+mj-lt"/>
              <a:buAutoNum type="alphaLcParenR"/>
            </a:pPr>
            <a:r>
              <a:rPr lang="es-ES_tradnl" dirty="0"/>
              <a:t>actividades relacionadas con la evaluación de la factibilidad técnica y la viabilidad comercial de la extracción de un recurso mineral” (Nº 9, NIIF 6)</a:t>
            </a:r>
          </a:p>
          <a:p>
            <a:endParaRPr lang="es-ES_tradnl" dirty="0"/>
          </a:p>
          <a:p>
            <a:pPr>
              <a:buFont typeface="Arial" pitchFamily="34" charset="0"/>
              <a:buChar char="•"/>
            </a:pPr>
            <a:r>
              <a:rPr lang="es-ES_tradnl" dirty="0"/>
              <a:t> Estos activos se medirán por su costo (Nº 8, NIIF 6) pero después del reconocimiento la valorización puede ser de acuerdo al modelo de coste o el de revaluación de activos (como el que estudiamos en la NIC 16, ver Nº 12, NIIF 6).  Pudiendo clasificarse como tangibles o intangibles. </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Los equipos de perforación son tangibles y los derechos mineros son intangibles.</a:t>
            </a:r>
          </a:p>
          <a:p>
            <a:pPr>
              <a:buFont typeface="Arial" pitchFamily="34" charset="0"/>
              <a:buChar char="•"/>
            </a:pPr>
            <a:endParaRPr lang="es-ES_tradnl" dirty="0"/>
          </a:p>
          <a:p>
            <a:pPr>
              <a:buFont typeface="Arial" pitchFamily="34" charset="0"/>
              <a:buChar char="•"/>
            </a:pPr>
            <a:r>
              <a:rPr lang="es-ES_tradnl" dirty="0"/>
              <a:t> Es importante notar que aún cuando los recursos existan estos podrían no ser viables comercialmente, por lo que la norma requiere evaluar “el deterioro del valor de los activos de exploración … cuando los hechos y circunstancias sugieran que el importe en libros de un activo para exploración y evaluación puede superar a su importe recuperable” (Nº 18, NIIF 6)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Características generales de los EE.FF.</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324241"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a:t>
            </a:r>
            <a:r>
              <a:rPr lang="es-CL" b="1" dirty="0"/>
              <a:t>Presentación razonable y cumplimiento de las NIIF</a:t>
            </a:r>
            <a:r>
              <a:rPr lang="es-CL" dirty="0"/>
              <a:t>: Es presentar los efectos de las transacciones de manera fidedigna y de acuerdo a las normas</a:t>
            </a:r>
          </a:p>
          <a:p>
            <a:pPr>
              <a:buFont typeface="Arial" pitchFamily="34" charset="0"/>
              <a:buChar char="•"/>
            </a:pPr>
            <a:endParaRPr lang="es-ES_tradnl" dirty="0"/>
          </a:p>
          <a:p>
            <a:pPr>
              <a:buFont typeface="Arial" pitchFamily="34" charset="0"/>
              <a:buChar char="•"/>
            </a:pPr>
            <a:r>
              <a:rPr lang="es-ES_tradnl" dirty="0"/>
              <a:t> </a:t>
            </a:r>
            <a:r>
              <a:rPr lang="es-ES_tradnl" b="1" dirty="0"/>
              <a:t>Hipótesis del negocio en marcha</a:t>
            </a:r>
            <a:r>
              <a:rPr lang="es-ES_tradnl" dirty="0"/>
              <a:t>: Los estados financieros se elaboran con el supuesto que el negocio continuará operando. Esto debiese estar validado por el presupuesto del año siguiente</a:t>
            </a:r>
          </a:p>
          <a:p>
            <a:pPr>
              <a:buFont typeface="Arial" pitchFamily="34" charset="0"/>
              <a:buChar char="•"/>
            </a:pPr>
            <a:endParaRPr lang="es-ES_tradnl" dirty="0"/>
          </a:p>
          <a:p>
            <a:pPr>
              <a:buFont typeface="Arial" pitchFamily="34" charset="0"/>
              <a:buChar char="•"/>
            </a:pPr>
            <a:r>
              <a:rPr lang="es-ES_tradnl" dirty="0"/>
              <a:t> </a:t>
            </a:r>
            <a:r>
              <a:rPr lang="es-ES_tradnl" b="1" dirty="0"/>
              <a:t>Base contable de acumulación (devengo): </a:t>
            </a:r>
            <a:r>
              <a:rPr lang="es-ES_tradnl" dirty="0"/>
              <a:t>Salvo para el flujo de efectivo,  los estados financieros se construyen sobre la base de acumulación y no de flujo efectivo.</a:t>
            </a:r>
          </a:p>
          <a:p>
            <a:pPr>
              <a:buFont typeface="Arial" pitchFamily="34" charset="0"/>
              <a:buChar char="•"/>
            </a:pPr>
            <a:endParaRPr lang="es-ES_tradnl" dirty="0"/>
          </a:p>
          <a:p>
            <a:pPr>
              <a:buFont typeface="Arial" pitchFamily="34" charset="0"/>
              <a:buChar char="•"/>
            </a:pPr>
            <a:r>
              <a:rPr lang="es-ES_tradnl" dirty="0"/>
              <a:t> </a:t>
            </a:r>
            <a:r>
              <a:rPr lang="es-CL" b="1" dirty="0"/>
              <a:t>Materialidad y agrupación de datos</a:t>
            </a:r>
            <a:r>
              <a:rPr lang="es-CL" dirty="0"/>
              <a:t>: Presentar por separado las clases de partidas similares, salvo que no tengan importancia relativa en la toma de decisiones económicas  (materialidad). </a:t>
            </a:r>
          </a:p>
          <a:p>
            <a:pPr>
              <a:buFont typeface="Arial" pitchFamily="34" charset="0"/>
              <a:buChar char="•"/>
            </a:pPr>
            <a:endParaRPr lang="es-CL" dirty="0"/>
          </a:p>
          <a:p>
            <a:pPr>
              <a:buFont typeface="Arial" pitchFamily="34" charset="0"/>
              <a:buChar char="•"/>
            </a:pPr>
            <a:r>
              <a:rPr lang="es-CL" dirty="0"/>
              <a:t> </a:t>
            </a:r>
            <a:r>
              <a:rPr lang="es-CL" b="1" dirty="0"/>
              <a:t>Compensación</a:t>
            </a:r>
            <a:r>
              <a:rPr lang="es-CL" dirty="0"/>
              <a:t>: No se pueden compensar activos con pasivos o ingresos con gastos, salvo que la norma lo permita</a:t>
            </a:r>
          </a:p>
          <a:p>
            <a:pPr>
              <a:buFont typeface="Arial" pitchFamily="34" charset="0"/>
              <a:buChar char="•"/>
            </a:pPr>
            <a:endParaRPr lang="es-CL" dirty="0"/>
          </a:p>
          <a:p>
            <a:pPr>
              <a:buFont typeface="Arial" pitchFamily="34" charset="0"/>
              <a:buChar char="•"/>
            </a:pPr>
            <a:r>
              <a:rPr lang="es-CL" dirty="0"/>
              <a:t> </a:t>
            </a:r>
            <a:r>
              <a:rPr lang="es-CL" b="1" dirty="0"/>
              <a:t>Frecuencia de la información</a:t>
            </a:r>
            <a:r>
              <a:rPr lang="es-CL" dirty="0"/>
              <a:t>: Se deben presentar estados financieros completos al menos una vez al año</a:t>
            </a:r>
          </a:p>
          <a:p>
            <a:pPr>
              <a:buFont typeface="Arial" pitchFamily="34" charset="0"/>
              <a:buChar char="•"/>
            </a:pPr>
            <a:endParaRPr lang="es-ES_tradnl" dirty="0"/>
          </a:p>
          <a:p>
            <a:pPr>
              <a:buFont typeface="Arial" pitchFamily="34" charset="0"/>
              <a:buChar char="•"/>
            </a:pPr>
            <a:r>
              <a:rPr lang="es-ES_tradnl" dirty="0"/>
              <a:t> </a:t>
            </a:r>
            <a:r>
              <a:rPr lang="es-ES_tradnl" b="1" dirty="0"/>
              <a:t>Información comparativa</a:t>
            </a:r>
            <a:r>
              <a:rPr lang="es-ES_tradnl" dirty="0"/>
              <a:t>: revelar información comparativa con el período anterior</a:t>
            </a:r>
          </a:p>
          <a:p>
            <a:pPr>
              <a:buFont typeface="Arial" pitchFamily="34" charset="0"/>
              <a:buChar char="•"/>
            </a:pPr>
            <a:endParaRPr lang="es-ES_tradnl" dirty="0"/>
          </a:p>
          <a:p>
            <a:pPr>
              <a:buFont typeface="Arial" pitchFamily="34" charset="0"/>
              <a:buChar char="•"/>
            </a:pPr>
            <a:r>
              <a:rPr lang="es-ES_tradnl" dirty="0"/>
              <a:t> </a:t>
            </a:r>
            <a:r>
              <a:rPr lang="es-ES_tradnl" b="1" dirty="0"/>
              <a:t>Uniformidad en la presentación</a:t>
            </a:r>
            <a:r>
              <a:rPr lang="es-ES_tradnl" dirty="0"/>
              <a:t>: mantener presentación y clasificación de un período al otro</a:t>
            </a:r>
            <a:endParaRPr lang="es-CL" dirty="0"/>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800" dirty="0"/>
              <a:t>Nivel al que se evalúa el deterioro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80688"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856984" cy="5632311"/>
          </a:xfrm>
          <a:prstGeom prst="rect">
            <a:avLst/>
          </a:prstGeom>
          <a:noFill/>
        </p:spPr>
        <p:txBody>
          <a:bodyPr wrap="square" rtlCol="0">
            <a:spAutoFit/>
          </a:bodyPr>
          <a:lstStyle/>
          <a:p>
            <a:pPr>
              <a:buFont typeface="Arial" pitchFamily="34" charset="0"/>
              <a:buChar char="•"/>
            </a:pPr>
            <a:r>
              <a:rPr lang="es-ES_tradnl" dirty="0"/>
              <a:t> “Una entidad establecerá una política contable para asignar los activos para exploración y evaluación a unidades generadoras de efectivo … con la finalidad de comprobar si tales activos han sufrido deterioro en su valor” (Nº 21, NIIF 6)</a:t>
            </a:r>
          </a:p>
          <a:p>
            <a:pPr>
              <a:buFont typeface="Arial" pitchFamily="34" charset="0"/>
              <a:buChar char="•"/>
            </a:pPr>
            <a:endParaRPr lang="es-ES_tradnl" dirty="0"/>
          </a:p>
          <a:p>
            <a:pPr>
              <a:buFont typeface="Arial" pitchFamily="34" charset="0"/>
              <a:buChar char="•"/>
            </a:pPr>
            <a:r>
              <a:rPr lang="es-ES_tradnl" dirty="0"/>
              <a:t> Dependiendo del nivel al que agreguemos para definir la unidad generadora de efectivo, hablaremos de método de contabilización por Esfuerzos Exitosos o por Costeo Total.</a:t>
            </a:r>
          </a:p>
          <a:p>
            <a:pPr>
              <a:buFont typeface="Arial" pitchFamily="34" charset="0"/>
              <a:buChar char="•"/>
            </a:pPr>
            <a:endParaRPr lang="es-ES_tradnl" dirty="0"/>
          </a:p>
          <a:p>
            <a:pPr>
              <a:buFont typeface="Arial" pitchFamily="34" charset="0"/>
              <a:buChar char="•"/>
            </a:pPr>
            <a:r>
              <a:rPr lang="es-ES_tradnl" dirty="0"/>
              <a:t> Esfuerzos exitosos: La unidad generadora de efectivo es el proyecto, por lo que si este no fue exitoso el deterioro afectará toda su inversión.</a:t>
            </a:r>
          </a:p>
          <a:p>
            <a:pPr>
              <a:buFont typeface="Arial" pitchFamily="34" charset="0"/>
              <a:buChar char="•"/>
            </a:pPr>
            <a:endParaRPr lang="es-ES_tradnl" dirty="0"/>
          </a:p>
          <a:p>
            <a:pPr>
              <a:buFont typeface="Arial" pitchFamily="34" charset="0"/>
              <a:buChar char="•"/>
            </a:pPr>
            <a:r>
              <a:rPr lang="es-ES_tradnl" dirty="0"/>
              <a:t> Costeo total: La unidad generadora de efectivo puede ser una zona geográfica, como podría ser exploración de minas de cobre en el norte de Chile. La lógica detrás, es que en minería para obtener un resultado exitoso se deben haber evaluado varios proyectos, por lo que la mayoría serán fallidos, por lo que no podemos separar los fallidos del exitoso.</a:t>
            </a:r>
          </a:p>
          <a:p>
            <a:pPr>
              <a:buFont typeface="Arial" pitchFamily="34" charset="0"/>
              <a:buChar char="•"/>
            </a:pPr>
            <a:endParaRPr lang="es-ES_tradnl" dirty="0"/>
          </a:p>
          <a:p>
            <a:pPr>
              <a:buFont typeface="Arial" pitchFamily="34" charset="0"/>
              <a:buChar char="•"/>
            </a:pPr>
            <a:r>
              <a:rPr lang="es-ES_tradnl" dirty="0"/>
              <a:t> Ahora el nivel de agregación en el costeo total tiene límites, la norma indica: “Ninguna unidad generadora de efectivo ... A la que se impute un activo de exploración y evaluación podrá ser mayor que un segmento de operación” (Nº 21, NIIF 6)</a:t>
            </a:r>
          </a:p>
          <a:p>
            <a:endParaRPr lang="es-ES_tradnl" dirty="0"/>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800" dirty="0"/>
              <a:t>Ejemplo – Proyecto Productora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50121"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856984" cy="2031325"/>
          </a:xfrm>
          <a:prstGeom prst="rect">
            <a:avLst/>
          </a:prstGeom>
          <a:noFill/>
        </p:spPr>
        <p:txBody>
          <a:bodyPr wrap="square" rtlCol="0">
            <a:spAutoFit/>
          </a:bodyPr>
          <a:lstStyle/>
          <a:p>
            <a:pPr>
              <a:buFont typeface="Arial" pitchFamily="34" charset="0"/>
              <a:buChar char="•"/>
            </a:pPr>
            <a:r>
              <a:rPr lang="es-ES_tradnl" dirty="0"/>
              <a:t> El proyecto de rajo abierto de cobre y oro Productora se ubica cerca de Vallenar. </a:t>
            </a:r>
          </a:p>
          <a:p>
            <a:pPr>
              <a:buFont typeface="Arial" pitchFamily="34" charset="0"/>
              <a:buChar char="•"/>
            </a:pPr>
            <a:endParaRPr lang="es-ES_tradnl" dirty="0"/>
          </a:p>
          <a:p>
            <a:pPr>
              <a:buFont typeface="Arial" pitchFamily="34" charset="0"/>
              <a:buChar char="•"/>
            </a:pPr>
            <a:r>
              <a:rPr lang="es-ES_tradnl" dirty="0"/>
              <a:t> Este fue descubierto el año 2010 y era controlado por la minera australiana Hot Chili, a través de Sociedad Minera El Aguila </a:t>
            </a:r>
            <a:r>
              <a:rPr lang="es-ES_tradnl" dirty="0" err="1"/>
              <a:t>SpA</a:t>
            </a:r>
            <a:r>
              <a:rPr lang="es-ES_tradnl" dirty="0"/>
              <a:t>. El 2015 CAP compra el 17,5% de la propiedad.</a:t>
            </a:r>
          </a:p>
          <a:p>
            <a:pPr>
              <a:buFont typeface="Arial" pitchFamily="34" charset="0"/>
              <a:buChar char="•"/>
            </a:pPr>
            <a:endParaRPr lang="es-ES_tradnl" dirty="0"/>
          </a:p>
          <a:p>
            <a:pPr>
              <a:buFont typeface="Arial" pitchFamily="34" charset="0"/>
              <a:buChar char="•"/>
            </a:pPr>
            <a:r>
              <a:rPr lang="es-ES_tradnl" dirty="0"/>
              <a:t> El estudio de pre-factibilidad se presentó a los inversionistas en marzo 2016. Se estimó que el proyecto requería una inversión de USD 725 MM y generaría ingresos por USD 4.300 MM.</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3" name="Imagen 2"/>
          <p:cNvPicPr>
            <a:picLocks noChangeAspect="1"/>
          </p:cNvPicPr>
          <p:nvPr/>
        </p:nvPicPr>
        <p:blipFill>
          <a:blip r:embed="rId6"/>
          <a:stretch>
            <a:fillRect/>
          </a:stretch>
        </p:blipFill>
        <p:spPr>
          <a:xfrm>
            <a:off x="4154236" y="3519841"/>
            <a:ext cx="4957675" cy="3204595"/>
          </a:xfrm>
          <a:prstGeom prst="rect">
            <a:avLst/>
          </a:prstGeom>
        </p:spPr>
      </p:pic>
      <p:sp>
        <p:nvSpPr>
          <p:cNvPr id="4" name="CuadroTexto 3"/>
          <p:cNvSpPr txBox="1"/>
          <p:nvPr/>
        </p:nvSpPr>
        <p:spPr>
          <a:xfrm>
            <a:off x="121789" y="3212976"/>
            <a:ext cx="4018163" cy="3693319"/>
          </a:xfrm>
          <a:prstGeom prst="rect">
            <a:avLst/>
          </a:prstGeom>
          <a:noFill/>
        </p:spPr>
        <p:txBody>
          <a:bodyPr wrap="square" rtlCol="0">
            <a:spAutoFit/>
          </a:bodyPr>
          <a:lstStyle/>
          <a:p>
            <a:pPr algn="just">
              <a:buFont typeface="Arial" pitchFamily="34" charset="0"/>
              <a:buChar char="•"/>
            </a:pPr>
            <a:r>
              <a:rPr lang="es-ES_tradnl" dirty="0"/>
              <a:t> En su presentación del proyecto de julio de 2016, Hot Chili informó de inversiones ya realizadas por USD 90 MM y la pre-factibilidad se cerró en marzo del mismo año. Podemos ver que los gastos incurridos antes del desarrollo de la mina son aprox. 12% del total.</a:t>
            </a:r>
          </a:p>
          <a:p>
            <a:pPr algn="just">
              <a:buFont typeface="Arial" pitchFamily="34" charset="0"/>
              <a:buChar char="•"/>
            </a:pPr>
            <a:endParaRPr lang="es-ES_tradnl" dirty="0"/>
          </a:p>
          <a:p>
            <a:pPr algn="just">
              <a:buFont typeface="Arial" pitchFamily="34" charset="0"/>
              <a:buChar char="•"/>
            </a:pPr>
            <a:r>
              <a:rPr lang="es-ES_tradnl" dirty="0"/>
              <a:t> Este porcentaje es alto, pues la ubicación del proyecto reduce los costos de infraestructura, sólo requiere 25 km de líneas eléctricas y se ocupará el puerto Las Losas de CAP a sólo 40 km. </a:t>
            </a:r>
          </a:p>
        </p:txBody>
      </p:sp>
    </p:spTree>
    <p:extLst>
      <p:ext uri="{BB962C8B-B14F-4D97-AF65-F5344CB8AC3E}">
        <p14:creationId xmlns:p14="http://schemas.microsoft.com/office/powerpoint/2010/main" val="1917065247"/>
      </p:ext>
    </p:extLst>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solidFill>
                  <a:srgbClr val="002060"/>
                </a:solidFill>
              </a:rPr>
              <a:t>Sección 4 – Provisiones y Contingencias</a:t>
            </a:r>
            <a:endParaRPr lang="es-CL" dirty="0">
              <a:solidFill>
                <a:srgbClr val="002060"/>
              </a:solidFill>
            </a:endParaRPr>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635536"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Provisiones, Pasivos Contingentes y Activos Contingentes– NIC 37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016016"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Provisiones vs Contingencias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1704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Provisiones son pasivos “en los que existe incertidumbre acerca de su cuantía o vencimiento. Un pasivo es una </a:t>
            </a:r>
            <a:r>
              <a:rPr lang="es-ES_tradnl" b="1" dirty="0"/>
              <a:t>obligación presente </a:t>
            </a:r>
            <a:r>
              <a:rPr lang="es-ES_tradnl" dirty="0"/>
              <a:t>de la entidad, surgida a raíz de sucesos pasados” (Nº 10, NIC 37). </a:t>
            </a:r>
          </a:p>
          <a:p>
            <a:pPr>
              <a:buFont typeface="Arial" pitchFamily="34" charset="0"/>
              <a:buChar char="•"/>
            </a:pPr>
            <a:endParaRPr lang="es-ES_tradnl" dirty="0"/>
          </a:p>
          <a:p>
            <a:pPr>
              <a:buFont typeface="Arial" pitchFamily="34" charset="0"/>
              <a:buChar char="•"/>
            </a:pPr>
            <a:r>
              <a:rPr lang="es-ES_tradnl" dirty="0"/>
              <a:t> Por ejemplo, si su empresa contrata una consultoría de RR.HH. por 200 UF, que se realizará en el mes de octubre, en noviembre, del mismo año, esta es una obligación presente, pues ya se realizó la consultoría. Si tenemos una factura en cobro, es un pasivo, pero si no hemos recibido cobro alguno realizaremos una provisión. En ambos casos no hay duda de que la obligación existe, sólo que si no hemos recibido el documento de cobro no sabemos cuándo se pagará.</a:t>
            </a:r>
          </a:p>
          <a:p>
            <a:pPr>
              <a:buFont typeface="Arial" pitchFamily="34" charset="0"/>
              <a:buChar char="•"/>
            </a:pPr>
            <a:endParaRPr lang="es-ES_tradnl" dirty="0"/>
          </a:p>
          <a:p>
            <a:pPr>
              <a:buFont typeface="Arial" pitchFamily="34" charset="0"/>
              <a:buChar char="•"/>
            </a:pPr>
            <a:r>
              <a:rPr lang="es-ES_tradnl" dirty="0"/>
              <a:t> En cambio un pasivo contingente es “una </a:t>
            </a:r>
            <a:r>
              <a:rPr lang="es-ES_tradnl" b="1" dirty="0"/>
              <a:t>obligación</a:t>
            </a:r>
            <a:r>
              <a:rPr lang="es-ES_tradnl" dirty="0"/>
              <a:t> </a:t>
            </a:r>
            <a:r>
              <a:rPr lang="es-ES_tradnl" b="1" dirty="0"/>
              <a:t>posible</a:t>
            </a:r>
            <a:r>
              <a:rPr lang="es-ES_tradnl" dirty="0"/>
              <a:t>, surgida a raíz de sucesos pasados y cuya existencia ha de ser confirmada sólo por …. hechos futuros sucesos inciertos que no están enteramente bajo el control de la entidad; o una obligación presente que no se ha reconocido contablemente porque: i) no es probable que … vaya a requerir una salida de recursos …; o el importe de la obligación no puede ser medido con la suficiente fiabilidad” (Nº 10, NIC 37). </a:t>
            </a:r>
          </a:p>
          <a:p>
            <a:endParaRPr lang="es-ES_tradnl" dirty="0"/>
          </a:p>
          <a:p>
            <a:pPr>
              <a:buFont typeface="Arial" pitchFamily="34" charset="0"/>
              <a:buChar char="•"/>
            </a:pPr>
            <a:r>
              <a:rPr lang="es-ES_tradnl" dirty="0"/>
              <a:t>  Por ejemplo, un juicio. Obviamente si tenemos un juicio existe el riesgo de perderlo, por ello es una obligación posible, pero si no hemos negociado es porque esperamos ganarlo. Así, nosotros no consideramos probable la salida de recursos y no lo provisionamos. En la medida que el juicio avance, si vamos perdiendo en las distintas instancias, esto puede cambiar.</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Provisiones vs Contingencias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3342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“El importe reconocido como provisión debe ser la mejor estimación … del desembolso” (Nº 36, NIC 37).  Es decir, una provisión requiere una buena estimación de su monto sino es un pasivo contingente; ya que aun cuando sea una obligación presente (pasivo) si no es estimable no tenemos cómo constituir la provisión.  Ver definición de pasivo contingente.</a:t>
            </a:r>
          </a:p>
          <a:p>
            <a:pPr>
              <a:buFont typeface="Arial" pitchFamily="34" charset="0"/>
              <a:buChar char="•"/>
            </a:pPr>
            <a:endParaRPr lang="es-ES_tradnl" dirty="0"/>
          </a:p>
          <a:p>
            <a:pPr>
              <a:buFont typeface="Arial" pitchFamily="34" charset="0"/>
              <a:buChar char="•"/>
            </a:pPr>
            <a:r>
              <a:rPr lang="es-ES_tradnl" dirty="0"/>
              <a:t>“Un activo contingente es un </a:t>
            </a:r>
            <a:r>
              <a:rPr lang="es-ES_tradnl" b="1" dirty="0"/>
              <a:t>activo</a:t>
            </a:r>
            <a:r>
              <a:rPr lang="es-ES_tradnl" dirty="0"/>
              <a:t> de naturaleza </a:t>
            </a:r>
            <a:r>
              <a:rPr lang="es-ES_tradnl" b="1" dirty="0"/>
              <a:t>posible</a:t>
            </a:r>
            <a:r>
              <a:rPr lang="es-ES_tradnl" dirty="0"/>
              <a:t>, surgido a raíz de sucesos pasados, cuya existencia ha de ser confirmada sólo por la ocurrencia … de uno o más eventos inciertos en el futuro” (Nº 10, NIC 37). </a:t>
            </a:r>
          </a:p>
          <a:p>
            <a:pPr>
              <a:buFont typeface="Arial" pitchFamily="34" charset="0"/>
              <a:buChar char="•"/>
            </a:pPr>
            <a:endParaRPr lang="es-ES_tradnl" dirty="0"/>
          </a:p>
          <a:p>
            <a:pPr>
              <a:buFont typeface="Arial" pitchFamily="34" charset="0"/>
              <a:buChar char="•"/>
            </a:pPr>
            <a:r>
              <a:rPr lang="es-ES_tradnl" dirty="0"/>
              <a:t> Así, “todas las provisiones son de naturaleza contingente, puesto que existe incertidumbre …sin embargo, … el término “contingente” se utiliza para …pasivos que no han sido” reconocidos en los estados financieros.  (Nº 11, NIC 37). </a:t>
            </a:r>
          </a:p>
          <a:p>
            <a:pPr>
              <a:buFont typeface="Arial" pitchFamily="34" charset="0"/>
              <a:buChar char="•"/>
            </a:pPr>
            <a:endParaRPr lang="es-ES_tradnl" dirty="0"/>
          </a:p>
          <a:p>
            <a:pPr>
              <a:buFont typeface="Arial" pitchFamily="34" charset="0"/>
              <a:buChar char="•"/>
            </a:pPr>
            <a:r>
              <a:rPr lang="es-ES_tradnl" dirty="0"/>
              <a:t> Es decir, es un pasivo si tenemos certeza de la obligación y sus características, una provisión cuando tenemos alta seguridad de que existe la obligación pero debemos estimar algunas de sus características y revelamos una contingencia en notas cuando no tenemos certeza de que la obligación siquiera existirá, aunque hay causas para pensar que es un riesgo.</a:t>
            </a:r>
          </a:p>
          <a:p>
            <a:endParaRPr lang="es-ES_tradnl" dirty="0"/>
          </a:p>
          <a:p>
            <a:pPr>
              <a:buFont typeface="Arial" pitchFamily="34" charset="0"/>
              <a:buChar char="•"/>
            </a:pPr>
            <a:r>
              <a:rPr lang="es-ES" dirty="0"/>
              <a:t> Su empresa solicita emitir al banco una boleta de garantía por el cumplimiento de un contrato a 3 años, la boleta es por $ 1.000 MM. ¿Debe registrarse en su Estado de Situación Financiera (Balance), en notas a los Estados Financieros o en ningún lugar de los Estados Financieros?</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Ejercicio de Contingencias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34448"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r>
              <a:rPr lang="es-ES" dirty="0"/>
              <a:t>             Debe registrarlo en notas. Una boleta de garantía es un documento por el que el banco pagará sólo si incumplimos las condiciones contractuales y debemos partir de la base que si tomamos el contrato, esperamos cumplirlo. Pero dado que existe la posibilidad que debamos pagar, debemos revelarlo. </a:t>
            </a:r>
            <a:endParaRPr lang="es-ES_tradnl" dirty="0"/>
          </a:p>
          <a:p>
            <a:pPr>
              <a:buFont typeface="Arial" pitchFamily="34" charset="0"/>
              <a:buChar char="•"/>
            </a:pPr>
            <a:endParaRPr lang="es-ES_tradnl" dirty="0"/>
          </a:p>
          <a:p>
            <a:pPr>
              <a:buFont typeface="Arial" pitchFamily="34" charset="0"/>
              <a:buChar char="•"/>
            </a:pPr>
            <a:r>
              <a:rPr lang="es-ES" dirty="0"/>
              <a:t>Usted es Gerente de Finanzas de Pañales SA. Su empresa ha sido demandada por Mayorista SA por no pago de una bonificación comercial del año 2010, por un monto de $ 300 MM, la que estaba asociada al cumplimiento de metas de compras. El año 2011 su empresa perdió el juicio de primera instancia y fue condenada a pagar la bonificación, pero usted no provisionó nada ya que sus abogados y el Gerente Comercial estaban convencidos de la solidez de la posición de la empresa, por lo que esperaban ganar en la Corte de Apelaciones. Usted reveló el juicio en la nota de contingencias. </a:t>
            </a:r>
          </a:p>
          <a:p>
            <a:pPr>
              <a:buFont typeface="Arial" pitchFamily="34" charset="0"/>
              <a:buChar char="•"/>
            </a:pPr>
            <a:r>
              <a:rPr lang="es-ES" dirty="0"/>
              <a:t>En Octubre 2012 su empresa perdió el recurso presentado ante la Corte de Apelaciones. Sus abogados recurrieron a la Corte Suprema, pero en privado le han reconocido que es difícil ganar. </a:t>
            </a:r>
          </a:p>
          <a:p>
            <a:pPr>
              <a:buFont typeface="Arial" pitchFamily="34" charset="0"/>
              <a:buChar char="•"/>
            </a:pPr>
            <a:endParaRPr lang="es-ES" dirty="0"/>
          </a:p>
          <a:p>
            <a:r>
              <a:rPr lang="es-ES" dirty="0"/>
              <a:t>             ¿Contabiliza la provisión? </a:t>
            </a:r>
          </a:p>
          <a:p>
            <a:pPr>
              <a:buFont typeface="Arial" pitchFamily="34" charset="0"/>
              <a:buChar char="•"/>
            </a:pPr>
            <a:endParaRPr lang="es-ES" dirty="0"/>
          </a:p>
          <a:p>
            <a:pPr>
              <a:buFont typeface="Arial" pitchFamily="34" charset="0"/>
              <a:buChar char="•"/>
            </a:pPr>
            <a:r>
              <a:rPr lang="es-ES" dirty="0"/>
              <a:t> </a:t>
            </a:r>
            <a:r>
              <a:rPr lang="es-ES_tradnl" dirty="0"/>
              <a:t>Si hemos perdido en 2 instancias y nuestro abogado piensa que vamos a perder la causa, es una obligación presente, sólo que no sabemos cuándo será fallada y por cuánto nos condenarán, pero el monto lo podemos estimar basado en los 2 fallos anteriores. </a:t>
            </a:r>
            <a:endParaRPr lang="es-CL" dirty="0"/>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251520" y="1124744"/>
            <a:ext cx="432048"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0" name="9 Flecha derecha"/>
          <p:cNvSpPr/>
          <p:nvPr/>
        </p:nvSpPr>
        <p:spPr>
          <a:xfrm>
            <a:off x="179512" y="5229200"/>
            <a:ext cx="432048"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Tree>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Ejemplo de Contingencias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1806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632311"/>
          </a:xfrm>
          <a:prstGeom prst="rect">
            <a:avLst/>
          </a:prstGeom>
          <a:noFill/>
        </p:spPr>
        <p:txBody>
          <a:bodyPr wrap="square" rtlCol="0">
            <a:spAutoFit/>
          </a:bodyPr>
          <a:lstStyle/>
          <a:p>
            <a:pPr>
              <a:buFont typeface="Arial" pitchFamily="34" charset="0"/>
              <a:buChar char="•"/>
            </a:pPr>
            <a:r>
              <a:rPr lang="es-ES_tradnl" dirty="0"/>
              <a:t> La nota 29 de los estados financieros de AquaChile 2012, sobre contingencias, detalla una serie de juicios abiertos, 39 juicios pesqueros, 5 juicios civiles, 4 juicios laborales y 5 reclamaciones laborales. En las notas no basta sólo mencionar, sino que debemos dimensionar el riesgo para la empresa, indicando los montos en disputa y los estados de avance relevantes. Justamente para que un usuario informado pueda tomar decisiones. Adjunto algunos ejemplos de dichos EE.FF.:</a:t>
            </a:r>
          </a:p>
          <a:p>
            <a:pPr>
              <a:buFont typeface="Arial" pitchFamily="34" charset="0"/>
              <a:buChar char="•"/>
            </a:pPr>
            <a:endParaRPr lang="es-ES_tradnl" dirty="0"/>
          </a:p>
          <a:p>
            <a:pPr>
              <a:buFont typeface="Arial" pitchFamily="34" charset="0"/>
              <a:buChar char="•"/>
            </a:pPr>
            <a:r>
              <a:rPr lang="es-ES_tradnl" dirty="0"/>
              <a:t> Juicio pesquero: “</a:t>
            </a:r>
            <a:r>
              <a:rPr lang="es-CL" dirty="0"/>
              <a:t>“</a:t>
            </a:r>
            <a:r>
              <a:rPr lang="es-CL" dirty="0" err="1"/>
              <a:t>Sernapesca</a:t>
            </a:r>
            <a:r>
              <a:rPr lang="es-CL" dirty="0"/>
              <a:t> con Empresas AquaChile S.A.”, rol 421-2011, Juzgado de Letras y Garantía de Puerto Aysén. Materia: Infracción a RAMA5, RESA6 Cuantía: 50 a 3.000 UTM. Estado actual: pendiente respuestas oficios. Resultado incierto.”</a:t>
            </a:r>
          </a:p>
          <a:p>
            <a:pPr>
              <a:buFont typeface="Arial" pitchFamily="34" charset="0"/>
              <a:buChar char="•"/>
            </a:pPr>
            <a:endParaRPr lang="es-CL" dirty="0"/>
          </a:p>
          <a:p>
            <a:pPr>
              <a:buFont typeface="Arial" pitchFamily="34" charset="0"/>
              <a:buChar char="•"/>
            </a:pPr>
            <a:r>
              <a:rPr lang="es-CL" dirty="0"/>
              <a:t> </a:t>
            </a:r>
            <a:r>
              <a:rPr lang="es-ES_tradnl" dirty="0"/>
              <a:t>Juicios civiles: “</a:t>
            </a:r>
            <a:r>
              <a:rPr lang="es-CL" dirty="0"/>
              <a:t>“Empresas AquaChile S.A. con RSA Seguros Chile”, juicio arbitral. Se ha interpuesto una demanda de cumplimiento de contrato de seguro con indemnización de perjuicios en contra de RSA Seguros Chile S.A., por la suma de US $ 2.999.746, más los intereses corrientes, reajustes y costas del juicio. El juicio se tramita ante el Juez Árbitro don Andrés Cuneo Macchiavello. La demanda reclama el pago de la indemnización de los siniestros ocurridos a partir del día 8 de noviembre de 2008, en los Centros de Acuicultura de propiedad de Empresas AquaChile S.A., denominados “Avellano” y “Mena” ambos ubicados en el sector de </a:t>
            </a:r>
            <a:r>
              <a:rPr lang="es-CL" dirty="0" err="1"/>
              <a:t>Melinka</a:t>
            </a:r>
            <a:r>
              <a:rPr lang="es-CL" dirty="0"/>
              <a:t> de la Décima Región, en los cuales se produjo el fenómeno denominado “</a:t>
            </a:r>
            <a:r>
              <a:rPr lang="es-CL" dirty="0" err="1"/>
              <a:t>Bloom</a:t>
            </a:r>
            <a:r>
              <a:rPr lang="es-CL" dirty="0"/>
              <a:t> de Algas”, siniestros que estaban asegurados por RSA Seguros Chile S.A. Estado actual: en período probatorio.”</a:t>
            </a: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solidFill>
                  <a:srgbClr val="002060"/>
                </a:solidFill>
              </a:rPr>
              <a:t>Sección 5 – Impuestos</a:t>
            </a:r>
            <a:endParaRPr lang="es-CL" dirty="0">
              <a:solidFill>
                <a:srgbClr val="002060"/>
              </a:solidFill>
            </a:endParaRPr>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636560"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Introducción a la contabilización de Impuestos</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031376"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Ejercicio EE.FF.</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06211"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632311"/>
          </a:xfrm>
          <a:prstGeom prst="rect">
            <a:avLst/>
          </a:prstGeom>
          <a:noFill/>
        </p:spPr>
        <p:txBody>
          <a:bodyPr wrap="square" rtlCol="0">
            <a:spAutoFit/>
          </a:bodyPr>
          <a:lstStyle/>
          <a:p>
            <a:pPr>
              <a:buFont typeface="Arial" pitchFamily="34" charset="0"/>
              <a:buChar char="•"/>
            </a:pPr>
            <a:r>
              <a:rPr lang="es-ES_tradnl" dirty="0"/>
              <a:t> </a:t>
            </a:r>
            <a:r>
              <a:rPr lang="es-CL" dirty="0"/>
              <a:t>Se les ha entregado en clases copia de los EE.FF. de S.A.C.I. Falabella y Filiales con la opinión de su auditor, con ellos realice lo solicitado a continuación junto con la respectiva lámina de clase:</a:t>
            </a:r>
          </a:p>
          <a:p>
            <a:pPr>
              <a:buFont typeface="Arial" pitchFamily="34" charset="0"/>
              <a:buChar char="•"/>
            </a:pPr>
            <a:endParaRPr lang="es-CL" dirty="0"/>
          </a:p>
          <a:p>
            <a:pPr marL="342900" indent="-342900">
              <a:buFont typeface="+mj-lt"/>
              <a:buAutoNum type="arabicParenR"/>
            </a:pPr>
            <a:r>
              <a:rPr lang="es-CL" dirty="0"/>
              <a:t> Por favor revise la opinión del auditor y relacione la responsabilidad de la administración, allí mencionada, con el objetivo de la información financiera y sus características cualitativas de la información financiera mencionadas en el marco conceptual</a:t>
            </a:r>
          </a:p>
          <a:p>
            <a:pPr marL="342900" indent="-342900">
              <a:buFont typeface="+mj-lt"/>
              <a:buAutoNum type="arabicParenR"/>
            </a:pPr>
            <a:endParaRPr lang="es-CL" dirty="0"/>
          </a:p>
          <a:p>
            <a:pPr marL="342900" indent="-342900">
              <a:buFont typeface="+mj-lt"/>
              <a:buAutoNum type="arabicParenR"/>
            </a:pPr>
            <a:r>
              <a:rPr lang="es-CL" dirty="0"/>
              <a:t>¿Qué aporta el auditor si la administración es la responsable de los estados financieros?</a:t>
            </a:r>
          </a:p>
          <a:p>
            <a:pPr marL="342900" indent="-342900">
              <a:buFont typeface="+mj-lt"/>
              <a:buAutoNum type="arabicParenR"/>
            </a:pPr>
            <a:endParaRPr lang="es-CL" dirty="0"/>
          </a:p>
          <a:p>
            <a:pPr marL="342900" indent="-342900">
              <a:buFont typeface="+mj-lt"/>
              <a:buAutoNum type="arabicParenR"/>
            </a:pPr>
            <a:r>
              <a:rPr lang="es-CL" dirty="0"/>
              <a:t>Identifique cada uno de los estados financieros que veremos a continuación para Falabella</a:t>
            </a:r>
          </a:p>
          <a:p>
            <a:pPr marL="342900" indent="-342900">
              <a:buFont typeface="+mj-lt"/>
              <a:buAutoNum type="arabicParenR"/>
            </a:pPr>
            <a:endParaRPr lang="es-CL" dirty="0"/>
          </a:p>
          <a:p>
            <a:pPr marL="342900" indent="-342900">
              <a:buFont typeface="+mj-lt"/>
              <a:buAutoNum type="arabicParenR"/>
            </a:pPr>
            <a:r>
              <a:rPr lang="es-CL" dirty="0"/>
              <a:t>Identifique las partidas de Otros Resultados Integrales que figuran en la presentación de Falabella de su Estado de Resultados Integral y las que no figuran</a:t>
            </a:r>
          </a:p>
          <a:p>
            <a:pPr marL="342900" indent="-342900">
              <a:buFont typeface="+mj-lt"/>
              <a:buAutoNum type="arabicParenR"/>
            </a:pPr>
            <a:endParaRPr lang="es-CL" dirty="0"/>
          </a:p>
          <a:p>
            <a:pPr marL="342900" indent="-342900">
              <a:buFont typeface="+mj-lt"/>
              <a:buAutoNum type="arabicParenR"/>
            </a:pPr>
            <a:r>
              <a:rPr lang="es-CL" dirty="0"/>
              <a:t>¿Qué partidas del contenido mínimo del Estado de Situación Financiera no encuentra en el Estado de Situación Financiera de Falabella? ¿Por qué no figuran ahí?</a:t>
            </a:r>
          </a:p>
          <a:p>
            <a:pPr marL="342900" indent="-342900">
              <a:buFont typeface="+mj-lt"/>
              <a:buAutoNum type="arabicParenR"/>
            </a:pPr>
            <a:endParaRPr lang="es-CL" dirty="0"/>
          </a:p>
          <a:p>
            <a:pPr marL="342900" indent="-342900">
              <a:buFont typeface="+mj-lt"/>
              <a:buAutoNum type="arabicParenR"/>
            </a:pPr>
            <a:r>
              <a:rPr lang="es-CL" dirty="0"/>
              <a:t>¿Hay partidas adicionales a las mínimas mencionadas?</a:t>
            </a:r>
          </a:p>
          <a:p>
            <a:pPr marL="342900" indent="-342900">
              <a:buFont typeface="+mj-lt"/>
              <a:buAutoNum type="arabicParenR"/>
            </a:pPr>
            <a:endParaRPr lang="es-CL" dirty="0"/>
          </a:p>
          <a:p>
            <a:pPr marL="342900" indent="-342900">
              <a:buFont typeface="+mj-lt"/>
              <a:buAutoNum type="arabicParenR"/>
            </a:pPr>
            <a:r>
              <a:rPr lang="es-CL" dirty="0"/>
              <a:t>¿El Estado de Resultados de Falabella es por Naturaleza o Función?</a:t>
            </a:r>
          </a:p>
        </p:txBody>
      </p:sp>
    </p:spTree>
    <p:extLst>
      <p:ext uri="{BB962C8B-B14F-4D97-AF65-F5344CB8AC3E}">
        <p14:creationId xmlns:p14="http://schemas.microsoft.com/office/powerpoint/2010/main" val="2461631729"/>
      </p:ext>
    </p:extLst>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Impuestos en Chile</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4264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1754326"/>
          </a:xfrm>
          <a:prstGeom prst="rect">
            <a:avLst/>
          </a:prstGeom>
          <a:noFill/>
        </p:spPr>
        <p:txBody>
          <a:bodyPr wrap="square" rtlCol="0">
            <a:spAutoFit/>
          </a:bodyPr>
          <a:lstStyle/>
          <a:p>
            <a:pPr>
              <a:buFont typeface="Arial" pitchFamily="34" charset="0"/>
              <a:buChar char="•"/>
            </a:pPr>
            <a:r>
              <a:rPr lang="es-ES_tradnl" dirty="0"/>
              <a:t> Los impuestos o tributos según la RAE son “</a:t>
            </a:r>
            <a:r>
              <a:rPr lang="es-CL" dirty="0"/>
              <a:t>obligación dineraria establecida por la ley, cuyo importe se destina al sostenimiento de las cargas públicas”. En el caso de Chile, el marco legal que los regula está principalmente contenido en el Código Tributario, además de leyes específicas, como el </a:t>
            </a:r>
            <a:r>
              <a:rPr lang="es-ES_tradnl" dirty="0"/>
              <a:t>decreto ley Nº 824, sobre impuesto a la renta, y el decreto ley Nº 825, sobre el Impuesto al Valor Agregado (IVA).</a:t>
            </a:r>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CuadroTexto"/>
          <p:cNvSpPr txBox="1"/>
          <p:nvPr/>
        </p:nvSpPr>
        <p:spPr>
          <a:xfrm>
            <a:off x="72008" y="2780928"/>
            <a:ext cx="3347864" cy="3416320"/>
          </a:xfrm>
          <a:prstGeom prst="rect">
            <a:avLst/>
          </a:prstGeom>
          <a:noFill/>
        </p:spPr>
        <p:txBody>
          <a:bodyPr wrap="square" rtlCol="0">
            <a:spAutoFit/>
          </a:bodyPr>
          <a:lstStyle/>
          <a:p>
            <a:pPr>
              <a:buFont typeface="Arial" pitchFamily="34" charset="0"/>
              <a:buChar char="•"/>
            </a:pPr>
            <a:r>
              <a:rPr lang="es-ES_tradnl" dirty="0"/>
              <a:t>  En Chile las principales fuentes de ingresos tributarios son los impuestos a la renta y el IVA. El primero grava los ingresos de las personas y ganancias de las empresas y el segundo grava la venta, pero permite descontar lo ya pagado en las compras, por eso sólo afecta el valor agregado en el proceso y se diferencia de un impuesto a la venta. </a:t>
            </a:r>
            <a:endParaRPr lang="es-CL" dirty="0"/>
          </a:p>
          <a:p>
            <a:endParaRPr lang="es-CL" dirty="0"/>
          </a:p>
        </p:txBody>
      </p:sp>
      <p:graphicFrame>
        <p:nvGraphicFramePr>
          <p:cNvPr id="11" name="Gráfico 10"/>
          <p:cNvGraphicFramePr>
            <a:graphicFrameLocks/>
          </p:cNvGraphicFramePr>
          <p:nvPr>
            <p:extLst>
              <p:ext uri="{D42A27DB-BD31-4B8C-83A1-F6EECF244321}">
                <p14:modId xmlns:p14="http://schemas.microsoft.com/office/powerpoint/2010/main" val="1910295286"/>
              </p:ext>
            </p:extLst>
          </p:nvPr>
        </p:nvGraphicFramePr>
        <p:xfrm>
          <a:off x="3419872" y="2924944"/>
          <a:ext cx="5544616" cy="3096344"/>
        </p:xfrm>
        <a:graphic>
          <a:graphicData uri="http://schemas.openxmlformats.org/drawingml/2006/chart">
            <c:chart xmlns:c="http://schemas.openxmlformats.org/drawingml/2006/chart" xmlns:r="http://schemas.openxmlformats.org/officeDocument/2006/relationships" r:id="rId6"/>
          </a:graphicData>
        </a:graphic>
      </p:graphicFrame>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Principales impuestos directos </a:t>
            </a:r>
            <a:br>
              <a:rPr lang="es-ES_tradnl" sz="2400" dirty="0"/>
            </a:br>
            <a:r>
              <a:rPr lang="es-ES_tradnl" sz="2400" dirty="0"/>
              <a:t>e indirectos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3240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El Servicio de Impuestos Internos  de Chile (S.I.I.)  clasifica los impuestos cobrados en Chile entre impuestos directos, que se llaman así porque gravan directamente al contribuyente (que puede ser una persona natural o jurídica), e indirectos, que en general gravan el consumo por lo que afectan a las personas (naturales o jurídicas) de manera indirecta.</a:t>
            </a:r>
          </a:p>
          <a:p>
            <a:pPr>
              <a:buFont typeface="Arial" pitchFamily="34" charset="0"/>
              <a:buChar char="•"/>
            </a:pPr>
            <a:endParaRPr lang="es-ES_tradnl" dirty="0"/>
          </a:p>
          <a:p>
            <a:pPr>
              <a:buFont typeface="Arial" pitchFamily="34" charset="0"/>
              <a:buChar char="•"/>
            </a:pPr>
            <a:r>
              <a:rPr lang="es-ES_tradnl" dirty="0"/>
              <a:t> </a:t>
            </a:r>
            <a:r>
              <a:rPr lang="es-ES_tradnl" b="1" dirty="0"/>
              <a:t>Impuestos Directos </a:t>
            </a:r>
            <a:r>
              <a:rPr lang="es-ES_tradnl" dirty="0"/>
              <a:t>(fuente página web SII):</a:t>
            </a:r>
          </a:p>
          <a:p>
            <a:r>
              <a:rPr lang="es-ES_tradnl" dirty="0"/>
              <a:t>-Impuesto a la Renta de Primera Categoría: grava las rentas provenientes del capital en las empresas. Se basa en utilidades percibidas o devengadas, pero existen excepciones en agricultura, minería y transporte que pueden tributar por renta presunta. Hoy 24% (2017 = 25%)</a:t>
            </a:r>
          </a:p>
          <a:p>
            <a:endParaRPr lang="es-ES_tradnl" dirty="0"/>
          </a:p>
          <a:p>
            <a:r>
              <a:rPr lang="es-ES_tradnl" dirty="0"/>
              <a:t>-Impuesto Único de Segunda Categoría: grava las rentas de los trabajadores dependientes.</a:t>
            </a:r>
          </a:p>
          <a:p>
            <a:endParaRPr lang="es-ES_tradnl" dirty="0"/>
          </a:p>
          <a:p>
            <a:r>
              <a:rPr lang="es-ES_tradnl" dirty="0"/>
              <a:t>-Impuesto Global Complementario: Cuando una persona natural recibe rentas del capital y del trabajo, permite unir las rentas gravadas con los dos impuestos anteriores,  los que actúan como crédito para el pago de este impuesto. Por cierto, este es el concepto de F.U.T. o Fondo de Utilidades Tributarias .La escala es la misma que la del Segunda Categoría y hoy va de 0% a 40%.</a:t>
            </a:r>
          </a:p>
          <a:p>
            <a:endParaRPr lang="es-ES_tradnl" dirty="0"/>
          </a:p>
          <a:p>
            <a:r>
              <a:rPr lang="es-ES_tradnl" dirty="0"/>
              <a:t>-Impuesto Adicional: Afecta a las personas que no tienen residencia en Chile y se aplica sobre sus retiros al exterior.  La tasa es de 35%. Así, una multinacional en Chile pagará el 24% al año de sus utilidades y cuando vaya a remesar a su país de origen, le aplicarán el 35% descontando el 24% ya pagado (según el registro del F.U.T. o el que lo reemplace en </a:t>
            </a:r>
            <a:r>
              <a:rPr lang="es-ES_tradnl"/>
              <a:t>el futuro).</a:t>
            </a:r>
            <a:endParaRPr lang="es-C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Principales impuestos directos </a:t>
            </a:r>
            <a:br>
              <a:rPr lang="es-ES_tradnl" sz="2400" dirty="0"/>
            </a:br>
            <a:r>
              <a:rPr lang="es-ES_tradnl" sz="2400" dirty="0"/>
              <a:t>e indirectos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4366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6186309"/>
          </a:xfrm>
          <a:prstGeom prst="rect">
            <a:avLst/>
          </a:prstGeom>
          <a:noFill/>
        </p:spPr>
        <p:txBody>
          <a:bodyPr wrap="square" rtlCol="0">
            <a:spAutoFit/>
          </a:bodyPr>
          <a:lstStyle/>
          <a:p>
            <a:pPr>
              <a:buFont typeface="Arial" pitchFamily="34" charset="0"/>
              <a:buChar char="•"/>
            </a:pPr>
            <a:r>
              <a:rPr lang="es-ES_tradnl" b="1" dirty="0"/>
              <a:t> Impuestos Indirectos </a:t>
            </a:r>
            <a:r>
              <a:rPr lang="es-ES_tradnl" dirty="0"/>
              <a:t>(fuente página web SII):</a:t>
            </a:r>
          </a:p>
          <a:p>
            <a:r>
              <a:rPr lang="es-ES_tradnl" dirty="0"/>
              <a:t>- Impuesto a las Ventas y Servicios (IVA): grava la venta de bienes y prestación de servicios con una tasa única que hoy es de 19%. Es un impuesto al valor agregado pues nuestras ventas generan Débito Fiscal por el IVA recargado en ellas, pero nuestras compras generan Crédito Fiscal por el IVA que nos cobraron en dichas facturas.  Así, el monto a pagar es el neto del Débito fiscal menos el Crédito Fiscal es decir, debemos pagar el IVA por el margen que agregamos.</a:t>
            </a:r>
          </a:p>
          <a:p>
            <a:endParaRPr lang="es-ES_tradnl" dirty="0"/>
          </a:p>
          <a:p>
            <a:r>
              <a:rPr lang="es-ES_tradnl" dirty="0"/>
              <a:t>- Impuesto a los Productos Suntuarios: 15% adicional a los productos considerados suntuarios</a:t>
            </a:r>
          </a:p>
          <a:p>
            <a:endParaRPr lang="es-ES_tradnl" dirty="0"/>
          </a:p>
          <a:p>
            <a:r>
              <a:rPr lang="es-ES_tradnl" dirty="0"/>
              <a:t>- Impuesto a las Bebidas Alcohólicas (de 20,5 % a 31,5%) y </a:t>
            </a:r>
            <a:r>
              <a:rPr lang="es-ES_tradnl" dirty="0" err="1"/>
              <a:t>analcohólicas</a:t>
            </a:r>
            <a:r>
              <a:rPr lang="es-ES_tradnl" dirty="0"/>
              <a:t> (de 10,0 % a 18,0%)</a:t>
            </a:r>
          </a:p>
          <a:p>
            <a:endParaRPr lang="es-ES_tradnl" dirty="0"/>
          </a:p>
          <a:p>
            <a:r>
              <a:rPr lang="es-ES_tradnl" dirty="0"/>
              <a:t>- Impuesto a los Tabacos</a:t>
            </a:r>
          </a:p>
          <a:p>
            <a:endParaRPr lang="es-ES_tradnl" dirty="0"/>
          </a:p>
          <a:p>
            <a:pPr>
              <a:buFontTx/>
              <a:buChar char="-"/>
            </a:pPr>
            <a:r>
              <a:rPr lang="es-ES_tradnl" dirty="0"/>
              <a:t> Impuesto a los Combustibles (1,5 UTM/m3 para el diésel y 6,0 UTM/m3 para la gasolina)</a:t>
            </a:r>
          </a:p>
          <a:p>
            <a:pPr>
              <a:buFontTx/>
              <a:buChar char="-"/>
            </a:pPr>
            <a:endParaRPr lang="es-ES_tradnl" dirty="0"/>
          </a:p>
          <a:p>
            <a:pPr>
              <a:buFontTx/>
              <a:buChar char="-"/>
            </a:pPr>
            <a:r>
              <a:rPr lang="es-ES_tradnl" dirty="0"/>
              <a:t> Impuesto a los Actos Jurídicos (de Timbres y Estampillas): Grava los documentos que dan cuenta de operaciones de crédito, es igual a 0,8%/12 por mes, con un máximo de 12 meses.</a:t>
            </a:r>
          </a:p>
          <a:p>
            <a:pPr>
              <a:buFontTx/>
              <a:buChar char="-"/>
            </a:pPr>
            <a:endParaRPr lang="es-ES_tradnl" dirty="0"/>
          </a:p>
          <a:p>
            <a:pPr>
              <a:buFontTx/>
              <a:buChar char="-"/>
            </a:pPr>
            <a:r>
              <a:rPr lang="es-ES_tradnl" dirty="0"/>
              <a:t> Impuestos al comercio exterior (aranceles):  En general, es el 6% para los países con los que no tenemos tratados comerciales. Se aplica sobre el valor CIF y pasará a formar parte del costo de inventario, por lo que el IVA se calcula con él incluido. </a:t>
            </a:r>
            <a:endParaRPr lang="es-CL" dirty="0"/>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Contabilización aranceles e IVA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44688"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Contabilización IVA: Recordemos que las cantidades recibidas por cuenta de terceros, como los impuestos a las ventas (a cuenta del Estado), no son ingresos de actividades ordinarias.  Así, si el producto vale $ 119, $ 100 serán ingresos de actividades ordinarias y $ 19 IVA Débito Fiscal (es un débito en la cuenta del fisco, pues desde su perspectiva es un activo).</a:t>
            </a:r>
          </a:p>
          <a:p>
            <a:pPr>
              <a:buFont typeface="Arial" pitchFamily="34" charset="0"/>
              <a:buChar char="•"/>
            </a:pPr>
            <a:endParaRPr lang="es-ES_tradnl" dirty="0"/>
          </a:p>
          <a:p>
            <a:pPr>
              <a:buFont typeface="Arial" pitchFamily="34" charset="0"/>
              <a:buChar char="•"/>
            </a:pPr>
            <a:r>
              <a:rPr lang="es-ES_tradnl" dirty="0"/>
              <a:t> Ejemplo: Textil SA, distribuidor de ropa, compra a Jeans SA 2.000 jeans a $ 5.000 más IVA /jean.</a:t>
            </a:r>
          </a:p>
          <a:p>
            <a:endParaRPr lang="es-ES_tradnl" dirty="0"/>
          </a:p>
          <a:p>
            <a:endParaRPr lang="es-ES_tradnl" dirty="0"/>
          </a:p>
          <a:p>
            <a:endParaRPr lang="es-ES_tradnl" dirty="0"/>
          </a:p>
          <a:p>
            <a:endParaRPr lang="es-ES_tradnl" dirty="0"/>
          </a:p>
          <a:p>
            <a:endParaRPr lang="es-ES_tradnl" dirty="0"/>
          </a:p>
          <a:p>
            <a:pPr>
              <a:buFont typeface="Arial" pitchFamily="34" charset="0"/>
              <a:buChar char="•"/>
            </a:pPr>
            <a:r>
              <a:rPr lang="es-ES_tradnl" dirty="0"/>
              <a:t>Contabilización aranceles: Al importar un producto, calcularemos el precio CIF en pesos a la fecha de importación y le aplicaremos la tasa arancelaria según los distintos tratados firmados por Chile. Así, el arancel será un mayor costo en nuestra importación que irá al inventario.</a:t>
            </a:r>
          </a:p>
          <a:p>
            <a:endParaRPr lang="es-ES_tradnl" dirty="0"/>
          </a:p>
          <a:p>
            <a:pPr>
              <a:buFont typeface="Arial" pitchFamily="34" charset="0"/>
              <a:buChar char="•"/>
            </a:pPr>
            <a:r>
              <a:rPr lang="es-ES_tradnl" dirty="0"/>
              <a:t> </a:t>
            </a:r>
            <a:r>
              <a:rPr lang="es-ES_tradnl" b="1" dirty="0"/>
              <a:t>Ejemplo</a:t>
            </a:r>
            <a:r>
              <a:rPr lang="es-ES_tradnl" dirty="0"/>
              <a:t>: Textil SA trae varios </a:t>
            </a:r>
            <a:r>
              <a:rPr lang="es-ES_tradnl" dirty="0" err="1"/>
              <a:t>containers</a:t>
            </a:r>
            <a:r>
              <a:rPr lang="es-ES_tradnl" dirty="0"/>
              <a:t> de ropa de China por un valor total FOB de USD 40.000, cuyo transporte y seguro le costó otros USD 4.000. Estos llegan a inicios de Octubre 2013, con un valor del dólar de CLP 500/USD.  Favor contabilice la operación. </a:t>
            </a:r>
          </a:p>
          <a:p>
            <a:endParaRPr lang="es-ES_tradnl" dirty="0"/>
          </a:p>
          <a:p>
            <a:r>
              <a:rPr lang="es-ES_tradnl" dirty="0"/>
              <a:t>Además usted sabe que Chile firmó el 2005 un Tratado de Libre comercio con China, pero que este excluye los textiles hasta el 2015</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1044483" name="Picture 3"/>
          <p:cNvPicPr>
            <a:picLocks noChangeAspect="1" noChangeArrowheads="1"/>
          </p:cNvPicPr>
          <p:nvPr/>
        </p:nvPicPr>
        <p:blipFill>
          <a:blip r:embed="rId6" cstate="print"/>
          <a:srcRect/>
          <a:stretch>
            <a:fillRect/>
          </a:stretch>
        </p:blipFill>
        <p:spPr bwMode="auto">
          <a:xfrm>
            <a:off x="3883035" y="2708920"/>
            <a:ext cx="4793421" cy="1152128"/>
          </a:xfrm>
          <a:prstGeom prst="rect">
            <a:avLst/>
          </a:prstGeom>
          <a:noFill/>
          <a:ln w="9525">
            <a:noFill/>
            <a:miter lim="800000"/>
            <a:headEnd/>
            <a:tailEnd/>
          </a:ln>
          <a:effectLst/>
        </p:spPr>
      </p:pic>
      <p:sp>
        <p:nvSpPr>
          <p:cNvPr id="8" name="7 CuadroTexto"/>
          <p:cNvSpPr txBox="1"/>
          <p:nvPr/>
        </p:nvSpPr>
        <p:spPr>
          <a:xfrm>
            <a:off x="72008" y="2852936"/>
            <a:ext cx="3491880" cy="1200329"/>
          </a:xfrm>
          <a:prstGeom prst="rect">
            <a:avLst/>
          </a:prstGeom>
          <a:noFill/>
        </p:spPr>
        <p:txBody>
          <a:bodyPr wrap="square" rtlCol="0">
            <a:spAutoFit/>
          </a:bodyPr>
          <a:lstStyle/>
          <a:p>
            <a:r>
              <a:rPr lang="es-ES_tradnl" dirty="0"/>
              <a:t>Son $ 10 MM netos de IVA pero el IVA también lo debemos pagar en la factura del proveedor.</a:t>
            </a:r>
          </a:p>
          <a:p>
            <a:endParaRPr lang="es-CL" dirty="0"/>
          </a:p>
        </p:txBody>
      </p:sp>
    </p:spTree>
  </p:cSld>
  <p:clrMapOvr>
    <a:masterClrMapping/>
  </p:clrMapOvr>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Ejemplo aranceles e IVA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45712"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CuadroTexto"/>
          <p:cNvSpPr txBox="1"/>
          <p:nvPr/>
        </p:nvSpPr>
        <p:spPr>
          <a:xfrm>
            <a:off x="0" y="1124744"/>
            <a:ext cx="9144000" cy="5632311"/>
          </a:xfrm>
          <a:prstGeom prst="rect">
            <a:avLst/>
          </a:prstGeom>
          <a:noFill/>
        </p:spPr>
        <p:txBody>
          <a:bodyPr wrap="square" rtlCol="0">
            <a:spAutoFit/>
          </a:bodyPr>
          <a:lstStyle/>
          <a:p>
            <a:r>
              <a:rPr lang="es-ES_tradnl" dirty="0"/>
              <a:t>Costo CIF = (USD 40.000 + USD 4.000)*500 $/USD = $ 22.000.000</a:t>
            </a:r>
          </a:p>
          <a:p>
            <a:r>
              <a:rPr lang="es-ES_tradnl" dirty="0"/>
              <a:t>Arancel = $22.000.000 * 6% = $1.320.000</a:t>
            </a:r>
          </a:p>
          <a:p>
            <a:r>
              <a:rPr lang="es-ES_tradnl" dirty="0"/>
              <a:t>IVA importación = (22.000.000 + 1.320.000) * 19% = 4.430.800</a:t>
            </a:r>
          </a:p>
          <a:p>
            <a:endParaRPr lang="es-ES_tradnl" dirty="0"/>
          </a:p>
          <a:p>
            <a:pPr>
              <a:buFont typeface="Arial" pitchFamily="34" charset="0"/>
              <a:buChar char="•"/>
            </a:pPr>
            <a:r>
              <a:rPr lang="es-ES_tradnl" u="sng" dirty="0"/>
              <a:t>Asientos importación</a:t>
            </a:r>
            <a:r>
              <a:rPr lang="es-ES_tradnl" dirty="0"/>
              <a:t>:</a:t>
            </a:r>
          </a:p>
          <a:p>
            <a:pPr algn="just"/>
            <a:r>
              <a:rPr lang="es-ES_tradnl" dirty="0"/>
              <a:t>Primero deberemos registrar que el inventario que viene en tránsito es nuestro pues compramos FOB y provisionaremos el transporte y seguros.</a:t>
            </a:r>
          </a:p>
          <a:p>
            <a:pPr algn="just"/>
            <a:endParaRPr lang="es-ES_tradnl" dirty="0"/>
          </a:p>
          <a:p>
            <a:pPr algn="just"/>
            <a:endParaRPr lang="es-ES_tradnl" dirty="0"/>
          </a:p>
          <a:p>
            <a:pPr algn="just"/>
            <a:endParaRPr lang="es-ES_tradnl" dirty="0"/>
          </a:p>
          <a:p>
            <a:pPr algn="just"/>
            <a:endParaRPr lang="es-ES_tradnl" dirty="0"/>
          </a:p>
          <a:p>
            <a:pPr algn="just">
              <a:buFont typeface="Arial" pitchFamily="34" charset="0"/>
              <a:buChar char="•"/>
            </a:pPr>
            <a:r>
              <a:rPr lang="es-ES_tradnl" dirty="0"/>
              <a:t>Cuando uno compra en Chile, como en el primer ejemplo, el IVA se lo paga al proveedor. En este caso el responsable de pagar el IVA del proveedor es el importador, ya que el proveedor está en el extranjero. Para simplificar, supuse se paga de inmediato en el banco.</a:t>
            </a:r>
          </a:p>
          <a:p>
            <a:pPr algn="just">
              <a:buFont typeface="Arial" pitchFamily="34" charset="0"/>
              <a:buChar char="•"/>
            </a:pPr>
            <a:endParaRPr lang="es-ES_tradnl" dirty="0"/>
          </a:p>
          <a:p>
            <a:pPr algn="just">
              <a:buFont typeface="Arial" pitchFamily="34" charset="0"/>
              <a:buChar char="•"/>
            </a:pPr>
            <a:endParaRPr lang="es-ES_tradnl" dirty="0"/>
          </a:p>
          <a:p>
            <a:pPr algn="just">
              <a:buFont typeface="Arial" pitchFamily="34" charset="0"/>
              <a:buChar char="•"/>
            </a:pPr>
            <a:endParaRPr lang="es-ES_tradnl" dirty="0"/>
          </a:p>
          <a:p>
            <a:pPr algn="just">
              <a:buFont typeface="Arial" pitchFamily="34" charset="0"/>
              <a:buChar char="•"/>
            </a:pPr>
            <a:endParaRPr lang="es-ES_tradnl" dirty="0"/>
          </a:p>
          <a:p>
            <a:pPr algn="just"/>
            <a:r>
              <a:rPr lang="es-ES_tradnl" dirty="0"/>
              <a:t>Podemos ver que incluimos los aranceles en el costo de inventario, pues este no es una retención para el fisco (como el IVA) sino que un costo que efectivamente incurrimos.</a:t>
            </a:r>
          </a:p>
        </p:txBody>
      </p:sp>
      <p:pic>
        <p:nvPicPr>
          <p:cNvPr id="1045507" name="Picture 3"/>
          <p:cNvPicPr>
            <a:picLocks noChangeAspect="1" noChangeArrowheads="1"/>
          </p:cNvPicPr>
          <p:nvPr/>
        </p:nvPicPr>
        <p:blipFill>
          <a:blip r:embed="rId6" cstate="print"/>
          <a:srcRect/>
          <a:stretch>
            <a:fillRect/>
          </a:stretch>
        </p:blipFill>
        <p:spPr bwMode="auto">
          <a:xfrm>
            <a:off x="2038350" y="3109714"/>
            <a:ext cx="5067300" cy="895350"/>
          </a:xfrm>
          <a:prstGeom prst="rect">
            <a:avLst/>
          </a:prstGeom>
          <a:noFill/>
          <a:ln w="9525">
            <a:noFill/>
            <a:miter lim="800000"/>
            <a:headEnd/>
            <a:tailEnd/>
          </a:ln>
          <a:effectLst/>
        </p:spPr>
      </p:pic>
      <p:pic>
        <p:nvPicPr>
          <p:cNvPr id="3" name="Picture 4"/>
          <p:cNvPicPr>
            <a:picLocks noChangeAspect="1" noChangeArrowheads="1"/>
          </p:cNvPicPr>
          <p:nvPr/>
        </p:nvPicPr>
        <p:blipFill>
          <a:blip r:embed="rId7" cstate="print"/>
          <a:srcRect/>
          <a:stretch>
            <a:fillRect/>
          </a:stretch>
        </p:blipFill>
        <p:spPr bwMode="auto">
          <a:xfrm>
            <a:off x="2024980" y="5125938"/>
            <a:ext cx="5067300" cy="895350"/>
          </a:xfrm>
          <a:prstGeom prst="rect">
            <a:avLst/>
          </a:prstGeom>
          <a:noFill/>
          <a:ln w="9525">
            <a:noFill/>
            <a:miter lim="800000"/>
            <a:headEnd/>
            <a:tailEnd/>
          </a:ln>
          <a:effectLst/>
        </p:spPr>
      </p:pic>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Impuesto a las Ganancias – NIC 12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047760"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Conceptos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46736"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Hablaremos de </a:t>
            </a:r>
            <a:r>
              <a:rPr lang="es-ES_tradnl" b="1" dirty="0"/>
              <a:t>ganancia contable </a:t>
            </a:r>
            <a:r>
              <a:rPr lang="es-ES_tradnl" dirty="0"/>
              <a:t>cuando nos refiramos a la ganancia antes de impuestos según los estados financieros bajo IFRS, mientras que </a:t>
            </a:r>
            <a:r>
              <a:rPr lang="es-ES_tradnl" b="1" dirty="0"/>
              <a:t>ganancia fiscal </a:t>
            </a:r>
            <a:r>
              <a:rPr lang="es-ES_tradnl" dirty="0"/>
              <a:t>se referirá a la ganancia antes de impuestos calculadas según las reglas de la autoridad fiscal. (Nº 5, NIC 12)</a:t>
            </a:r>
          </a:p>
          <a:p>
            <a:pPr>
              <a:buFont typeface="Arial" pitchFamily="34" charset="0"/>
              <a:buChar char="•"/>
            </a:pPr>
            <a:endParaRPr lang="es-ES_tradnl" dirty="0"/>
          </a:p>
          <a:p>
            <a:pPr>
              <a:buFont typeface="Arial" pitchFamily="34" charset="0"/>
              <a:buChar char="•"/>
            </a:pPr>
            <a:r>
              <a:rPr lang="es-ES_tradnl" dirty="0"/>
              <a:t> Así, el “</a:t>
            </a:r>
            <a:r>
              <a:rPr lang="es-ES_tradnl" b="1" dirty="0"/>
              <a:t>impuesto corriente </a:t>
            </a:r>
            <a:r>
              <a:rPr lang="es-ES_tradnl" dirty="0"/>
              <a:t>es la cantidad a pagar (recuperar) por el impuesto a las ganancias relativo a la ganancia (pérdida) fiscal del período”. (Nº 5, NIC 12) </a:t>
            </a:r>
          </a:p>
          <a:p>
            <a:pPr>
              <a:buFont typeface="Arial" pitchFamily="34" charset="0"/>
              <a:buChar char="•"/>
            </a:pPr>
            <a:endParaRPr lang="es-ES_tradnl" dirty="0"/>
          </a:p>
          <a:p>
            <a:pPr>
              <a:buFont typeface="Arial" pitchFamily="34" charset="0"/>
              <a:buChar char="•"/>
            </a:pPr>
            <a:r>
              <a:rPr lang="es-ES_tradnl" dirty="0"/>
              <a:t> “Las diferencias temporarias son las que existen entre el importe en libros de un activo o pasivo en el estado de situación financiera y su </a:t>
            </a:r>
            <a:r>
              <a:rPr lang="es-ES_tradnl" b="1" dirty="0"/>
              <a:t>base fiscal</a:t>
            </a:r>
            <a:r>
              <a:rPr lang="es-ES_tradnl" dirty="0"/>
              <a:t>” (Nº 5, NIC 12). Siendo la base fiscal el monto que indica el balance construido según las reglas de la autoridad fiscal. Esto se refiere a diferencias que se compensan en el tiempo, no ha diferencias permanentes.</a:t>
            </a:r>
          </a:p>
          <a:p>
            <a:pPr>
              <a:buFont typeface="Arial" pitchFamily="34" charset="0"/>
              <a:buChar char="•"/>
            </a:pPr>
            <a:endParaRPr lang="es-ES_tradnl" dirty="0"/>
          </a:p>
          <a:p>
            <a:pPr>
              <a:buFont typeface="Arial" pitchFamily="34" charset="0"/>
              <a:buChar char="•"/>
            </a:pPr>
            <a:r>
              <a:rPr lang="es-ES_tradnl" dirty="0"/>
              <a:t> Estas diferencias se originan en temporalidades distintas entre la normativa fiscal y la contable.</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a:t>
            </a:r>
            <a:r>
              <a:rPr lang="es-ES_tradnl" dirty="0" err="1"/>
              <a:t>Retail</a:t>
            </a:r>
            <a:r>
              <a:rPr lang="es-ES_tradnl" dirty="0"/>
              <a:t> SA toma un arrendamiento operativo de un terreno por 20 años y construyo un local comercial de $ 1.000 MM sobre él, esa inversión es parte de Propiedad, Planta y Equipos. No obstante, en Chile esa inversión es un gasto para fines tributarios, pues el terreno no es de quién hizo la inversión. </a:t>
            </a:r>
          </a:p>
          <a:p>
            <a:endParaRPr lang="es-ES_tradnl" dirty="0"/>
          </a:p>
          <a:p>
            <a:pPr>
              <a:buFont typeface="Arial" pitchFamily="34" charset="0"/>
              <a:buChar char="•"/>
            </a:pPr>
            <a:r>
              <a:rPr lang="es-ES_tradnl" dirty="0"/>
              <a:t>Después de terminar el período de depreciación contable (20 años), los valores de balance volverán a ser iguales y el gasto acumulado también se igualará. </a:t>
            </a: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Ejemplo - Cálculo Impuesto Corriente</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40752"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CuadroTexto"/>
          <p:cNvSpPr txBox="1"/>
          <p:nvPr/>
        </p:nvSpPr>
        <p:spPr>
          <a:xfrm>
            <a:off x="3995936" y="1397675"/>
            <a:ext cx="4968552" cy="2031325"/>
          </a:xfrm>
          <a:prstGeom prst="rect">
            <a:avLst/>
          </a:prstGeom>
          <a:noFill/>
        </p:spPr>
        <p:txBody>
          <a:bodyPr wrap="square" rtlCol="0">
            <a:spAutoFit/>
          </a:bodyPr>
          <a:lstStyle/>
          <a:p>
            <a:pPr algn="just"/>
            <a:r>
              <a:rPr lang="es-ES_tradnl" dirty="0"/>
              <a:t> El estado de resultados ha sido construido de acuerdo a las NIIF y provisionamos el impuesto corriente basado en la </a:t>
            </a:r>
            <a:r>
              <a:rPr lang="es-ES_tradnl" b="1" dirty="0"/>
              <a:t>ganancia contable </a:t>
            </a:r>
            <a:r>
              <a:rPr lang="es-ES_tradnl" dirty="0"/>
              <a:t>que es la única que tenemos. </a:t>
            </a:r>
          </a:p>
          <a:p>
            <a:pPr algn="just"/>
            <a:endParaRPr lang="es-ES_tradnl" dirty="0"/>
          </a:p>
          <a:p>
            <a:pPr algn="just"/>
            <a:r>
              <a:rPr lang="es-ES_tradnl" dirty="0"/>
              <a:t>Ahora debemos calcular la </a:t>
            </a:r>
            <a:r>
              <a:rPr lang="es-ES_tradnl" b="1" dirty="0"/>
              <a:t>ganancia fiscal </a:t>
            </a:r>
            <a:r>
              <a:rPr lang="es-ES_tradnl" dirty="0"/>
              <a:t>para </a:t>
            </a:r>
            <a:r>
              <a:rPr lang="es-ES_tradnl" b="1" dirty="0"/>
              <a:t>calcular</a:t>
            </a:r>
            <a:r>
              <a:rPr lang="es-ES_tradnl" dirty="0"/>
              <a:t> el </a:t>
            </a:r>
            <a:r>
              <a:rPr lang="es-ES_tradnl" b="1" dirty="0"/>
              <a:t>impuesto corriente</a:t>
            </a:r>
            <a:r>
              <a:rPr lang="es-ES_tradnl" dirty="0"/>
              <a:t>:</a:t>
            </a:r>
            <a:endParaRPr lang="es-CL" dirty="0"/>
          </a:p>
        </p:txBody>
      </p:sp>
      <p:sp>
        <p:nvSpPr>
          <p:cNvPr id="8" name="7 CuadroTexto"/>
          <p:cNvSpPr txBox="1"/>
          <p:nvPr/>
        </p:nvSpPr>
        <p:spPr>
          <a:xfrm>
            <a:off x="0" y="1052736"/>
            <a:ext cx="9144000" cy="369332"/>
          </a:xfrm>
          <a:prstGeom prst="rect">
            <a:avLst/>
          </a:prstGeom>
          <a:noFill/>
        </p:spPr>
        <p:txBody>
          <a:bodyPr wrap="square" rtlCol="0">
            <a:spAutoFit/>
          </a:bodyPr>
          <a:lstStyle/>
          <a:p>
            <a:pPr>
              <a:buFont typeface="Arial" pitchFamily="34" charset="0"/>
              <a:buChar char="•"/>
            </a:pPr>
            <a:r>
              <a:rPr lang="es-ES_tradnl" dirty="0"/>
              <a:t> Revisemos el </a:t>
            </a:r>
            <a:r>
              <a:rPr lang="es-ES_tradnl" b="1" dirty="0"/>
              <a:t>cálculo de impuestos corrientes </a:t>
            </a:r>
            <a:r>
              <a:rPr lang="es-ES_tradnl" dirty="0"/>
              <a:t>partiendo del Estado de Resultados de </a:t>
            </a:r>
            <a:r>
              <a:rPr lang="es-ES_tradnl" dirty="0" err="1"/>
              <a:t>Retail</a:t>
            </a:r>
            <a:r>
              <a:rPr lang="es-ES_tradnl" dirty="0"/>
              <a:t> SA:</a:t>
            </a:r>
          </a:p>
        </p:txBody>
      </p:sp>
      <p:pic>
        <p:nvPicPr>
          <p:cNvPr id="2540551" name="Picture 7"/>
          <p:cNvPicPr>
            <a:picLocks noChangeAspect="1" noChangeArrowheads="1"/>
          </p:cNvPicPr>
          <p:nvPr/>
        </p:nvPicPr>
        <p:blipFill>
          <a:blip r:embed="rId6" cstate="print"/>
          <a:srcRect/>
          <a:stretch>
            <a:fillRect/>
          </a:stretch>
        </p:blipFill>
        <p:spPr bwMode="auto">
          <a:xfrm>
            <a:off x="0" y="1412777"/>
            <a:ext cx="3635896" cy="3125758"/>
          </a:xfrm>
          <a:prstGeom prst="rect">
            <a:avLst/>
          </a:prstGeom>
          <a:noFill/>
          <a:ln w="9525">
            <a:noFill/>
            <a:miter lim="800000"/>
            <a:headEnd/>
            <a:tailEnd/>
          </a:ln>
          <a:effectLst/>
        </p:spPr>
      </p:pic>
      <p:cxnSp>
        <p:nvCxnSpPr>
          <p:cNvPr id="17" name="16 Conector recto de flecha"/>
          <p:cNvCxnSpPr/>
          <p:nvPr/>
        </p:nvCxnSpPr>
        <p:spPr>
          <a:xfrm flipV="1">
            <a:off x="3563888" y="3573016"/>
            <a:ext cx="360040" cy="792088"/>
          </a:xfrm>
          <a:prstGeom prst="straightConnector1">
            <a:avLst/>
          </a:prstGeom>
          <a:ln w="19050">
            <a:solidFill>
              <a:schemeClr val="accent1"/>
            </a:solidFill>
            <a:tailEnd type="arrow"/>
          </a:ln>
        </p:spPr>
        <p:style>
          <a:lnRef idx="1">
            <a:schemeClr val="accent1"/>
          </a:lnRef>
          <a:fillRef idx="0">
            <a:schemeClr val="accent1"/>
          </a:fillRef>
          <a:effectRef idx="0">
            <a:schemeClr val="accent1"/>
          </a:effectRef>
          <a:fontRef idx="minor">
            <a:schemeClr val="tx1"/>
          </a:fontRef>
        </p:style>
      </p:cxnSp>
      <p:cxnSp>
        <p:nvCxnSpPr>
          <p:cNvPr id="19" name="18 Conector recto de flecha"/>
          <p:cNvCxnSpPr/>
          <p:nvPr/>
        </p:nvCxnSpPr>
        <p:spPr>
          <a:xfrm flipV="1">
            <a:off x="3563888" y="3861048"/>
            <a:ext cx="504056" cy="72008"/>
          </a:xfrm>
          <a:prstGeom prst="straightConnector1">
            <a:avLst/>
          </a:prstGeom>
          <a:ln w="19050">
            <a:solidFill>
              <a:srgbClr val="92D050"/>
            </a:solidFill>
            <a:tailEnd type="arrow"/>
          </a:ln>
        </p:spPr>
        <p:style>
          <a:lnRef idx="1">
            <a:schemeClr val="accent1"/>
          </a:lnRef>
          <a:fillRef idx="0">
            <a:schemeClr val="accent1"/>
          </a:fillRef>
          <a:effectRef idx="0">
            <a:schemeClr val="accent1"/>
          </a:effectRef>
          <a:fontRef idx="minor">
            <a:schemeClr val="tx1"/>
          </a:fontRef>
        </p:style>
      </p:cxnSp>
      <p:cxnSp>
        <p:nvCxnSpPr>
          <p:cNvPr id="21" name="20 Conector angular"/>
          <p:cNvCxnSpPr/>
          <p:nvPr/>
        </p:nvCxnSpPr>
        <p:spPr>
          <a:xfrm>
            <a:off x="3131840" y="3573016"/>
            <a:ext cx="864096" cy="576064"/>
          </a:xfrm>
          <a:prstGeom prst="bentConnector3">
            <a:avLst>
              <a:gd name="adj1" fmla="val 3274"/>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pic>
        <p:nvPicPr>
          <p:cNvPr id="2540552" name="Picture 8"/>
          <p:cNvPicPr>
            <a:picLocks noChangeAspect="1" noChangeArrowheads="1"/>
          </p:cNvPicPr>
          <p:nvPr/>
        </p:nvPicPr>
        <p:blipFill>
          <a:blip r:embed="rId7" cstate="print"/>
          <a:srcRect/>
          <a:stretch>
            <a:fillRect/>
          </a:stretch>
        </p:blipFill>
        <p:spPr bwMode="auto">
          <a:xfrm>
            <a:off x="4035144" y="3422476"/>
            <a:ext cx="5108856" cy="3318892"/>
          </a:xfrm>
          <a:prstGeom prst="rect">
            <a:avLst/>
          </a:prstGeom>
          <a:noFill/>
          <a:ln w="9525">
            <a:noFill/>
            <a:miter lim="800000"/>
            <a:headEnd/>
            <a:tailEnd/>
          </a:ln>
          <a:effectLst/>
        </p:spPr>
      </p:pic>
      <p:sp>
        <p:nvSpPr>
          <p:cNvPr id="35" name="34 Abrir llave"/>
          <p:cNvSpPr/>
          <p:nvPr/>
        </p:nvSpPr>
        <p:spPr>
          <a:xfrm>
            <a:off x="3563888" y="4509120"/>
            <a:ext cx="432048" cy="1368152"/>
          </a:xfrm>
          <a:prstGeom prst="leftBrace">
            <a:avLst/>
          </a:prstGeom>
          <a:ln w="1905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L"/>
          </a:p>
        </p:txBody>
      </p:sp>
      <p:sp>
        <p:nvSpPr>
          <p:cNvPr id="36" name="35 CuadroTexto"/>
          <p:cNvSpPr txBox="1"/>
          <p:nvPr/>
        </p:nvSpPr>
        <p:spPr>
          <a:xfrm>
            <a:off x="179512" y="4509120"/>
            <a:ext cx="3240360" cy="2308324"/>
          </a:xfrm>
          <a:prstGeom prst="rect">
            <a:avLst/>
          </a:prstGeom>
          <a:noFill/>
          <a:ln>
            <a:solidFill>
              <a:srgbClr val="FF0000"/>
            </a:solidFill>
          </a:ln>
        </p:spPr>
        <p:txBody>
          <a:bodyPr wrap="square" rtlCol="0">
            <a:spAutoFit/>
          </a:bodyPr>
          <a:lstStyle/>
          <a:p>
            <a:pPr algn="just"/>
            <a:r>
              <a:rPr lang="es-ES_tradnl" dirty="0"/>
              <a:t>Estas son las diferencias entre la contabilidad NIIF y la base fiscal.</a:t>
            </a:r>
          </a:p>
          <a:p>
            <a:pPr algn="just"/>
            <a:endParaRPr lang="es-ES_tradnl" dirty="0"/>
          </a:p>
          <a:p>
            <a:pPr algn="just"/>
            <a:r>
              <a:rPr lang="es-ES_tradnl" dirty="0"/>
              <a:t>Debemos generar asientos que reflejen estos ajustes en un Estado de Situación Financiera Fiscal. Que será la base para calcular impuestos diferidos.</a:t>
            </a:r>
            <a:endParaRPr lang="es-CL" dirty="0"/>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Diferencias temporarias </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850782"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CuadroTexto"/>
          <p:cNvSpPr txBox="1"/>
          <p:nvPr/>
        </p:nvSpPr>
        <p:spPr>
          <a:xfrm>
            <a:off x="179512" y="1052736"/>
            <a:ext cx="8784976" cy="5632311"/>
          </a:xfrm>
          <a:prstGeom prst="rect">
            <a:avLst/>
          </a:prstGeom>
          <a:noFill/>
        </p:spPr>
        <p:txBody>
          <a:bodyPr wrap="square" rtlCol="0">
            <a:spAutoFit/>
          </a:bodyPr>
          <a:lstStyle/>
          <a:p>
            <a:pPr>
              <a:buFont typeface="Arial" pitchFamily="34" charset="0"/>
              <a:buChar char="•"/>
            </a:pPr>
            <a:r>
              <a:rPr lang="es-ES_tradnl" dirty="0"/>
              <a:t> Siguiendo con el ejemplo anterior de </a:t>
            </a:r>
            <a:r>
              <a:rPr lang="es-ES_tradnl" dirty="0" err="1"/>
              <a:t>Retail</a:t>
            </a:r>
            <a:r>
              <a:rPr lang="es-ES_tradnl" dirty="0"/>
              <a:t> SA, veamos el efecto en Balance y EERR:</a:t>
            </a:r>
          </a:p>
          <a:p>
            <a:endParaRPr lang="es-ES_tradnl" dirty="0"/>
          </a:p>
          <a:p>
            <a:endParaRPr lang="es-ES_tradnl" dirty="0"/>
          </a:p>
          <a:p>
            <a:endParaRPr lang="es-ES_tradnl" dirty="0"/>
          </a:p>
          <a:p>
            <a:endParaRPr lang="es-ES_tradnl" dirty="0"/>
          </a:p>
          <a:p>
            <a:endParaRPr lang="es-ES_tradnl" dirty="0"/>
          </a:p>
          <a:p>
            <a:endParaRPr lang="es-ES_tradnl" dirty="0"/>
          </a:p>
          <a:p>
            <a:endParaRPr lang="es-ES_tradnl" dirty="0"/>
          </a:p>
          <a:p>
            <a:endParaRPr lang="es-ES_tradnl" dirty="0"/>
          </a:p>
          <a:p>
            <a:endParaRPr lang="es-ES_tradnl" dirty="0"/>
          </a:p>
          <a:p>
            <a:endParaRPr lang="es-ES_tradnl" dirty="0"/>
          </a:p>
          <a:p>
            <a:endParaRPr lang="es-ES_tradnl" dirty="0"/>
          </a:p>
          <a:p>
            <a:endParaRPr lang="es-ES_tradnl" dirty="0"/>
          </a:p>
          <a:p>
            <a:endParaRPr lang="es-ES_tradnl" dirty="0"/>
          </a:p>
          <a:p>
            <a:endParaRPr lang="es-ES_tradnl" dirty="0"/>
          </a:p>
          <a:p>
            <a:endParaRPr lang="es-ES_tradnl" dirty="0"/>
          </a:p>
          <a:p>
            <a:pPr>
              <a:buFont typeface="Arial" pitchFamily="34" charset="0"/>
              <a:buChar char="•"/>
            </a:pPr>
            <a:endParaRPr lang="es-ES_tradnl" dirty="0"/>
          </a:p>
          <a:p>
            <a:r>
              <a:rPr lang="es-ES_tradnl" dirty="0"/>
              <a:t>         </a:t>
            </a:r>
          </a:p>
          <a:p>
            <a:r>
              <a:rPr lang="es-ES_tradnl" dirty="0"/>
              <a:t>         ¿Es razonable contabilizar sólo los impuestos corrientes si estas diferencias temporarias se originan en diferencias entre la normas de contabilidad y las normas fiscales (tributarias)? </a:t>
            </a:r>
          </a:p>
        </p:txBody>
      </p:sp>
      <p:sp>
        <p:nvSpPr>
          <p:cNvPr id="8" name="7 Flecha derecha"/>
          <p:cNvSpPr/>
          <p:nvPr/>
        </p:nvSpPr>
        <p:spPr>
          <a:xfrm>
            <a:off x="323528" y="6021288"/>
            <a:ext cx="360040"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graphicFrame>
        <p:nvGraphicFramePr>
          <p:cNvPr id="1850372" name="Object 4"/>
          <p:cNvGraphicFramePr>
            <a:graphicFrameLocks noChangeAspect="1"/>
          </p:cNvGraphicFramePr>
          <p:nvPr/>
        </p:nvGraphicFramePr>
        <p:xfrm>
          <a:off x="323528" y="1484784"/>
          <a:ext cx="8682930" cy="4417298"/>
        </p:xfrm>
        <a:graphic>
          <a:graphicData uri="http://schemas.openxmlformats.org/presentationml/2006/ole">
            <mc:AlternateContent xmlns:mc="http://schemas.openxmlformats.org/markup-compatibility/2006">
              <mc:Choice xmlns:v="urn:schemas-microsoft-com:vml" Requires="v">
                <p:oleObj spid="_x0000_s1850783" name="Hoja de cálculo" r:id="rId7" imgW="8725029" imgH="4438518" progId="Excel.Sheet.12">
                  <p:embed/>
                </p:oleObj>
              </mc:Choice>
              <mc:Fallback>
                <p:oleObj name="Hoja de cálculo" r:id="rId7" imgW="8725029" imgH="4438518" progId="Excel.Sheet.12">
                  <p:embed/>
                  <p:pic>
                    <p:nvPicPr>
                      <p:cNvPr id="0" name="Picture 4"/>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23528" y="1484784"/>
                        <a:ext cx="8682930" cy="44172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Impuestos diferidos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85262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CuadroTexto"/>
          <p:cNvSpPr txBox="1"/>
          <p:nvPr/>
        </p:nvSpPr>
        <p:spPr>
          <a:xfrm>
            <a:off x="107504" y="1052736"/>
            <a:ext cx="9036496" cy="5909310"/>
          </a:xfrm>
          <a:prstGeom prst="rect">
            <a:avLst/>
          </a:prstGeom>
          <a:noFill/>
        </p:spPr>
        <p:txBody>
          <a:bodyPr wrap="square" rtlCol="0">
            <a:spAutoFit/>
          </a:bodyPr>
          <a:lstStyle/>
          <a:p>
            <a:pPr>
              <a:buFont typeface="Arial" pitchFamily="34" charset="0"/>
              <a:buChar char="•"/>
            </a:pPr>
            <a:r>
              <a:rPr lang="es-ES_tradnl" dirty="0"/>
              <a:t> Para ser coherentes, calculamos los impuestos con las normas contables y consideramos que las diferencias temporarias generan activos/pasivos con el fisco. Estos los llamamos impuestos diferidos, pues están devengados y diferimos su pago (o cobro, según su tipo).</a:t>
            </a:r>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r>
              <a:rPr lang="es-ES_tradnl" dirty="0"/>
              <a:t>       Calcularemos los impuestos diferidos aplicando la tasa de impuestos a las diferencias entre el balance contable y la base fiscal, pues en ellos se refleja la acumulación de diferencias</a:t>
            </a:r>
          </a:p>
        </p:txBody>
      </p:sp>
      <p:pic>
        <p:nvPicPr>
          <p:cNvPr id="1852421" name="Picture 5"/>
          <p:cNvPicPr>
            <a:picLocks noChangeAspect="1" noChangeArrowheads="1"/>
          </p:cNvPicPr>
          <p:nvPr/>
        </p:nvPicPr>
        <p:blipFill>
          <a:blip r:embed="rId6" cstate="print"/>
          <a:srcRect/>
          <a:stretch>
            <a:fillRect/>
          </a:stretch>
        </p:blipFill>
        <p:spPr bwMode="auto">
          <a:xfrm>
            <a:off x="1187623" y="1916832"/>
            <a:ext cx="6840761" cy="4487319"/>
          </a:xfrm>
          <a:prstGeom prst="rect">
            <a:avLst/>
          </a:prstGeom>
          <a:noFill/>
          <a:ln w="9525">
            <a:noFill/>
            <a:miter lim="800000"/>
            <a:headEnd/>
            <a:tailEnd/>
          </a:ln>
          <a:effectLst/>
        </p:spPr>
      </p:pic>
      <p:sp>
        <p:nvSpPr>
          <p:cNvPr id="11" name="10 Flecha derecha"/>
          <p:cNvSpPr/>
          <p:nvPr/>
        </p:nvSpPr>
        <p:spPr>
          <a:xfrm>
            <a:off x="179512" y="6309320"/>
            <a:ext cx="360040"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Conjunto de Estados Financieros</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83857"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8 CuadroTexto"/>
          <p:cNvSpPr txBox="1"/>
          <p:nvPr/>
        </p:nvSpPr>
        <p:spPr>
          <a:xfrm>
            <a:off x="0" y="1052736"/>
            <a:ext cx="9144000" cy="5632311"/>
          </a:xfrm>
          <a:prstGeom prst="rect">
            <a:avLst/>
          </a:prstGeom>
          <a:noFill/>
        </p:spPr>
        <p:txBody>
          <a:bodyPr wrap="square" rtlCol="0">
            <a:spAutoFit/>
          </a:bodyPr>
          <a:lstStyle/>
          <a:p>
            <a:pPr>
              <a:buFont typeface="Arial" pitchFamily="34" charset="0"/>
              <a:buChar char="•"/>
            </a:pPr>
            <a:r>
              <a:rPr lang="es-ES_tradnl" dirty="0"/>
              <a:t> </a:t>
            </a:r>
            <a:r>
              <a:rPr lang="es-ES_tradnl" b="1" dirty="0"/>
              <a:t>Estado de situación financiera al final del período:</a:t>
            </a:r>
          </a:p>
          <a:p>
            <a:r>
              <a:rPr lang="es-ES_tradnl" dirty="0"/>
              <a:t>Es lo que tradicionalmente llamamos balance, la representación de activos, pasivos y patrimonio</a:t>
            </a:r>
          </a:p>
          <a:p>
            <a:pPr>
              <a:buFont typeface="Arial" pitchFamily="34" charset="0"/>
              <a:buChar char="•"/>
            </a:pPr>
            <a:endParaRPr lang="es-ES_tradnl" dirty="0"/>
          </a:p>
          <a:p>
            <a:pPr>
              <a:buFont typeface="Arial" pitchFamily="34" charset="0"/>
              <a:buChar char="•"/>
            </a:pPr>
            <a:r>
              <a:rPr lang="es-ES_tradnl" dirty="0"/>
              <a:t> </a:t>
            </a:r>
            <a:r>
              <a:rPr lang="es-ES_tradnl" b="1" dirty="0"/>
              <a:t>Estado de resultados del período y otro resultado integral del período:</a:t>
            </a:r>
          </a:p>
          <a:p>
            <a:r>
              <a:rPr lang="es-ES_tradnl" dirty="0"/>
              <a:t>El estado de resultados presenta ingresos y gastos mientras que los </a:t>
            </a:r>
            <a:r>
              <a:rPr lang="es-ES_tradnl" b="1" dirty="0"/>
              <a:t>otros</a:t>
            </a:r>
            <a:r>
              <a:rPr lang="es-ES_tradnl" dirty="0"/>
              <a:t> </a:t>
            </a:r>
            <a:r>
              <a:rPr lang="es-ES_tradnl" b="1" dirty="0"/>
              <a:t>resultados integrales </a:t>
            </a:r>
          </a:p>
          <a:p>
            <a:r>
              <a:rPr lang="es-ES_tradnl" dirty="0"/>
              <a:t>muestran las partidas de ingresos y gastos que no se reconocen como resultados. A saber:</a:t>
            </a:r>
          </a:p>
          <a:p>
            <a:r>
              <a:rPr lang="es-ES_tradnl" dirty="0"/>
              <a:t> </a:t>
            </a:r>
          </a:p>
          <a:p>
            <a:pPr marL="342900" indent="-342900">
              <a:buAutoNum type="alphaLcParenR"/>
            </a:pPr>
            <a:r>
              <a:rPr lang="es-ES_tradnl" dirty="0"/>
              <a:t>cambios en el </a:t>
            </a:r>
            <a:r>
              <a:rPr lang="es-ES_tradnl" b="1" dirty="0"/>
              <a:t>superávit</a:t>
            </a:r>
            <a:r>
              <a:rPr lang="es-ES_tradnl" dirty="0"/>
              <a:t> de </a:t>
            </a:r>
            <a:r>
              <a:rPr lang="es-ES_tradnl" b="1" dirty="0"/>
              <a:t>revaluación</a:t>
            </a:r>
            <a:r>
              <a:rPr lang="es-ES_tradnl" dirty="0"/>
              <a:t> de activos fijos</a:t>
            </a:r>
          </a:p>
          <a:p>
            <a:pPr marL="342900" indent="-342900">
              <a:buAutoNum type="alphaLcParenR"/>
            </a:pPr>
            <a:endParaRPr lang="es-ES_tradnl" dirty="0"/>
          </a:p>
          <a:p>
            <a:pPr marL="342900" indent="-342900">
              <a:buAutoNum type="alphaLcParenR"/>
            </a:pPr>
            <a:r>
              <a:rPr lang="es-ES_tradnl" dirty="0"/>
              <a:t>nuevas mediciones en </a:t>
            </a:r>
            <a:r>
              <a:rPr lang="es-ES_tradnl" b="1" dirty="0"/>
              <a:t>planes</a:t>
            </a:r>
            <a:r>
              <a:rPr lang="es-ES_tradnl" dirty="0"/>
              <a:t> de </a:t>
            </a:r>
            <a:r>
              <a:rPr lang="es-ES_tradnl" b="1" dirty="0"/>
              <a:t>beneficios</a:t>
            </a:r>
            <a:r>
              <a:rPr lang="es-ES_tradnl" dirty="0"/>
              <a:t> de </a:t>
            </a:r>
            <a:r>
              <a:rPr lang="es-ES_tradnl" b="1" dirty="0"/>
              <a:t>empleados</a:t>
            </a:r>
            <a:r>
              <a:rPr lang="es-ES_tradnl" dirty="0"/>
              <a:t> </a:t>
            </a:r>
          </a:p>
          <a:p>
            <a:pPr marL="342900" indent="-342900">
              <a:buAutoNum type="alphaLcParenR"/>
            </a:pPr>
            <a:endParaRPr lang="es-ES_tradnl" dirty="0"/>
          </a:p>
          <a:p>
            <a:pPr marL="342900" indent="-342900">
              <a:buAutoNum type="alphaLcParenR"/>
            </a:pPr>
            <a:r>
              <a:rPr lang="es-ES_tradnl" dirty="0"/>
              <a:t>ganancias/pérdidas en la </a:t>
            </a:r>
            <a:r>
              <a:rPr lang="es-ES_tradnl" b="1" dirty="0"/>
              <a:t>conversión</a:t>
            </a:r>
            <a:r>
              <a:rPr lang="es-ES_tradnl" dirty="0"/>
              <a:t> de </a:t>
            </a:r>
            <a:r>
              <a:rPr lang="es-ES_tradnl" b="1" dirty="0"/>
              <a:t>EE.FF. </a:t>
            </a:r>
            <a:r>
              <a:rPr lang="es-ES_tradnl" dirty="0"/>
              <a:t>De un negocio en el extranjero</a:t>
            </a:r>
          </a:p>
          <a:p>
            <a:pPr marL="342900" indent="-342900">
              <a:buAutoNum type="alphaLcParenR"/>
            </a:pPr>
            <a:endParaRPr lang="es-ES_tradnl" dirty="0"/>
          </a:p>
          <a:p>
            <a:pPr marL="342900" indent="-342900">
              <a:buAutoNum type="alphaLcParenR"/>
            </a:pPr>
            <a:r>
              <a:rPr lang="es-ES_tradnl" dirty="0"/>
              <a:t>ganancias/pérdidas de inversiones en instrumentos  de patrimonio medidos a valor razonable con cambios en otros resultados integrales</a:t>
            </a:r>
          </a:p>
          <a:p>
            <a:pPr marL="342900" indent="-342900">
              <a:buAutoNum type="alphaLcParenR"/>
            </a:pPr>
            <a:endParaRPr lang="es-ES_tradnl" dirty="0"/>
          </a:p>
          <a:p>
            <a:pPr marL="342900" indent="-342900">
              <a:buAutoNum type="alphaLcParenR"/>
            </a:pPr>
            <a:r>
              <a:rPr lang="es-ES_tradnl" dirty="0"/>
              <a:t>la </a:t>
            </a:r>
            <a:r>
              <a:rPr lang="es-ES_tradnl" b="1" dirty="0"/>
              <a:t>parte efectiva </a:t>
            </a:r>
            <a:r>
              <a:rPr lang="es-ES_tradnl" dirty="0"/>
              <a:t>de ganancias/pérdidas en instrumentos de </a:t>
            </a:r>
            <a:r>
              <a:rPr lang="es-ES_tradnl" b="1" dirty="0"/>
              <a:t>cobertura</a:t>
            </a:r>
            <a:r>
              <a:rPr lang="es-ES_tradnl" dirty="0"/>
              <a:t> de </a:t>
            </a:r>
            <a:r>
              <a:rPr lang="es-ES_tradnl" b="1" dirty="0"/>
              <a:t>flujo de efectivo</a:t>
            </a:r>
          </a:p>
          <a:p>
            <a:pPr marL="342900" indent="-342900">
              <a:buAutoNum type="alphaLcParenR"/>
            </a:pPr>
            <a:endParaRPr lang="es-ES_tradnl" dirty="0"/>
          </a:p>
          <a:p>
            <a:pPr marL="342900" indent="-342900">
              <a:buAutoNum type="alphaLcParenR"/>
            </a:pPr>
            <a:r>
              <a:rPr lang="es-ES_tradnl" dirty="0"/>
              <a:t>el cambio producto del </a:t>
            </a:r>
            <a:r>
              <a:rPr lang="es-ES_tradnl" b="1" dirty="0"/>
              <a:t>cambio</a:t>
            </a:r>
            <a:r>
              <a:rPr lang="es-ES_tradnl" dirty="0"/>
              <a:t> en </a:t>
            </a:r>
            <a:r>
              <a:rPr lang="es-ES_tradnl" b="1" dirty="0"/>
              <a:t>riesgo de crédito</a:t>
            </a:r>
            <a:r>
              <a:rPr lang="es-ES_tradnl" dirty="0"/>
              <a:t>, en </a:t>
            </a:r>
            <a:r>
              <a:rPr lang="es-ES_tradnl" b="1" dirty="0"/>
              <a:t>ciertos pasivos </a:t>
            </a:r>
            <a:r>
              <a:rPr lang="es-ES_tradnl" dirty="0"/>
              <a:t>medidos a valor razonable </a:t>
            </a: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03686" name="Picture 6"/>
          <p:cNvPicPr>
            <a:picLocks noChangeAspect="1" noChangeArrowheads="1"/>
          </p:cNvPicPr>
          <p:nvPr/>
        </p:nvPicPr>
        <p:blipFill>
          <a:blip r:embed="rId4" cstate="print"/>
          <a:srcRect/>
          <a:stretch>
            <a:fillRect/>
          </a:stretch>
        </p:blipFill>
        <p:spPr bwMode="auto">
          <a:xfrm>
            <a:off x="323528" y="1412776"/>
            <a:ext cx="6962775" cy="3248025"/>
          </a:xfrm>
          <a:prstGeom prst="rect">
            <a:avLst/>
          </a:prstGeom>
          <a:noFill/>
          <a:ln w="9525">
            <a:noFill/>
            <a:miter lim="800000"/>
            <a:headEnd/>
            <a:tailEnd/>
          </a:ln>
        </p:spPr>
      </p:pic>
      <p:sp>
        <p:nvSpPr>
          <p:cNvPr id="2" name="1 Título"/>
          <p:cNvSpPr>
            <a:spLocks noGrp="1"/>
          </p:cNvSpPr>
          <p:nvPr>
            <p:ph type="ctrTitle"/>
          </p:nvPr>
        </p:nvSpPr>
        <p:spPr>
          <a:xfrm>
            <a:off x="827584" y="0"/>
            <a:ext cx="5328592" cy="1052736"/>
          </a:xfrm>
        </p:spPr>
        <p:txBody>
          <a:bodyPr>
            <a:normAutofit/>
          </a:bodyPr>
          <a:lstStyle/>
          <a:p>
            <a:r>
              <a:rPr lang="es-ES_tradnl" sz="2400" dirty="0"/>
              <a:t>Presentación en los Estados Financieros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03888" r:id="rId5" imgW="1257476" imgH="1362265" progId="">
                  <p:embed/>
                </p:oleObj>
              </mc:Choice>
              <mc:Fallback>
                <p:oleObj r:id="rId5" imgW="1257476" imgH="1362265" progId="">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2503685" name="Picture 5"/>
          <p:cNvPicPr>
            <a:picLocks noChangeAspect="1" noChangeArrowheads="1"/>
          </p:cNvPicPr>
          <p:nvPr/>
        </p:nvPicPr>
        <p:blipFill>
          <a:blip r:embed="rId7" cstate="print"/>
          <a:srcRect/>
          <a:stretch>
            <a:fillRect/>
          </a:stretch>
        </p:blipFill>
        <p:spPr bwMode="auto">
          <a:xfrm>
            <a:off x="1835696" y="4765740"/>
            <a:ext cx="5400600" cy="2092260"/>
          </a:xfrm>
          <a:prstGeom prst="rect">
            <a:avLst/>
          </a:prstGeom>
          <a:noFill/>
          <a:ln w="9525">
            <a:noFill/>
            <a:miter lim="800000"/>
            <a:headEnd/>
            <a:tailEnd/>
          </a:ln>
        </p:spPr>
      </p:pic>
      <p:sp>
        <p:nvSpPr>
          <p:cNvPr id="13" name="12 CuadroTexto"/>
          <p:cNvSpPr txBox="1"/>
          <p:nvPr/>
        </p:nvSpPr>
        <p:spPr>
          <a:xfrm>
            <a:off x="0" y="1052736"/>
            <a:ext cx="9144000" cy="646331"/>
          </a:xfrm>
          <a:prstGeom prst="rect">
            <a:avLst/>
          </a:prstGeom>
          <a:noFill/>
        </p:spPr>
        <p:txBody>
          <a:bodyPr wrap="square" rtlCol="0">
            <a:spAutoFit/>
          </a:bodyPr>
          <a:lstStyle/>
          <a:p>
            <a:r>
              <a:rPr lang="es-ES_tradnl" dirty="0"/>
              <a:t> Así, el </a:t>
            </a:r>
            <a:r>
              <a:rPr lang="es-ES_tradnl" b="1" dirty="0"/>
              <a:t>impuesto a las ganancias </a:t>
            </a:r>
            <a:r>
              <a:rPr lang="es-ES_tradnl" dirty="0"/>
              <a:t>es la suma de impuestos corrientes y diferidos (Nº 5, NIC 12). Veamos para </a:t>
            </a:r>
            <a:r>
              <a:rPr lang="es-ES_tradnl" dirty="0" err="1"/>
              <a:t>Moller</a:t>
            </a:r>
            <a:r>
              <a:rPr lang="es-ES_tradnl" dirty="0"/>
              <a:t> y Pérez-</a:t>
            </a:r>
            <a:r>
              <a:rPr lang="es-ES_tradnl" dirty="0" err="1"/>
              <a:t>Cotapos</a:t>
            </a:r>
            <a:r>
              <a:rPr lang="es-ES_tradnl" dirty="0"/>
              <a:t> SA: </a:t>
            </a:r>
            <a:endParaRPr lang="es-CL" dirty="0"/>
          </a:p>
        </p:txBody>
      </p:sp>
      <p:sp>
        <p:nvSpPr>
          <p:cNvPr id="14" name="13 Elipse"/>
          <p:cNvSpPr/>
          <p:nvPr/>
        </p:nvSpPr>
        <p:spPr>
          <a:xfrm>
            <a:off x="35496" y="4221088"/>
            <a:ext cx="2232248" cy="2880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5" name="14 Elipse"/>
          <p:cNvSpPr/>
          <p:nvPr/>
        </p:nvSpPr>
        <p:spPr>
          <a:xfrm>
            <a:off x="3707904" y="4221088"/>
            <a:ext cx="1152128" cy="2880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8" name="17 Conector recto"/>
          <p:cNvCxnSpPr>
            <a:stCxn id="15" idx="6"/>
          </p:cNvCxnSpPr>
          <p:nvPr/>
        </p:nvCxnSpPr>
        <p:spPr>
          <a:xfrm>
            <a:off x="4860032" y="4365104"/>
            <a:ext cx="144016"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19 Conector recto"/>
          <p:cNvCxnSpPr/>
          <p:nvPr/>
        </p:nvCxnSpPr>
        <p:spPr>
          <a:xfrm>
            <a:off x="5004048" y="4365104"/>
            <a:ext cx="0" cy="2232248"/>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22" name="21 Elipse"/>
          <p:cNvSpPr/>
          <p:nvPr/>
        </p:nvSpPr>
        <p:spPr>
          <a:xfrm>
            <a:off x="3779912" y="6569968"/>
            <a:ext cx="1152128" cy="2880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24" name="23 Conector recto de flecha"/>
          <p:cNvCxnSpPr/>
          <p:nvPr/>
        </p:nvCxnSpPr>
        <p:spPr>
          <a:xfrm flipH="1">
            <a:off x="4860032" y="6597352"/>
            <a:ext cx="144016" cy="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6" name="25 Conector recto de flecha"/>
          <p:cNvCxnSpPr/>
          <p:nvPr/>
        </p:nvCxnSpPr>
        <p:spPr>
          <a:xfrm flipH="1">
            <a:off x="1619672" y="6165304"/>
            <a:ext cx="288032" cy="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7" name="26 CuadroTexto"/>
          <p:cNvSpPr txBox="1"/>
          <p:nvPr/>
        </p:nvSpPr>
        <p:spPr>
          <a:xfrm>
            <a:off x="35496" y="5661248"/>
            <a:ext cx="1547664" cy="923330"/>
          </a:xfrm>
          <a:prstGeom prst="rect">
            <a:avLst/>
          </a:prstGeom>
          <a:noFill/>
          <a:ln>
            <a:solidFill>
              <a:srgbClr val="FF0000"/>
            </a:solidFill>
          </a:ln>
        </p:spPr>
        <p:txBody>
          <a:bodyPr wrap="square" rtlCol="0">
            <a:spAutoFit/>
          </a:bodyPr>
          <a:lstStyle/>
          <a:p>
            <a:r>
              <a:rPr lang="es-ES_tradnl" dirty="0"/>
              <a:t>Provisión por impuesto corriente</a:t>
            </a:r>
            <a:endParaRPr lang="es-CL" dirty="0"/>
          </a:p>
        </p:txBody>
      </p:sp>
      <p:cxnSp>
        <p:nvCxnSpPr>
          <p:cNvPr id="33" name="32 Conector recto de flecha"/>
          <p:cNvCxnSpPr/>
          <p:nvPr/>
        </p:nvCxnSpPr>
        <p:spPr>
          <a:xfrm>
            <a:off x="7164288" y="6309320"/>
            <a:ext cx="288032" cy="0"/>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4" name="33 CuadroTexto"/>
          <p:cNvSpPr txBox="1"/>
          <p:nvPr/>
        </p:nvSpPr>
        <p:spPr>
          <a:xfrm>
            <a:off x="7452320" y="5962054"/>
            <a:ext cx="1691680" cy="923330"/>
          </a:xfrm>
          <a:prstGeom prst="rect">
            <a:avLst/>
          </a:prstGeom>
          <a:noFill/>
          <a:ln>
            <a:solidFill>
              <a:srgbClr val="FF0000"/>
            </a:solidFill>
          </a:ln>
        </p:spPr>
        <p:txBody>
          <a:bodyPr wrap="square" rtlCol="0">
            <a:spAutoFit/>
          </a:bodyPr>
          <a:lstStyle/>
          <a:p>
            <a:r>
              <a:rPr lang="es-ES_tradnl" dirty="0"/>
              <a:t>Pago por gastos </a:t>
            </a:r>
            <a:r>
              <a:rPr lang="es-ES_tradnl" b="1" dirty="0"/>
              <a:t>no aceptados </a:t>
            </a:r>
            <a:r>
              <a:rPr lang="es-ES_tradnl" dirty="0"/>
              <a:t>tributariamente</a:t>
            </a:r>
            <a:endParaRPr lang="es-CL" dirty="0"/>
          </a:p>
        </p:txBody>
      </p:sp>
      <p:cxnSp>
        <p:nvCxnSpPr>
          <p:cNvPr id="35" name="34 Conector recto"/>
          <p:cNvCxnSpPr/>
          <p:nvPr/>
        </p:nvCxnSpPr>
        <p:spPr>
          <a:xfrm flipH="1">
            <a:off x="7164288" y="6021288"/>
            <a:ext cx="216024"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38 Conector recto de flecha"/>
          <p:cNvCxnSpPr/>
          <p:nvPr/>
        </p:nvCxnSpPr>
        <p:spPr>
          <a:xfrm flipV="1">
            <a:off x="7380312" y="5373216"/>
            <a:ext cx="0" cy="64807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40" name="39 Conector recto"/>
          <p:cNvCxnSpPr/>
          <p:nvPr/>
        </p:nvCxnSpPr>
        <p:spPr>
          <a:xfrm>
            <a:off x="5012432" y="4517504"/>
            <a:ext cx="144016" cy="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41" name="40 CuadroTexto"/>
          <p:cNvSpPr txBox="1"/>
          <p:nvPr/>
        </p:nvSpPr>
        <p:spPr>
          <a:xfrm>
            <a:off x="7308304" y="3861048"/>
            <a:ext cx="1691680" cy="1477328"/>
          </a:xfrm>
          <a:prstGeom prst="rect">
            <a:avLst/>
          </a:prstGeom>
          <a:noFill/>
          <a:ln>
            <a:solidFill>
              <a:srgbClr val="FF0000"/>
            </a:solidFill>
          </a:ln>
        </p:spPr>
        <p:txBody>
          <a:bodyPr wrap="square" rtlCol="0">
            <a:spAutoFit/>
          </a:bodyPr>
          <a:lstStyle/>
          <a:p>
            <a:r>
              <a:rPr lang="es-ES_tradnl" dirty="0"/>
              <a:t>Recuperación de impuestos por pérdidas tributarias absorbidas </a:t>
            </a:r>
            <a:endParaRPr lang="es-CL" dirty="0"/>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Reconocimiento de Pasivos y Activos por Impuestos Corrientes y Diferidos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85160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CuadroTexto"/>
          <p:cNvSpPr txBox="1"/>
          <p:nvPr/>
        </p:nvSpPr>
        <p:spPr>
          <a:xfrm>
            <a:off x="179512" y="1052736"/>
            <a:ext cx="8784976" cy="6186309"/>
          </a:xfrm>
          <a:prstGeom prst="rect">
            <a:avLst/>
          </a:prstGeom>
          <a:noFill/>
        </p:spPr>
        <p:txBody>
          <a:bodyPr wrap="square" rtlCol="0">
            <a:spAutoFit/>
          </a:bodyPr>
          <a:lstStyle/>
          <a:p>
            <a:pPr>
              <a:buFont typeface="Arial" pitchFamily="34" charset="0"/>
              <a:buChar char="•"/>
            </a:pPr>
            <a:r>
              <a:rPr lang="es-ES_tradnl" dirty="0"/>
              <a:t> “El impuesto corriente … debe ser reconocido como un pasivo en la medida que no haya sido liquidado. Si la cantidad ya pagada…excede el importe a pagar por esos períodos, el exceso debe ser reconocido como un activo” (Nº 12, NIC 12)</a:t>
            </a:r>
          </a:p>
          <a:p>
            <a:pPr>
              <a:buFont typeface="Arial" pitchFamily="34" charset="0"/>
              <a:buChar char="•"/>
            </a:pPr>
            <a:endParaRPr lang="es-ES_tradnl" dirty="0"/>
          </a:p>
          <a:p>
            <a:pPr>
              <a:buFont typeface="Arial" pitchFamily="34" charset="0"/>
              <a:buChar char="•"/>
            </a:pPr>
            <a:r>
              <a:rPr lang="es-ES_tradnl" dirty="0"/>
              <a:t> En Chile se pagan Pagos Provisionales Mensuales de impuestos (PPM) que corresponden a un porcentaje de las ventas. Estos pueden ser mayores o menores al impuesto corriente determinado, según las reglas fiscales. Impuesto corriente &lt; PPM      Activo -Imp.*Recuperar</a:t>
            </a:r>
          </a:p>
          <a:p>
            <a:pPr>
              <a:buFont typeface="Arial" pitchFamily="34" charset="0"/>
              <a:buChar char="•"/>
            </a:pPr>
            <a:endParaRPr lang="es-ES_tradnl" dirty="0"/>
          </a:p>
          <a:p>
            <a:pPr>
              <a:buFont typeface="Arial" pitchFamily="34" charset="0"/>
              <a:buChar char="•"/>
            </a:pPr>
            <a:r>
              <a:rPr lang="es-ES_tradnl" dirty="0"/>
              <a:t> “El importe a cobrar que corresponda a una pérdida fiscal, si ésta puede ser retrotraída para recuperar las cuotas corrientes satisfechas en períodos anteriores, debe ser reconocido como un activo ” (Nº 13, NIC 12)        Por ej. en Perú, si yo quiero llevar la pérdida acumulada contra el 100% de la ganancia de los años siguientes, tengo un plazo máximo de 4 años. </a:t>
            </a:r>
          </a:p>
          <a:p>
            <a:endParaRPr lang="es-ES_tradnl" dirty="0"/>
          </a:p>
          <a:p>
            <a:pPr>
              <a:buFont typeface="Arial" pitchFamily="34" charset="0"/>
              <a:buChar char="•"/>
            </a:pPr>
            <a:r>
              <a:rPr lang="es-ES_tradnl" dirty="0"/>
              <a:t> “Se reconocerá un pasivo de naturaleza fiscal por causa de cualquier diferencia temporaria imponible” (Nº 15, NIC 12). Estas “son aquellas diferencias temporarias que dan lugar a cantidades imponibles al determinar la ganancia (pérdida) fiscal correspondiente a períodos futuros, cuando el importe en libros del activo sea recuperado” (Nº 5, NIC 12). </a:t>
            </a:r>
          </a:p>
          <a:p>
            <a:pPr>
              <a:buFont typeface="Arial" pitchFamily="34" charset="0"/>
              <a:buChar char="•"/>
            </a:pPr>
            <a:endParaRPr lang="es-ES_tradnl" dirty="0"/>
          </a:p>
          <a:p>
            <a:pPr>
              <a:buFont typeface="Arial" pitchFamily="34" charset="0"/>
              <a:buChar char="•"/>
            </a:pPr>
            <a:r>
              <a:rPr lang="es-ES_tradnl" dirty="0"/>
              <a:t> “se reconocerá un activo por impuestos diferidos, por causa de todas las diferencias temporarias deducibles, en la medida que resulte probable que la entidad disponga de ganancias fiscales futuras contra las que cargar esas diferencias” (Nº 24, NIC 12). </a:t>
            </a:r>
          </a:p>
          <a:p>
            <a:endParaRPr lang="es-ES_tradnl" dirty="0"/>
          </a:p>
        </p:txBody>
      </p:sp>
      <p:sp>
        <p:nvSpPr>
          <p:cNvPr id="11" name="10 Flecha derecha"/>
          <p:cNvSpPr/>
          <p:nvPr/>
        </p:nvSpPr>
        <p:spPr>
          <a:xfrm>
            <a:off x="6300192" y="2780928"/>
            <a:ext cx="2880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11 Flecha derecha"/>
          <p:cNvSpPr/>
          <p:nvPr/>
        </p:nvSpPr>
        <p:spPr>
          <a:xfrm>
            <a:off x="3347864" y="3861048"/>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solidFill>
                  <a:srgbClr val="002060"/>
                </a:solidFill>
              </a:rPr>
              <a:t>Sección 6 – Contabilización de Instrumentos Financieros</a:t>
            </a:r>
            <a:endParaRPr lang="es-CL" dirty="0">
              <a:solidFill>
                <a:srgbClr val="002060"/>
              </a:solidFill>
            </a:endParaRPr>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634512"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a:t>Definición de Instrumentos </a:t>
            </a:r>
            <a:r>
              <a:rPr lang="es-ES_tradnl" sz="4200" dirty="0"/>
              <a:t>Financieros - NIC 32</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023184"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Activos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24208"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CL" dirty="0"/>
              <a:t> “Un instrumento financiero es cualquier contrato que dé lugar a un activo financiero en una entidad y a un pasivo financiero o un instrumento de patrimonio en otra entidad”</a:t>
            </a:r>
            <a:r>
              <a:rPr lang="es-ES_tradnl" dirty="0"/>
              <a:t> (Nº 11, NIC 32)          ¿Si compramos 1.000 acciones de </a:t>
            </a:r>
            <a:r>
              <a:rPr lang="es-ES_tradnl" dirty="0" err="1"/>
              <a:t>Falabella</a:t>
            </a:r>
            <a:r>
              <a:rPr lang="es-ES_tradnl" dirty="0"/>
              <a:t> tenemos un activo financiero?</a:t>
            </a:r>
          </a:p>
          <a:p>
            <a:pPr marL="857250" lvl="1" indent="-400050"/>
            <a:r>
              <a:rPr lang="es-ES_tradnl" dirty="0"/>
              <a:t> </a:t>
            </a:r>
          </a:p>
          <a:p>
            <a:pPr>
              <a:buFont typeface="Arial" pitchFamily="34" charset="0"/>
              <a:buChar char="•"/>
            </a:pPr>
            <a:r>
              <a:rPr lang="es-ES_tradnl" dirty="0"/>
              <a:t> </a:t>
            </a:r>
            <a:r>
              <a:rPr lang="es-CL" dirty="0"/>
              <a:t>“La moneda (efectivo) es un activo financiero porque representa un medio de pago y, por ello, es la base sobre la que se miden y reconocen todas las transacciones” </a:t>
            </a:r>
            <a:r>
              <a:rPr lang="es-ES_tradnl" dirty="0"/>
              <a:t>(Nº GA3, NIC 32)</a:t>
            </a:r>
          </a:p>
          <a:p>
            <a:endParaRPr lang="es-ES_tradnl" dirty="0"/>
          </a:p>
          <a:p>
            <a:pPr>
              <a:buFont typeface="Arial" pitchFamily="34" charset="0"/>
              <a:buChar char="•"/>
            </a:pPr>
            <a:r>
              <a:rPr lang="es-ES_tradnl" dirty="0"/>
              <a:t>“Un activo financiero es cualquier activo que sea: </a:t>
            </a:r>
          </a:p>
          <a:p>
            <a:pPr marL="342900" indent="-342900">
              <a:buFont typeface="+mj-lt"/>
              <a:buAutoNum type="alphaLcParenR"/>
            </a:pPr>
            <a:r>
              <a:rPr lang="es-ES_tradnl" dirty="0"/>
              <a:t> efectivo;</a:t>
            </a:r>
          </a:p>
          <a:p>
            <a:pPr marL="342900" indent="-342900">
              <a:buFont typeface="+mj-lt"/>
              <a:buAutoNum type="alphaLcParenR"/>
            </a:pPr>
            <a:r>
              <a:rPr lang="es-ES_tradnl" dirty="0"/>
              <a:t>Un instrumento de patrimonio de otra entidad;</a:t>
            </a:r>
          </a:p>
          <a:p>
            <a:pPr marL="342900" indent="-342900">
              <a:buFont typeface="+mj-lt"/>
              <a:buAutoNum type="alphaLcParenR"/>
            </a:pPr>
            <a:r>
              <a:rPr lang="es-ES_tradnl" dirty="0"/>
              <a:t>Un derecho contractual:</a:t>
            </a:r>
          </a:p>
          <a:p>
            <a:pPr marL="857250" lvl="1" indent="-400050">
              <a:buFont typeface="+mj-lt"/>
              <a:buAutoNum type="romanLcPeriod"/>
            </a:pPr>
            <a:r>
              <a:rPr lang="es-ES_tradnl" dirty="0"/>
              <a:t>A recibir efectivo u otro activo financiero de otra entidad; o</a:t>
            </a:r>
          </a:p>
          <a:p>
            <a:pPr marL="857250" lvl="1" indent="-400050">
              <a:buFont typeface="+mj-lt"/>
              <a:buAutoNum type="romanLcPeriod"/>
            </a:pPr>
            <a:r>
              <a:rPr lang="es-ES_tradnl" dirty="0"/>
              <a:t>A intercambiar activos financieros o pasivos financieros con otra entidad, en condiciones que sean potencialmente favorables para la entidad; o</a:t>
            </a:r>
          </a:p>
          <a:p>
            <a:pPr marL="342900" indent="-342900">
              <a:buFont typeface="+mj-lt"/>
              <a:buAutoNum type="alphaLcParenR"/>
            </a:pPr>
            <a:r>
              <a:rPr lang="es-ES_tradnl" dirty="0"/>
              <a:t>Un contrato que será o podrá ser liquidado utilizando instrumentos de patrimonio propio de la entidad, y sea:</a:t>
            </a:r>
          </a:p>
          <a:p>
            <a:pPr marL="857250" lvl="1" indent="-400050">
              <a:buFont typeface="+mj-lt"/>
              <a:buAutoNum type="romanLcPeriod"/>
            </a:pPr>
            <a:r>
              <a:rPr lang="es-ES_tradnl" dirty="0"/>
              <a:t>Un instrumento no derivado, según el cual la entidad está o puede estar obligada a recibir  una cantidad variable de instrumentos de patrimonio propios; o</a:t>
            </a:r>
          </a:p>
          <a:p>
            <a:pPr marL="857250" lvl="1" indent="-400050">
              <a:buFont typeface="+mj-lt"/>
              <a:buAutoNum type="romanLcPeriod"/>
            </a:pPr>
            <a:r>
              <a:rPr lang="es-ES_tradnl" dirty="0"/>
              <a:t>Un instrumento derivado que será o podrá ser liquidado mediante una forma distinta al intercambio de un importe fijo de efectivo, … por una cantidad fija de los instrumentos de patrimonio propio de la entidad… (Nº 11, NIC 32)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1403648" y="1700808"/>
            <a:ext cx="2880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Pasivos y Patrimonio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6318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“Un pasivo financiero es cualquier pasivo que sea: </a:t>
            </a:r>
          </a:p>
          <a:p>
            <a:pPr marL="342900" indent="-342900">
              <a:buFont typeface="+mj-lt"/>
              <a:buAutoNum type="alphaLcParenR"/>
            </a:pPr>
            <a:r>
              <a:rPr lang="es-ES_tradnl" dirty="0"/>
              <a:t>Una obligación contractual:</a:t>
            </a:r>
          </a:p>
          <a:p>
            <a:pPr marL="857250" lvl="1" indent="-400050">
              <a:buFont typeface="+mj-lt"/>
              <a:buAutoNum type="romanLcPeriod"/>
            </a:pPr>
            <a:r>
              <a:rPr lang="es-ES_tradnl" dirty="0"/>
              <a:t>De entregar efectivo u otro activo financiero a otra entidad; o</a:t>
            </a:r>
          </a:p>
          <a:p>
            <a:pPr marL="857250" lvl="1" indent="-400050">
              <a:buFont typeface="+mj-lt"/>
              <a:buAutoNum type="romanLcPeriod"/>
            </a:pPr>
            <a:r>
              <a:rPr lang="es-ES_tradnl" dirty="0"/>
              <a:t>de intercambiar activos financieros o pasivos financieros con otra entidad, en condiciones que sean potencialmente desfavorables para la entidad; o</a:t>
            </a:r>
          </a:p>
          <a:p>
            <a:pPr marL="342900" indent="-342900">
              <a:buFont typeface="+mj-lt"/>
              <a:buAutoNum type="alphaLcParenR"/>
            </a:pPr>
            <a:r>
              <a:rPr lang="es-ES_tradnl" dirty="0"/>
              <a:t>Un contrato que será o podrá ser liquidado utilizando instrumentos de patrimonio propio de la entidad, y sea:</a:t>
            </a:r>
          </a:p>
          <a:p>
            <a:pPr marL="857250" lvl="1" indent="-400050">
              <a:buFont typeface="+mj-lt"/>
              <a:buAutoNum type="romanLcPeriod"/>
            </a:pPr>
            <a:r>
              <a:rPr lang="es-ES_tradnl" dirty="0"/>
              <a:t>Un instrumento no derivado, según el cual la entidad estuviese …obligada a entregar  una cantidad variable de los instrumentos de patrimonio propio; o</a:t>
            </a:r>
          </a:p>
          <a:p>
            <a:pPr marL="857250" lvl="1" indent="-400050">
              <a:buFont typeface="+mj-lt"/>
              <a:buAutoNum type="romanLcPeriod"/>
            </a:pPr>
            <a:r>
              <a:rPr lang="es-ES_tradnl" dirty="0"/>
              <a:t>Un instrumento derivado que será o podrá ser liquidado mediante una forma distinta al intercambio de un importe fijo de efectivo, o de otro activo financiero, por una cantidad fija de los instrumentos de patrimonio propio … (Nº 11, NIC 32) </a:t>
            </a:r>
          </a:p>
          <a:p>
            <a:r>
              <a:rPr lang="es-ES_tradnl" dirty="0"/>
              <a:t>  </a:t>
            </a:r>
          </a:p>
          <a:p>
            <a:pPr>
              <a:buFont typeface="Arial" pitchFamily="34" charset="0"/>
              <a:buChar char="•"/>
            </a:pPr>
            <a:r>
              <a:rPr lang="es-ES_tradnl" dirty="0"/>
              <a:t> Es importante entender que contractual no necesariamente se refiere a un contrato escrito, sino que a una obligación que tiene las características de un contrato escrito, es decir que yo puedo perseguir su ejecución legalmente. Por eso las cuentas por cobrar son un activo financiero , aunque no estén amparadas por un contrato comercial. </a:t>
            </a:r>
          </a:p>
          <a:p>
            <a:pPr>
              <a:buFont typeface="Arial" pitchFamily="34" charset="0"/>
              <a:buChar char="•"/>
            </a:pPr>
            <a:endParaRPr lang="es-ES_tradnl" dirty="0"/>
          </a:p>
          <a:p>
            <a:pPr>
              <a:buFont typeface="Arial" pitchFamily="34" charset="0"/>
              <a:buChar char="•"/>
            </a:pPr>
            <a:r>
              <a:rPr lang="es-ES_tradnl" dirty="0"/>
              <a:t> “Un instrumento de patrimonio es cualquier contrato que ponga de manifiesto una participación residual  en los activos de una entidad, después de deducir todos sus pasivos” (Nº 11, NIC 32)        Por eso las” Participaciones No Controladoras” son parte del patrimonio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1763688" y="6597352"/>
            <a:ext cx="2880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Ejemplos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64208"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buFont typeface="Arial" pitchFamily="34" charset="0"/>
              <a:buChar char="•"/>
            </a:pPr>
            <a:r>
              <a:rPr lang="es-CL" dirty="0"/>
              <a:t> </a:t>
            </a:r>
            <a:r>
              <a:rPr lang="es-ES_tradnl" dirty="0"/>
              <a:t>Hay instrumentos en que es confuso saber si son pasivos a patrimonio, este análisis en instituciones financieras es crítico, pues las normas bancarias  (que en muchos países se basan en los </a:t>
            </a:r>
            <a:r>
              <a:rPr lang="es-ES_tradnl" b="1" dirty="0"/>
              <a:t>Acuerdos de Basilea</a:t>
            </a:r>
            <a:r>
              <a:rPr lang="es-ES_tradnl" dirty="0"/>
              <a:t>) suelen establecer relaciones de apalancamiento máximas.  Por ello, un mayor patrimonio permite multiplicar la cantidad de activos. </a:t>
            </a:r>
          </a:p>
          <a:p>
            <a:pPr>
              <a:buFont typeface="Arial" pitchFamily="34" charset="0"/>
              <a:buChar char="•"/>
            </a:pPr>
            <a:endParaRPr lang="es-ES_tradnl" dirty="0"/>
          </a:p>
          <a:p>
            <a:pPr>
              <a:buFont typeface="Arial" pitchFamily="34" charset="0"/>
              <a:buChar char="•"/>
            </a:pPr>
            <a:r>
              <a:rPr lang="es-ES_tradnl" dirty="0"/>
              <a:t>“Son ejemplos comunes de activos financieros que representan un derecho contractual a recibir efectivo en el futuro, y los correspondientes pasivos financieros, … los siguientes: </a:t>
            </a:r>
          </a:p>
          <a:p>
            <a:pPr marL="342900" indent="-342900">
              <a:buFont typeface="+mj-lt"/>
              <a:buAutoNum type="alphaLcParenR"/>
            </a:pPr>
            <a:r>
              <a:rPr lang="es-ES_tradnl" dirty="0"/>
              <a:t> cuentas por cobrar  y por pagar de origen comercial;</a:t>
            </a:r>
          </a:p>
          <a:p>
            <a:pPr marL="342900" indent="-342900">
              <a:buFont typeface="+mj-lt"/>
              <a:buAutoNum type="alphaLcParenR"/>
            </a:pPr>
            <a:r>
              <a:rPr lang="es-ES_tradnl" dirty="0"/>
              <a:t>pagarés por cobrar y por pagar;</a:t>
            </a:r>
          </a:p>
          <a:p>
            <a:pPr marL="342900" indent="-342900">
              <a:buFont typeface="+mj-lt"/>
              <a:buAutoNum type="alphaLcParenR"/>
            </a:pPr>
            <a:r>
              <a:rPr lang="es-ES_tradnl" dirty="0"/>
              <a:t>Préstamos por cobrar y por pagar; y</a:t>
            </a:r>
          </a:p>
          <a:p>
            <a:pPr marL="342900" indent="-342900">
              <a:buFont typeface="+mj-lt"/>
              <a:buAutoNum type="alphaLcParenR"/>
            </a:pPr>
            <a:r>
              <a:rPr lang="es-ES_tradnl" dirty="0"/>
              <a:t>Obligaciones o bonos por cobrar y por pagar.” (Nº GA4, NIC 32) </a:t>
            </a:r>
          </a:p>
          <a:p>
            <a:pPr>
              <a:buFont typeface="Arial" pitchFamily="34" charset="0"/>
              <a:buChar char="•"/>
            </a:pPr>
            <a:endParaRPr lang="es-ES_tradnl" dirty="0"/>
          </a:p>
          <a:p>
            <a:r>
              <a:rPr lang="es-ES_tradnl" dirty="0"/>
              <a:t>         Los activos financieros son, al final, derechos sobre efectivo </a:t>
            </a:r>
            <a:endParaRPr lang="es-CL" dirty="0"/>
          </a:p>
          <a:p>
            <a:pPr marL="342900" indent="-342900"/>
            <a:endParaRPr lang="es-ES_tradnl" dirty="0"/>
          </a:p>
          <a:p>
            <a:pPr>
              <a:buFont typeface="Arial" pitchFamily="34" charset="0"/>
              <a:buChar char="•"/>
            </a:pPr>
            <a:r>
              <a:rPr lang="es-ES_tradnl" dirty="0"/>
              <a:t> “una garantía financiera es un derecho contractual del prestamista a recibir efectivo del garante … existen por …[un] evento que ha sucedido en el pasado (asunción de garantía), incluso aunque la capacidad … para ejercer su derecho …sean contingentes, por depender de un futuro acto de incumplimiento del garante … cumplen …la definición …aunque tales activos y pasivos no siempre se reconozcan en los estados financieros” (Nº GA8, NIC 32) </a:t>
            </a:r>
          </a:p>
          <a:p>
            <a:pPr>
              <a:buFont typeface="Arial" pitchFamily="34" charset="0"/>
              <a:buChar char="•"/>
            </a:pP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1" name="10 Flecha derecha"/>
          <p:cNvSpPr/>
          <p:nvPr/>
        </p:nvSpPr>
        <p:spPr>
          <a:xfrm>
            <a:off x="395536" y="4365104"/>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Ejemplos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9390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355312"/>
          </a:xfrm>
          <a:prstGeom prst="rect">
            <a:avLst/>
          </a:prstGeom>
          <a:noFill/>
        </p:spPr>
        <p:txBody>
          <a:bodyPr wrap="square" rtlCol="0">
            <a:spAutoFit/>
          </a:bodyPr>
          <a:lstStyle/>
          <a:p>
            <a:pPr>
              <a:buFont typeface="Arial" pitchFamily="34" charset="0"/>
              <a:buChar char="•"/>
            </a:pPr>
            <a:r>
              <a:rPr lang="es-ES_tradnl" dirty="0"/>
              <a:t> “un arrendamiento financiero …. [es] una obligación de pagar por parte del arrendatario , una corriente de flujos de efectivo que son … la misma combinación de pagos entre principal e intereses que se da en un … préstamo. ..[es] un instrumento financiero” (Nº GA9, NIC 32) </a:t>
            </a:r>
          </a:p>
          <a:p>
            <a:endParaRPr lang="es-ES_tradnl" dirty="0"/>
          </a:p>
          <a:p>
            <a:pPr>
              <a:buFont typeface="Arial" pitchFamily="34" charset="0"/>
              <a:buChar char="•"/>
            </a:pPr>
            <a:r>
              <a:rPr lang="es-ES_tradnl" dirty="0"/>
              <a:t>“un arrendamiento operativo …. compromete al arrendador a facilitar  el uso de un activo… a cambio de una contraprestación … similar a una comisión por el servicio” (Nº GA9, NIC 32)</a:t>
            </a:r>
          </a:p>
          <a:p>
            <a:pPr>
              <a:buFont typeface="Arial" pitchFamily="34" charset="0"/>
              <a:buChar char="•"/>
            </a:pPr>
            <a:endParaRPr lang="es-ES_tradnl" dirty="0"/>
          </a:p>
          <a:p>
            <a:pPr>
              <a:buFont typeface="Arial" pitchFamily="34" charset="0"/>
              <a:buChar char="•"/>
            </a:pPr>
            <a:r>
              <a:rPr lang="es-ES_tradnl" dirty="0"/>
              <a:t>“Los activos físicos (como inventarios y propiedades, planta y equipos) , los activos arrendados y los activos intangibles …. no son activos financieros. El control sobre tales activos … crean una oportunidad para la generación de entradas de efectivo ….pero no da lugar a un derecho presente para la recepción de efectivo” (Nº GA10, NIC 32) </a:t>
            </a:r>
          </a:p>
          <a:p>
            <a:pPr>
              <a:buFont typeface="Arial" pitchFamily="34" charset="0"/>
              <a:buChar char="•"/>
            </a:pPr>
            <a:endParaRPr lang="es-ES_tradnl" dirty="0"/>
          </a:p>
          <a:p>
            <a:pPr>
              <a:buFont typeface="Arial" pitchFamily="34" charset="0"/>
              <a:buChar char="•"/>
            </a:pPr>
            <a:r>
              <a:rPr lang="es-ES_tradnl" dirty="0"/>
              <a:t> “Ciertos activos (como los gastos pagados por anticipado) cuyo beneficio económico futuro consiste en la recepción de bienes o servicios no dan el derecho a recibir efectivo u otro activo financiero, de modo que tampoco son activos financieros” (Nº GA11, NIC 32) </a:t>
            </a:r>
          </a:p>
          <a:p>
            <a:pPr>
              <a:buFont typeface="Arial" pitchFamily="34" charset="0"/>
              <a:buChar char="•"/>
            </a:pPr>
            <a:endParaRPr lang="es-ES_tradnl" dirty="0"/>
          </a:p>
          <a:p>
            <a:pPr>
              <a:buFont typeface="Arial" pitchFamily="34" charset="0"/>
              <a:buChar char="•"/>
            </a:pPr>
            <a:r>
              <a:rPr lang="es-ES_tradnl" dirty="0"/>
              <a:t> ¿Son los impuestos a la renta un pasivo financiero?</a:t>
            </a:r>
          </a:p>
          <a:p>
            <a:r>
              <a:rPr lang="es-ES_tradnl" dirty="0"/>
              <a:t>        No pues no tienen un origen contractual, de transacción entre partes, sino son sólo una obligación legal</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1" name="10 Flecha derecha"/>
          <p:cNvSpPr/>
          <p:nvPr/>
        </p:nvSpPr>
        <p:spPr>
          <a:xfrm>
            <a:off x="323528" y="5733256"/>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Instrumentos Financieros - NIIF 9</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694928"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Clasificación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0491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lgn="just">
              <a:buFont typeface="Arial" pitchFamily="34" charset="0"/>
              <a:buChar char="•"/>
            </a:pPr>
            <a:r>
              <a:rPr lang="es-CL" dirty="0"/>
              <a:t> </a:t>
            </a:r>
            <a:r>
              <a:rPr lang="es-ES_tradnl" dirty="0"/>
              <a:t>Los activos financieros se clasificarán según su medición a costo amortizado o a valor razonable. Para ello considerará su modelo de gestión de los activos financieros y también las características de los flujos de efectivos contractuales del instrumento (Nº 4.1.1, NIIF 9)    </a:t>
            </a:r>
          </a:p>
          <a:p>
            <a:pPr>
              <a:buFont typeface="Arial" pitchFamily="34" charset="0"/>
              <a:buChar char="•"/>
            </a:pPr>
            <a:endParaRPr lang="es-ES_tradnl" dirty="0"/>
          </a:p>
          <a:p>
            <a:pPr>
              <a:buFont typeface="Arial" pitchFamily="34" charset="0"/>
              <a:buChar char="•"/>
            </a:pPr>
            <a:r>
              <a:rPr lang="es-ES_tradnl" dirty="0"/>
              <a:t> “Un  activo financiero debe medirse al valor razonable , a menos que se mida al costo amortizado” (Nº 4.1.4, NIIF 9)          Se mide “al costo amortizado si se cumple las dos condiciones siguientes:</a:t>
            </a:r>
          </a:p>
          <a:p>
            <a:pPr marL="342900" indent="-342900">
              <a:buFont typeface="+mj-lt"/>
              <a:buAutoNum type="alphaLcParenR"/>
            </a:pPr>
            <a:r>
              <a:rPr lang="es-ES_tradnl" dirty="0"/>
              <a:t>El activo se mantiene dentro de un modelo de negocio cuyo objetivo es mantener los activos para obtener los flujos de efectivo contractuales.</a:t>
            </a:r>
          </a:p>
          <a:p>
            <a:pPr marL="342900" indent="-342900">
              <a:buFont typeface="+mj-lt"/>
              <a:buAutoNum type="alphaLcParenR"/>
            </a:pPr>
            <a:r>
              <a:rPr lang="es-ES_tradnl" dirty="0"/>
              <a:t>Las condiciones contractuales del activo financiero dan lugar, en fechas especificadas, a flujos de efectivo que son únicamente pagos del principal e intereses…” (Nº 4.1.2, NIIF 9)   </a:t>
            </a:r>
          </a:p>
          <a:p>
            <a:pPr>
              <a:buFont typeface="Arial" pitchFamily="34" charset="0"/>
              <a:buChar char="•"/>
            </a:pPr>
            <a:endParaRPr lang="es-ES_tradnl" dirty="0"/>
          </a:p>
          <a:p>
            <a:pPr>
              <a:buFont typeface="Arial" pitchFamily="34" charset="0"/>
              <a:buChar char="•"/>
            </a:pPr>
            <a:r>
              <a:rPr lang="es-ES_tradnl" dirty="0"/>
              <a:t> Es decir, nos referimos básicamente a deudas y bonos. Luego debemos definir si nuestro modelo de negocios se refiere a especular con los activos financieros o buscamos mantenerlos hasta el vencimiento. </a:t>
            </a:r>
          </a:p>
          <a:p>
            <a:pPr>
              <a:buFont typeface="Arial" pitchFamily="34" charset="0"/>
              <a:buChar char="•"/>
            </a:pPr>
            <a:endParaRPr lang="es-ES_tradnl" dirty="0"/>
          </a:p>
          <a:p>
            <a:pPr>
              <a:buFont typeface="Arial" pitchFamily="34" charset="0"/>
              <a:buChar char="•"/>
            </a:pPr>
            <a:r>
              <a:rPr lang="es-ES_tradnl" dirty="0"/>
              <a:t> Ejemplo:         en general, el mayor activo financiero de las firmas mayoristas son sus cuentas por cobrar y estas las mantienen a vencimiento.</a:t>
            </a:r>
          </a:p>
          <a:p>
            <a:pPr>
              <a:buFont typeface="Arial" pitchFamily="34" charset="0"/>
              <a:buChar char="•"/>
            </a:pPr>
            <a:endParaRPr lang="es-ES_tradnl" dirty="0"/>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131840" y="2492896"/>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Flecha derecha"/>
          <p:cNvSpPr/>
          <p:nvPr/>
        </p:nvSpPr>
        <p:spPr>
          <a:xfrm>
            <a:off x="1331640" y="5517232"/>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Estados de Resultados Integrales</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520849"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283651" name="Picture 3"/>
          <p:cNvPicPr>
            <a:picLocks noChangeAspect="1" noChangeArrowheads="1"/>
          </p:cNvPicPr>
          <p:nvPr/>
        </p:nvPicPr>
        <p:blipFill>
          <a:blip r:embed="rId5" cstate="print"/>
          <a:srcRect/>
          <a:stretch>
            <a:fillRect/>
          </a:stretch>
        </p:blipFill>
        <p:spPr bwMode="auto">
          <a:xfrm>
            <a:off x="755576" y="1484784"/>
            <a:ext cx="7524328" cy="4613277"/>
          </a:xfrm>
          <a:prstGeom prst="rect">
            <a:avLst/>
          </a:prstGeom>
          <a:noFill/>
          <a:ln w="9525">
            <a:noFill/>
            <a:miter lim="800000"/>
            <a:headEnd/>
            <a:tailEnd/>
          </a:ln>
        </p:spPr>
      </p:pic>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Clasificación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82717" r:id="rId4" imgW="1257476" imgH="1362265" progId="">
                  <p:embed/>
                </p:oleObj>
              </mc:Choice>
              <mc:Fallback>
                <p:oleObj r:id="rId4" imgW="1257476" imgH="1362265"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lgn="just">
              <a:buFont typeface="Arial" pitchFamily="34" charset="0"/>
              <a:buChar char="•"/>
            </a:pPr>
            <a:r>
              <a:rPr lang="es-ES_tradnl" dirty="0"/>
              <a:t> Así, activos a costo amortizado incluyen básicamente  las Cuentas por Cobrar  y las Inversiones Mantenidas hasta el Vencimiento. Estas últimas son instrumentos de renta fija que mantendremos durante toda su vida útil, pues las compramos para su flujo de intereses. </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Una compañía de seguros  de vida compra un bono a 20 años para pagar  las rentas vitalicias contratadas, por lo que planea mantenerlo hasta su vencimiento.</a:t>
            </a:r>
          </a:p>
          <a:p>
            <a:pPr>
              <a:buFont typeface="Arial" pitchFamily="34" charset="0"/>
              <a:buChar char="•"/>
            </a:pPr>
            <a:endParaRPr lang="es-ES_tradnl" dirty="0"/>
          </a:p>
          <a:p>
            <a:r>
              <a:rPr lang="es-ES_tradnl" dirty="0"/>
              <a:t>          Si vendemos un instrumento mantenido hasta el vencimiento  (antes de vencer) debemos reclasificar todos  los similares a Instrumentos Financieros a Valor Justo. Salvo que ya se haya cobrado gran parte del capital con las amortizaciones regulares del instrumento.</a:t>
            </a:r>
          </a:p>
          <a:p>
            <a:endParaRPr lang="es-ES_tradnl" dirty="0"/>
          </a:p>
          <a:p>
            <a:pPr algn="just">
              <a:buFont typeface="Arial" pitchFamily="34" charset="0"/>
              <a:buChar char="•"/>
            </a:pPr>
            <a:r>
              <a:rPr lang="es-ES_tradnl" dirty="0"/>
              <a:t> Aún cuando corresponda llevar un activo financiero a costo amortizado se podrá llevar a valor razonable si con eso elimina una inconsistencia contable,  pero el cambio es permanente (Nº 4.1.5, NIIF 9). Por ejemplo si está relacionado con un pasivo que se lleva a valor razonable.</a:t>
            </a:r>
          </a:p>
          <a:p>
            <a:pPr>
              <a:buFont typeface="Arial" pitchFamily="34" charset="0"/>
              <a:buChar char="•"/>
            </a:pPr>
            <a:endParaRPr lang="es-ES_tradnl" dirty="0"/>
          </a:p>
          <a:p>
            <a:pPr>
              <a:buFont typeface="Arial" pitchFamily="34" charset="0"/>
              <a:buChar char="•"/>
            </a:pPr>
            <a:r>
              <a:rPr lang="es-ES_tradnl" dirty="0"/>
              <a:t> ¿Qué es el costo amortizado?  Básicamente la aplicación de una tabla de desarrollo de deuda.  Así para un bono comprado para mantener al vencimiento, sería ir reconociéndolo con la tabla de amortización calculada con la TIR de compra (no tasa de carátula).</a:t>
            </a:r>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95536" y="2996952"/>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063026073"/>
      </p:ext>
    </p:extLst>
  </p:cSld>
  <p:clrMapOvr>
    <a:masterClrMapping/>
  </p:clrMapOvr>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Clasificación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73589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124744"/>
            <a:ext cx="8784976" cy="5632311"/>
          </a:xfrm>
          <a:prstGeom prst="rect">
            <a:avLst/>
          </a:prstGeom>
          <a:noFill/>
        </p:spPr>
        <p:txBody>
          <a:bodyPr wrap="square" rtlCol="0">
            <a:spAutoFit/>
          </a:bodyPr>
          <a:lstStyle/>
          <a:p>
            <a:pPr algn="just">
              <a:buFont typeface="Arial" pitchFamily="34" charset="0"/>
              <a:buChar char="•"/>
            </a:pPr>
            <a:r>
              <a:rPr lang="es-ES_tradnl" dirty="0"/>
              <a:t> La norma define el “costo amortizado de un activo [o pasivo] financiero … es la medida inicial … menos los reembolsos del principal, más o menos la amortización acumulada – calculada con el método de la tasa de interés efectiva- …y menos cualquier disminución del valor por deterioro” (Nº 9, NIC 39).         Recordemos que hay distintas estructuras de bonos </a:t>
            </a:r>
          </a:p>
          <a:p>
            <a:endParaRPr lang="es-ES_tradnl" dirty="0"/>
          </a:p>
          <a:p>
            <a:pPr>
              <a:buFont typeface="Arial" pitchFamily="34" charset="0"/>
              <a:buChar char="•"/>
            </a:pPr>
            <a:r>
              <a:rPr lang="es-ES_tradnl" dirty="0"/>
              <a:t> “La tasa de interés efectiva es la tasa de descuento que iguala exactamente los flujos de efectivo por cobrar o por pagar estimados a lo largo de la vida esperada del instrumento financiero… [se estimará] teniendo en cuenta todas las condiciones contractuales del instrumento  …  El cálculo incluirá todas las comisiones y puntos de interés pagados …, así como los costos de transacción y cualquier otra prima o descuento” (Nº 9, NIC 39)</a:t>
            </a:r>
          </a:p>
          <a:p>
            <a:pPr>
              <a:buFont typeface="Arial" pitchFamily="34" charset="0"/>
              <a:buChar char="•"/>
            </a:pPr>
            <a:endParaRPr lang="es-ES_tradnl" dirty="0"/>
          </a:p>
          <a:p>
            <a:r>
              <a:rPr lang="es-ES_tradnl" dirty="0"/>
              <a:t>         Es decir, calcular la TIR incluyendo como flujo todas las comisiones  y costos relevantes</a:t>
            </a:r>
          </a:p>
          <a:p>
            <a:endParaRPr lang="es-ES_tradnl" dirty="0"/>
          </a:p>
          <a:p>
            <a:pPr marL="285750" indent="-285750">
              <a:buFont typeface="Arial" panose="020B0604020202020204" pitchFamily="34" charset="0"/>
              <a:buChar char="•"/>
            </a:pPr>
            <a:r>
              <a:rPr lang="es-ES_tradnl" dirty="0"/>
              <a:t>Si pedimos un crédito y debemos pagar el impuesto de timbres y estampillas (0,4%) sin duda que este impuesto es un costo para nosotros que no es distinto a pagar la tasa de interés, aunque el destinatario sea otro.</a:t>
            </a:r>
          </a:p>
          <a:p>
            <a:pPr marL="285750" indent="-285750">
              <a:buFont typeface="Arial" panose="020B0604020202020204" pitchFamily="34" charset="0"/>
              <a:buChar char="•"/>
            </a:pPr>
            <a:endParaRPr lang="es-ES_tradnl" dirty="0"/>
          </a:p>
          <a:p>
            <a:pPr marL="285750" indent="-285750">
              <a:buFont typeface="Arial" panose="020B0604020202020204" pitchFamily="34" charset="0"/>
              <a:buChar char="•"/>
            </a:pPr>
            <a:r>
              <a:rPr lang="es-ES_tradnl" b="1" dirty="0"/>
              <a:t>Ejemplo</a:t>
            </a:r>
            <a:r>
              <a:rPr lang="es-ES_tradnl" dirty="0"/>
              <a:t>: Pido $ 1.000.000, considerando la tasa pactada debo pagar cuotas de $90.000 por 12 meses y además al inicio $ 4.000 en impuesto de timbres, por lo que recibimos sólo $ 996.000. La tasa de interés del no incorpora el pago de $ 4.000, que afectan el flujo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41785" y="4149080"/>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Flecha derecha"/>
          <p:cNvSpPr/>
          <p:nvPr/>
        </p:nvSpPr>
        <p:spPr>
          <a:xfrm>
            <a:off x="3635896" y="1988840"/>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Ejemplo de costo amortizado utilizando el método de interés efectivo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701072"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4524315"/>
          </a:xfrm>
          <a:prstGeom prst="rect">
            <a:avLst/>
          </a:prstGeom>
          <a:noFill/>
        </p:spPr>
        <p:txBody>
          <a:bodyPr wrap="square" rtlCol="0">
            <a:spAutoFit/>
          </a:bodyPr>
          <a:lstStyle/>
          <a:p>
            <a:pPr algn="just">
              <a:buFont typeface="Arial" pitchFamily="34" charset="0"/>
              <a:buChar char="•"/>
            </a:pPr>
            <a:r>
              <a:rPr lang="es-ES_tradnl" dirty="0"/>
              <a:t> </a:t>
            </a:r>
            <a:r>
              <a:rPr lang="es-ES_tradnl" dirty="0" err="1"/>
              <a:t>Retail</a:t>
            </a:r>
            <a:r>
              <a:rPr lang="es-ES_tradnl" dirty="0"/>
              <a:t> SA solicita al Banco de Chile un crédito por $ 100.000.000 a 5 años. El banco le ofrece un crédito amortizable con una tasa de interés anual  nominal de 6%.No obstante, le indica que le cobrará una comisión frontal, por conceder el crédito, de 1%, es decir $ 1.000.000. Además, </a:t>
            </a:r>
            <a:r>
              <a:rPr lang="es-ES_tradnl" dirty="0" err="1"/>
              <a:t>Retail</a:t>
            </a:r>
            <a:r>
              <a:rPr lang="es-ES_tradnl" dirty="0"/>
              <a:t> SA deberá pagar un 0,4% de impuesto de timbres y estampillas, es decir $ 400.000 más.</a:t>
            </a:r>
          </a:p>
          <a:p>
            <a:r>
              <a:rPr lang="es-ES_tradnl" dirty="0"/>
              <a:t>         Por favor calcule la tasa de interés efectiva</a:t>
            </a:r>
          </a:p>
          <a:p>
            <a:endParaRPr lang="es-ES_tradnl" dirty="0"/>
          </a:p>
          <a:p>
            <a:pPr>
              <a:buFont typeface="Arial" pitchFamily="34" charset="0"/>
              <a:buChar char="•"/>
            </a:pPr>
            <a:r>
              <a:rPr lang="es-ES_tradnl" dirty="0"/>
              <a:t> Para conocer la cuota, calculamos la tasa </a:t>
            </a:r>
            <a:r>
              <a:rPr lang="es-ES_tradnl" dirty="0" err="1"/>
              <a:t>mensualizada</a:t>
            </a:r>
            <a:r>
              <a:rPr lang="es-ES_tradnl" dirty="0"/>
              <a:t> del 6%, es decir 0,48676% y despejamos un flujo de 60 pagos</a:t>
            </a:r>
          </a:p>
          <a:p>
            <a:pPr>
              <a:buFont typeface="Arial" pitchFamily="34" charset="0"/>
              <a:buChar char="•"/>
            </a:pPr>
            <a:endParaRPr lang="es-ES_tradnl" dirty="0"/>
          </a:p>
          <a:p>
            <a:pPr>
              <a:buFont typeface="Arial" pitchFamily="34" charset="0"/>
              <a:buChar char="•"/>
            </a:pPr>
            <a:r>
              <a:rPr lang="es-ES_tradnl" dirty="0"/>
              <a:t> Esto da una cuota/mes de $ 1.925.898, pero a </a:t>
            </a:r>
            <a:r>
              <a:rPr lang="es-ES_tradnl" dirty="0" err="1"/>
              <a:t>Retail</a:t>
            </a:r>
            <a:r>
              <a:rPr lang="es-ES_tradnl" dirty="0"/>
              <a:t> SA le piden una cuota 0 = $ 1.400.000</a:t>
            </a:r>
          </a:p>
          <a:p>
            <a:pPr>
              <a:buFont typeface="Arial" pitchFamily="34" charset="0"/>
              <a:buChar char="•"/>
            </a:pPr>
            <a:endParaRPr lang="es-ES_tradnl" dirty="0"/>
          </a:p>
          <a:p>
            <a:pPr>
              <a:buFont typeface="Arial" pitchFamily="34" charset="0"/>
              <a:buChar char="•"/>
            </a:pPr>
            <a:r>
              <a:rPr lang="es-ES_tradnl" dirty="0"/>
              <a:t> Así la ecuación a despejar es:  </a:t>
            </a:r>
          </a:p>
          <a:p>
            <a:pPr>
              <a:buFont typeface="Arial" pitchFamily="34" charset="0"/>
              <a:buChar char="•"/>
            </a:pPr>
            <a:endParaRPr lang="es-ES_tradnl" dirty="0"/>
          </a:p>
          <a:p>
            <a:r>
              <a:rPr lang="es-ES_tradnl" dirty="0"/>
              <a:t>         Lo que implica una tasa anual efectiva de 6,62% con la que amortizaremos el préstamo.</a:t>
            </a:r>
          </a:p>
          <a:p>
            <a:r>
              <a:rPr lang="es-ES_tradnl" dirty="0"/>
              <a:t>Considerar que una tasa mayor, hace que las amortizaciones sean menores a misma cuota</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23528" y="2492896"/>
            <a:ext cx="288032"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700868" name="Rectangle 4"/>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L"/>
          </a:p>
        </p:txBody>
      </p:sp>
      <p:sp>
        <p:nvSpPr>
          <p:cNvPr id="1700869" name="Rectangle 5"/>
          <p:cNvSpPr>
            <a:spLocks noChangeArrowheads="1"/>
          </p:cNvSpPr>
          <p:nvPr/>
        </p:nvSpPr>
        <p:spPr bwMode="auto">
          <a:xfrm>
            <a:off x="0" y="81915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CL" sz="1800" b="0" i="0" u="none" strike="noStrike" cap="none" normalizeH="0" baseline="0">
              <a:ln>
                <a:noFill/>
              </a:ln>
              <a:solidFill>
                <a:schemeClr val="tx1"/>
              </a:solidFill>
              <a:effectLst/>
              <a:latin typeface="Arial" pitchFamily="34" charset="0"/>
              <a:cs typeface="Arial" pitchFamily="34" charset="0"/>
            </a:endParaRPr>
          </a:p>
        </p:txBody>
      </p:sp>
      <p:sp>
        <p:nvSpPr>
          <p:cNvPr id="1700871" name="Rectangle 7"/>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L"/>
          </a:p>
        </p:txBody>
      </p:sp>
      <p:sp>
        <p:nvSpPr>
          <p:cNvPr id="13" name="12 Flecha derecha"/>
          <p:cNvSpPr/>
          <p:nvPr/>
        </p:nvSpPr>
        <p:spPr>
          <a:xfrm>
            <a:off x="395536" y="4941168"/>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3" name="Rectangle 5"/>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L"/>
          </a:p>
        </p:txBody>
      </p:sp>
      <p:pic>
        <p:nvPicPr>
          <p:cNvPr id="11" name="Picture 7"/>
          <p:cNvPicPr>
            <a:picLocks noChangeAspect="1" noChangeArrowheads="1"/>
          </p:cNvPicPr>
          <p:nvPr/>
        </p:nvPicPr>
        <p:blipFill>
          <a:blip r:embed="rId6" cstate="print"/>
          <a:srcRect/>
          <a:stretch>
            <a:fillRect/>
          </a:stretch>
        </p:blipFill>
        <p:spPr bwMode="auto">
          <a:xfrm>
            <a:off x="1331640" y="4293096"/>
            <a:ext cx="7632848" cy="700519"/>
          </a:xfrm>
          <a:prstGeom prst="rect">
            <a:avLst/>
          </a:prstGeom>
          <a:noFill/>
          <a:ln w="9525">
            <a:noFill/>
            <a:miter lim="800000"/>
            <a:headEnd/>
            <a:tailEnd/>
          </a:ln>
          <a:effectLst/>
        </p:spPr>
      </p:pic>
      <p:pic>
        <p:nvPicPr>
          <p:cNvPr id="1700873" name="Picture 9"/>
          <p:cNvPicPr>
            <a:picLocks noChangeAspect="1" noChangeArrowheads="1"/>
          </p:cNvPicPr>
          <p:nvPr/>
        </p:nvPicPr>
        <p:blipFill>
          <a:blip r:embed="rId7" cstate="print"/>
          <a:srcRect/>
          <a:stretch>
            <a:fillRect/>
          </a:stretch>
        </p:blipFill>
        <p:spPr bwMode="auto">
          <a:xfrm>
            <a:off x="1331640" y="3284984"/>
            <a:ext cx="7956884" cy="648072"/>
          </a:xfrm>
          <a:prstGeom prst="rect">
            <a:avLst/>
          </a:prstGeom>
          <a:noFill/>
          <a:ln w="9525">
            <a:noFill/>
            <a:miter lim="800000"/>
            <a:headEnd/>
            <a:tailEnd/>
          </a:ln>
          <a:effectLst/>
        </p:spPr>
      </p:pic>
      <p:pic>
        <p:nvPicPr>
          <p:cNvPr id="1700874" name="Picture 10"/>
          <p:cNvPicPr>
            <a:picLocks noChangeAspect="1" noChangeArrowheads="1"/>
          </p:cNvPicPr>
          <p:nvPr/>
        </p:nvPicPr>
        <p:blipFill>
          <a:blip r:embed="rId8" cstate="print"/>
          <a:srcRect/>
          <a:stretch>
            <a:fillRect/>
          </a:stretch>
        </p:blipFill>
        <p:spPr bwMode="auto">
          <a:xfrm>
            <a:off x="827584" y="5563319"/>
            <a:ext cx="7498895" cy="1294681"/>
          </a:xfrm>
          <a:prstGeom prst="rect">
            <a:avLst/>
          </a:prstGeom>
          <a:noFill/>
          <a:ln w="9525">
            <a:noFill/>
            <a:miter lim="800000"/>
            <a:headEnd/>
            <a:tailEnd/>
          </a:ln>
          <a:effectLst/>
        </p:spPr>
      </p:pic>
    </p:spTree>
  </p:cSld>
  <p:clrMapOvr>
    <a:masterClrMapping/>
  </p:clrMapOvr>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Clasificación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9800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9036496" cy="5909310"/>
          </a:xfrm>
          <a:prstGeom prst="rect">
            <a:avLst/>
          </a:prstGeom>
          <a:noFill/>
        </p:spPr>
        <p:txBody>
          <a:bodyPr wrap="square" rtlCol="0">
            <a:spAutoFit/>
          </a:bodyPr>
          <a:lstStyle/>
          <a:p>
            <a:pPr algn="just">
              <a:buFont typeface="Arial" pitchFamily="34" charset="0"/>
              <a:buChar char="•"/>
            </a:pPr>
            <a:r>
              <a:rPr lang="es-ES_tradnl" dirty="0"/>
              <a:t> “Una entidad clasificará todos los pasivos financieros como medidos posteriormente al costo amortizado utilizando el método de interés efectivo, excepto por:</a:t>
            </a:r>
          </a:p>
          <a:p>
            <a:pPr marL="342900" indent="-342900" algn="just">
              <a:buFont typeface="+mj-lt"/>
              <a:buAutoNum type="alphaLcParenR"/>
            </a:pPr>
            <a:r>
              <a:rPr lang="es-ES_tradnl" dirty="0"/>
              <a:t>Los pasivos financieros que se contabilicen al valor razonable con cambios en resultados. Estos pasivos incluyendo los derivados que sean pasivos, se medirán … al valor razonable</a:t>
            </a:r>
          </a:p>
          <a:p>
            <a:pPr marL="342900" indent="-342900" algn="just">
              <a:buFont typeface="+mj-lt"/>
              <a:buAutoNum type="alphaLcParenR"/>
            </a:pPr>
            <a:r>
              <a:rPr lang="es-ES_tradnl" dirty="0"/>
              <a:t>Los pasivos financieros que surjan de una transferencia de activos financieros que no cumplan los requisitos para su baja en cuentas </a:t>
            </a:r>
          </a:p>
          <a:p>
            <a:pPr marL="342900" indent="-342900" algn="just">
              <a:buFont typeface="+mj-lt"/>
              <a:buAutoNum type="alphaLcParenR"/>
            </a:pPr>
            <a:r>
              <a:rPr lang="es-ES_tradnl" dirty="0"/>
              <a:t>Los contratos de garantía financiera...</a:t>
            </a:r>
          </a:p>
          <a:p>
            <a:pPr marL="342900" indent="-342900" algn="just">
              <a:buFont typeface="+mj-lt"/>
              <a:buAutoNum type="alphaLcParenR"/>
            </a:pPr>
            <a:r>
              <a:rPr lang="es-ES_tradnl" dirty="0"/>
              <a:t>… concesión de préstamos a una tasa … inferior a la de mercado” (Nº 4.2.1, NIIF 9)</a:t>
            </a:r>
          </a:p>
          <a:p>
            <a:pPr marL="342900" indent="-342900" algn="just"/>
            <a:endParaRPr lang="es-ES_tradnl" dirty="0"/>
          </a:p>
          <a:p>
            <a:pPr algn="just">
              <a:buFont typeface="Arial" pitchFamily="34" charset="0"/>
              <a:buChar char="•"/>
            </a:pPr>
            <a:r>
              <a:rPr lang="es-ES_tradnl" dirty="0"/>
              <a:t> El costo amortizado se ocupa para casi todos los pasivos,  pues nos endeudamos para mantener la deuda por el período que la pedimos.        </a:t>
            </a:r>
          </a:p>
          <a:p>
            <a:pPr algn="just">
              <a:buFont typeface="Arial" pitchFamily="34" charset="0"/>
              <a:buChar char="•"/>
            </a:pPr>
            <a:endParaRPr lang="es-ES_tradnl" dirty="0"/>
          </a:p>
          <a:p>
            <a:pPr algn="just">
              <a:buFont typeface="Arial" pitchFamily="34" charset="0"/>
              <a:buChar char="•"/>
            </a:pPr>
            <a:r>
              <a:rPr lang="es-ES_tradnl" dirty="0"/>
              <a:t>  No tendríamos cómo calcular costo amortizado de un forward USD/CLP, pues en teoría si tenemos líneas con el banco no hay costo. Puede convertirse en activo o pasivo según la variación del tipo de cambio. Si compramos USD a futuro y el tipo de cambio sube, es activo.</a:t>
            </a:r>
          </a:p>
          <a:p>
            <a:pPr algn="just">
              <a:buFont typeface="Arial" pitchFamily="34" charset="0"/>
              <a:buChar char="•"/>
            </a:pPr>
            <a:endParaRPr lang="es-ES_tradnl" dirty="0"/>
          </a:p>
          <a:p>
            <a:pPr algn="just">
              <a:buFont typeface="Arial" pitchFamily="34" charset="0"/>
              <a:buChar char="•"/>
            </a:pPr>
            <a:r>
              <a:rPr lang="es-ES_tradnl" dirty="0"/>
              <a:t> Si hacemos un contrato que nos obliga a transferir parte de los flujos de un activo, generamos un pasivo por ello, no lo podemos calzar y lo debemos medir con los principios que medimos el activo. En general, se puede llevar un pasivo financiero a valor razonable (en vez de costo amortizado)  si con eso elimina una inconsistencia contable o pertenece a un grupo de pasivos cuya gestión se mide a valor razonable. El cambio es permanente (Nº 4.2.2, NIIF 9)</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Medición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700048"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“En el reconocimiento inicial, una entidad medirá un activo financiero o pasivo financiero, por su valor razonable más o menos, en el caso …que no se contabilice al valor razonable con cambios en resultados, los costos de transacción que sean directamente atribuibles a la adquisición o emisión del activo financiero o pasivo financiero” (Nº 5.1.1, NIIF 9)</a:t>
            </a:r>
          </a:p>
          <a:p>
            <a:pPr>
              <a:buFont typeface="Arial" pitchFamily="34" charset="0"/>
              <a:buChar char="•"/>
            </a:pPr>
            <a:endParaRPr lang="es-ES_tradnl" dirty="0"/>
          </a:p>
          <a:p>
            <a:r>
              <a:rPr lang="es-ES_tradnl" dirty="0"/>
              <a:t>         Recordemos que los activos en general van a valor razonable, por lo que los costos de transacción irían a gastos y en los pasivos se amortizarán a través de la tasa de </a:t>
            </a:r>
            <a:r>
              <a:rPr lang="es-ES_tradnl" dirty="0" err="1"/>
              <a:t>int</a:t>
            </a:r>
            <a:r>
              <a:rPr lang="es-ES_tradnl" dirty="0"/>
              <a:t>. efectiva</a:t>
            </a:r>
          </a:p>
          <a:p>
            <a:endParaRPr lang="es-ES_tradnl" dirty="0"/>
          </a:p>
          <a:p>
            <a:pPr algn="just">
              <a:buFont typeface="Arial" pitchFamily="34" charset="0"/>
              <a:buChar char="•"/>
            </a:pPr>
            <a:r>
              <a:rPr lang="es-ES_tradnl" dirty="0"/>
              <a:t>“Una ganancia o pérdida en un activo financiero o en un pasivo financiero que se mide a valor razonable se reconocerá en el resultado del período a menos que:</a:t>
            </a:r>
          </a:p>
          <a:p>
            <a:pPr marL="342900" indent="-342900">
              <a:buFont typeface="+mj-lt"/>
              <a:buAutoNum type="alphaLcParenR"/>
            </a:pPr>
            <a:r>
              <a:rPr lang="es-ES_tradnl" dirty="0"/>
              <a:t>Sea parte de una relación de cobertura</a:t>
            </a:r>
          </a:p>
          <a:p>
            <a:pPr marL="342900" indent="-342900">
              <a:buFont typeface="+mj-lt"/>
              <a:buAutoNum type="alphaLcParenR"/>
            </a:pPr>
            <a:r>
              <a:rPr lang="es-ES_tradnl" dirty="0"/>
              <a:t>Sea una inversión en un instrumento de patrimonio y la entidad haya elegido presentar las ganancias o pérdidas de esa inversión en otro resultado integral …</a:t>
            </a:r>
          </a:p>
          <a:p>
            <a:pPr marL="342900" indent="-342900">
              <a:buFont typeface="+mj-lt"/>
              <a:buAutoNum type="alphaLcParenR"/>
            </a:pPr>
            <a:r>
              <a:rPr lang="es-ES_tradnl" dirty="0"/>
              <a:t>Sea un pasivo financiero designado como a valor razonable con cambios en resultados y se requiera que la entidad presente los efectos de los cambios en el riesgo de crédito del pasivo en otro resultado integral …” (Nº 5.7.1, NIIF 9)</a:t>
            </a:r>
          </a:p>
          <a:p>
            <a:pPr marL="342900" indent="-342900"/>
            <a:endParaRPr lang="es-ES_tradnl" dirty="0"/>
          </a:p>
          <a:p>
            <a:pPr>
              <a:buFont typeface="Arial" pitchFamily="34" charset="0"/>
              <a:buChar char="•"/>
            </a:pPr>
            <a:r>
              <a:rPr lang="es-ES_tradnl" dirty="0"/>
              <a:t> “En su reconocimiento inicial, una entidad puede realizar una elección irrevocable para presentar en otro resultado integral los cambios posteriores en el valor razonable de una inversión en un instrumento de patrimonio que…,no sea mantenido para negociar(Nº 5.7.5, NIIF 9)      Ojo: las inversiones con influencia  significativa están fuera del alcance de esta NIIF</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899592" y="6597352"/>
            <a:ext cx="288032" cy="2606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9 Flecha derecha"/>
          <p:cNvSpPr/>
          <p:nvPr/>
        </p:nvSpPr>
        <p:spPr>
          <a:xfrm>
            <a:off x="323528" y="2492896"/>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Deterioro</a:t>
            </a:r>
            <a:br>
              <a:rPr lang="es-ES_tradnl" sz="2400" dirty="0"/>
            </a:br>
            <a:r>
              <a:rPr lang="es-ES_tradnl" sz="2400" dirty="0"/>
              <a:t>NIC 39</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84752" r:id="rId4" imgW="1257476" imgH="1362265" progId="">
                  <p:embed/>
                </p:oleObj>
              </mc:Choice>
              <mc:Fallback>
                <p:oleObj r:id="rId4" imgW="1257476" imgH="1362265"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53752" y="1052016"/>
            <a:ext cx="9036496" cy="5632311"/>
          </a:xfrm>
          <a:prstGeom prst="rect">
            <a:avLst/>
          </a:prstGeom>
          <a:noFill/>
        </p:spPr>
        <p:txBody>
          <a:bodyPr wrap="square" rtlCol="0">
            <a:spAutoFit/>
          </a:bodyPr>
          <a:lstStyle/>
          <a:p>
            <a:pPr>
              <a:buFont typeface="Arial" pitchFamily="34" charset="0"/>
              <a:buChar char="•"/>
            </a:pPr>
            <a:r>
              <a:rPr lang="es-ES_tradnl" dirty="0"/>
              <a:t> Cuando vimos el costo amortizado, dijimos que debemos rebajar cualquier deterioro.</a:t>
            </a:r>
          </a:p>
          <a:p>
            <a:pPr>
              <a:buFont typeface="Arial" pitchFamily="34" charset="0"/>
              <a:buChar char="•"/>
            </a:pPr>
            <a:endParaRPr lang="es-ES_tradnl" dirty="0"/>
          </a:p>
          <a:p>
            <a:pPr>
              <a:buFont typeface="Arial" pitchFamily="34" charset="0"/>
              <a:buChar char="•"/>
            </a:pPr>
            <a:r>
              <a:rPr lang="es-ES_tradnl" dirty="0"/>
              <a:t> ¿Entonces cuándo reconocemos el deterioro?          Debe haber evidencia de deterioro, por ejemplo severas dificultades financieras del acreedor que han llevado (o previsiblemente llevarán) a default o concesiones en los montos a devolver o condiciones del instrumento.</a:t>
            </a:r>
          </a:p>
          <a:p>
            <a:pPr>
              <a:buFont typeface="Arial" pitchFamily="34" charset="0"/>
              <a:buChar char="•"/>
            </a:pPr>
            <a:endParaRPr lang="es-ES_tradnl" dirty="0"/>
          </a:p>
          <a:p>
            <a:pPr>
              <a:buFont typeface="Arial" pitchFamily="34" charset="0"/>
              <a:buChar char="•"/>
            </a:pPr>
            <a:r>
              <a:rPr lang="es-ES_tradnl" dirty="0"/>
              <a:t> En caso de deterioro, debemos calcular el monto recuperable. Por ejemplo, para quién tenía bonos del gobierno griego antes de su reestructuración, el valor de mercado de ellos.</a:t>
            </a:r>
          </a:p>
          <a:p>
            <a:pPr>
              <a:buFont typeface="Arial" pitchFamily="34" charset="0"/>
              <a:buChar char="•"/>
            </a:pPr>
            <a:endParaRPr lang="es-ES_tradnl" dirty="0"/>
          </a:p>
          <a:p>
            <a:pPr algn="just">
              <a:buFont typeface="Arial" pitchFamily="34" charset="0"/>
              <a:buChar char="•"/>
            </a:pPr>
            <a:r>
              <a:rPr lang="es-ES_tradnl" dirty="0"/>
              <a:t> “Cuando exista evidencia objetiva de ….una pérdida por deterioro del valor en activos medidos a costo amortizado, … se medirá como la diferencia entre el importe en libros del activo y el valor presente de los flujos de efectivo futuros estimados …descontados con la tasa de interés efectiva original del activo... El importe de la pérdida se reconocerá en el resultado del período” (Nº 63, NIC 39) </a:t>
            </a:r>
            <a:r>
              <a:rPr lang="es-CL" dirty="0"/>
              <a:t>[</a:t>
            </a:r>
            <a:r>
              <a:rPr lang="es-ES_tradnl" dirty="0"/>
              <a:t>en activos disponibles para la venta va contra patrimonio].</a:t>
            </a:r>
          </a:p>
          <a:p>
            <a:endParaRPr lang="es-ES_tradnl" dirty="0"/>
          </a:p>
          <a:p>
            <a:pPr algn="just">
              <a:buFont typeface="Arial" pitchFamily="34" charset="0"/>
              <a:buChar char="•"/>
            </a:pPr>
            <a:r>
              <a:rPr lang="es-ES_tradnl" dirty="0"/>
              <a:t> Si la pérdida disminuye por un evento objetivo, como una mejora en la clasificación crediticia, podemos revertir el deterioro, contra resultados del período. En ningún caso el valor del activo puede ser mayor que el costo amortizado según el desarrollo original a la fecha (Nº 65, NIC 39)</a:t>
            </a:r>
          </a:p>
          <a:p>
            <a:pPr>
              <a:buFont typeface="Arial" pitchFamily="34" charset="0"/>
              <a:buChar char="•"/>
            </a:pPr>
            <a:endParaRPr lang="es-ES_tradnl" dirty="0"/>
          </a:p>
          <a:p>
            <a:pPr>
              <a:buFont typeface="Arial" pitchFamily="34" charset="0"/>
              <a:buChar char="•"/>
            </a:pPr>
            <a:r>
              <a:rPr lang="es-ES_tradnl" dirty="0"/>
              <a:t>El deterioro más común de una cuenta de activos financieros es la provisión de incobrables</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4572000" y="1628800"/>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697135774"/>
      </p:ext>
    </p:extLst>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Instrumentos Financieros - Reconocimiento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95952"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lgn="just">
              <a:buFont typeface="Arial" pitchFamily="34" charset="0"/>
              <a:buChar char="•"/>
            </a:pPr>
            <a:r>
              <a:rPr lang="es-CL" dirty="0"/>
              <a:t> </a:t>
            </a:r>
            <a:r>
              <a:rPr lang="es-ES_tradnl" dirty="0"/>
              <a:t>“Una entidad  reconocerá un activo financiero o un pasivo financiero en su estado de situación financiera cuando, y sólo cuando, se convierta en parte de las cláusulas contractuales del instrumento” (Nº 3.1.1, NIIF 9)    </a:t>
            </a:r>
          </a:p>
          <a:p>
            <a:pPr algn="just"/>
            <a:r>
              <a:rPr lang="es-ES_tradnl" dirty="0"/>
              <a:t>        Las obligaciones contractuales por derivados se registran como activos o pasivos </a:t>
            </a:r>
          </a:p>
          <a:p>
            <a:pPr algn="just"/>
            <a:endParaRPr lang="es-ES_tradnl" dirty="0"/>
          </a:p>
          <a:p>
            <a:pPr algn="just"/>
            <a:r>
              <a:rPr lang="es-ES_tradnl" dirty="0"/>
              <a:t>        Las transacciones planeadas no son activos ni pasivos, ya que no hay ningún contrato</a:t>
            </a:r>
          </a:p>
          <a:p>
            <a:pPr algn="just"/>
            <a:r>
              <a:rPr lang="es-ES_tradnl" dirty="0"/>
              <a:t>          </a:t>
            </a:r>
          </a:p>
          <a:p>
            <a:pPr>
              <a:buFont typeface="Arial" pitchFamily="34" charset="0"/>
              <a:buChar char="•"/>
            </a:pPr>
            <a:r>
              <a:rPr lang="es-ES_tradnl" dirty="0"/>
              <a:t> “Una compra o venta convencional [que no involucra derivados] de activos financieros se reconocerá y dará de baja…aplicando la contabilidad de la fecha de contratación o la de la fecha de liquidación” (Nº 3.1.2, NIIF 9)</a:t>
            </a:r>
          </a:p>
          <a:p>
            <a:pPr>
              <a:buFont typeface="Arial" pitchFamily="34" charset="0"/>
              <a:buChar char="•"/>
            </a:pPr>
            <a:endParaRPr lang="es-ES_tradnl" dirty="0"/>
          </a:p>
          <a:p>
            <a:pPr>
              <a:buFont typeface="Arial" pitchFamily="34" charset="0"/>
              <a:buChar char="•"/>
            </a:pPr>
            <a:r>
              <a:rPr lang="es-ES_tradnl" dirty="0"/>
              <a:t> Fecha de contratación: “fecha en la que una entidad se compromete a comprar o vender un activo ….los intereses no comienzan a acumularse …hasta la fecha de liquidación, cuando el título se transfiere”  (Nº  B3.1.5, NIIF 9)</a:t>
            </a:r>
          </a:p>
          <a:p>
            <a:pPr>
              <a:buFont typeface="Arial" pitchFamily="34" charset="0"/>
              <a:buChar char="•"/>
            </a:pPr>
            <a:endParaRPr lang="es-ES_tradnl" dirty="0"/>
          </a:p>
          <a:p>
            <a:pPr>
              <a:buFont typeface="Arial" pitchFamily="34" charset="0"/>
              <a:buChar char="•"/>
            </a:pPr>
            <a:r>
              <a:rPr lang="es-ES_tradnl" dirty="0"/>
              <a:t> “Una entidad dará de baja en cuentas un activo financiero cuando, y sólo cuando:</a:t>
            </a:r>
          </a:p>
          <a:p>
            <a:pPr marL="342900" indent="-342900">
              <a:buFont typeface="+mj-lt"/>
              <a:buAutoNum type="alphaLcParenR"/>
            </a:pPr>
            <a:r>
              <a:rPr lang="es-ES_tradnl" dirty="0"/>
              <a:t>expiren los derechos contractuales sobre los flujos de efectivo del activo financiero; o</a:t>
            </a:r>
          </a:p>
          <a:p>
            <a:pPr marL="342900" indent="-342900">
              <a:buFont typeface="+mj-lt"/>
              <a:buAutoNum type="alphaLcParenR"/>
            </a:pPr>
            <a:r>
              <a:rPr lang="es-ES_tradnl" dirty="0"/>
              <a:t>se transfiera el activo financiero” (Nº 3.2.3, NIIF 9)</a:t>
            </a:r>
          </a:p>
          <a:p>
            <a:pPr marL="342900" indent="-342900"/>
            <a:endParaRPr lang="es-ES_tradnl" dirty="0"/>
          </a:p>
          <a:p>
            <a:pPr>
              <a:buFont typeface="Arial" pitchFamily="34" charset="0"/>
              <a:buChar char="•"/>
            </a:pPr>
            <a:r>
              <a:rPr lang="es-ES_tradnl" dirty="0"/>
              <a:t> Transferir requiere transferir los derechos contractuales a los flujos de efectivo o, reteniéndolos, asumir la obligación contractual de pagar lo recibido a otro (Nº 3.2.4, NIIF 9)</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1" name="10 Flecha derecha"/>
          <p:cNvSpPr/>
          <p:nvPr/>
        </p:nvSpPr>
        <p:spPr>
          <a:xfrm>
            <a:off x="323528" y="1916832"/>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8" name="7 Flecha derecha"/>
          <p:cNvSpPr/>
          <p:nvPr/>
        </p:nvSpPr>
        <p:spPr>
          <a:xfrm>
            <a:off x="323528" y="2492896"/>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fontScale="90000"/>
          </a:bodyPr>
          <a:lstStyle/>
          <a:p>
            <a:r>
              <a:rPr lang="es-ES_tradnl" sz="2400" dirty="0"/>
              <a:t>Instrumentos Financieros – Baja en cuentas de activos financieros (Nº  B3.2, NIIF 9)</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9902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Rectángulo"/>
          <p:cNvSpPr/>
          <p:nvPr/>
        </p:nvSpPr>
        <p:spPr>
          <a:xfrm>
            <a:off x="3347864" y="1124744"/>
            <a:ext cx="100811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Activo</a:t>
            </a:r>
            <a:endParaRPr lang="es-CL" dirty="0"/>
          </a:p>
        </p:txBody>
      </p:sp>
      <p:cxnSp>
        <p:nvCxnSpPr>
          <p:cNvPr id="13" name="12 Conector recto de flecha"/>
          <p:cNvCxnSpPr>
            <a:stCxn id="10" idx="2"/>
          </p:cNvCxnSpPr>
          <p:nvPr/>
        </p:nvCxnSpPr>
        <p:spPr>
          <a:xfrm>
            <a:off x="3851920" y="1556792"/>
            <a:ext cx="0" cy="2880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14" name="13 Elipse"/>
          <p:cNvSpPr/>
          <p:nvPr/>
        </p:nvSpPr>
        <p:spPr>
          <a:xfrm>
            <a:off x="1907704" y="1844824"/>
            <a:ext cx="3960440" cy="6480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¿Han expirado los derechos a los flujos?</a:t>
            </a:r>
            <a:endParaRPr lang="es-CL" dirty="0"/>
          </a:p>
        </p:txBody>
      </p:sp>
      <p:cxnSp>
        <p:nvCxnSpPr>
          <p:cNvPr id="16" name="15 Conector recto de flecha"/>
          <p:cNvCxnSpPr/>
          <p:nvPr/>
        </p:nvCxnSpPr>
        <p:spPr>
          <a:xfrm>
            <a:off x="5868144" y="2132856"/>
            <a:ext cx="57606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1" name="20 Rectángulo"/>
          <p:cNvSpPr/>
          <p:nvPr/>
        </p:nvSpPr>
        <p:spPr>
          <a:xfrm>
            <a:off x="6516216" y="1916832"/>
            <a:ext cx="13681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Dar de baja</a:t>
            </a:r>
            <a:endParaRPr lang="es-CL" dirty="0"/>
          </a:p>
        </p:txBody>
      </p:sp>
      <p:cxnSp>
        <p:nvCxnSpPr>
          <p:cNvPr id="22" name="21 Conector recto de flecha"/>
          <p:cNvCxnSpPr/>
          <p:nvPr/>
        </p:nvCxnSpPr>
        <p:spPr>
          <a:xfrm>
            <a:off x="3851920" y="2492896"/>
            <a:ext cx="0" cy="2880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4" name="23 Elipse"/>
          <p:cNvSpPr/>
          <p:nvPr/>
        </p:nvSpPr>
        <p:spPr>
          <a:xfrm>
            <a:off x="1907704" y="2780928"/>
            <a:ext cx="3960440" cy="5760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¿Ha transferido sus derechos a los flujos?</a:t>
            </a:r>
            <a:endParaRPr lang="es-CL" dirty="0"/>
          </a:p>
        </p:txBody>
      </p:sp>
      <p:cxnSp>
        <p:nvCxnSpPr>
          <p:cNvPr id="25" name="24 Conector recto de flecha"/>
          <p:cNvCxnSpPr/>
          <p:nvPr/>
        </p:nvCxnSpPr>
        <p:spPr>
          <a:xfrm>
            <a:off x="5868144" y="4005064"/>
            <a:ext cx="432048"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6" name="25 Rectángulo"/>
          <p:cNvSpPr/>
          <p:nvPr/>
        </p:nvSpPr>
        <p:spPr>
          <a:xfrm>
            <a:off x="6372200" y="3717032"/>
            <a:ext cx="172819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Continuar reconociendo</a:t>
            </a:r>
            <a:endParaRPr lang="es-CL" dirty="0"/>
          </a:p>
        </p:txBody>
      </p:sp>
      <p:cxnSp>
        <p:nvCxnSpPr>
          <p:cNvPr id="28" name="27 Conector recto de flecha"/>
          <p:cNvCxnSpPr/>
          <p:nvPr/>
        </p:nvCxnSpPr>
        <p:spPr>
          <a:xfrm>
            <a:off x="3851920" y="3356992"/>
            <a:ext cx="0" cy="2880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9" name="28 Elipse"/>
          <p:cNvSpPr/>
          <p:nvPr/>
        </p:nvSpPr>
        <p:spPr>
          <a:xfrm>
            <a:off x="1979712" y="3645024"/>
            <a:ext cx="3888432" cy="64807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¿Asumió la obligación de transferir los flujos?</a:t>
            </a:r>
            <a:endParaRPr lang="es-CL" dirty="0"/>
          </a:p>
        </p:txBody>
      </p:sp>
      <p:sp>
        <p:nvSpPr>
          <p:cNvPr id="31" name="30 Elipse"/>
          <p:cNvSpPr/>
          <p:nvPr/>
        </p:nvSpPr>
        <p:spPr>
          <a:xfrm>
            <a:off x="1979712" y="4581128"/>
            <a:ext cx="3888432" cy="5760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¿Ha transferidos riesgos y recompensas?</a:t>
            </a:r>
            <a:endParaRPr lang="es-CL" dirty="0"/>
          </a:p>
        </p:txBody>
      </p:sp>
      <p:cxnSp>
        <p:nvCxnSpPr>
          <p:cNvPr id="37" name="36 Conector recto de flecha"/>
          <p:cNvCxnSpPr/>
          <p:nvPr/>
        </p:nvCxnSpPr>
        <p:spPr>
          <a:xfrm>
            <a:off x="3851920" y="4293096"/>
            <a:ext cx="0" cy="2880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38" name="37 Rectángulo"/>
          <p:cNvSpPr/>
          <p:nvPr/>
        </p:nvSpPr>
        <p:spPr>
          <a:xfrm>
            <a:off x="6516216" y="4581128"/>
            <a:ext cx="13681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Dar de baja</a:t>
            </a:r>
            <a:endParaRPr lang="es-CL" dirty="0"/>
          </a:p>
        </p:txBody>
      </p:sp>
      <p:cxnSp>
        <p:nvCxnSpPr>
          <p:cNvPr id="39" name="38 Conector recto de flecha"/>
          <p:cNvCxnSpPr/>
          <p:nvPr/>
        </p:nvCxnSpPr>
        <p:spPr>
          <a:xfrm>
            <a:off x="5796136" y="4869160"/>
            <a:ext cx="57606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2" name="41 Conector angular"/>
          <p:cNvCxnSpPr/>
          <p:nvPr/>
        </p:nvCxnSpPr>
        <p:spPr>
          <a:xfrm rot="10800000" flipH="1" flipV="1">
            <a:off x="1907704" y="3068960"/>
            <a:ext cx="72008" cy="1800200"/>
          </a:xfrm>
          <a:prstGeom prst="bentConnector3">
            <a:avLst>
              <a:gd name="adj1" fmla="val -317465"/>
            </a:avLst>
          </a:prstGeom>
          <a:ln>
            <a:tailEnd type="arrow"/>
          </a:ln>
        </p:spPr>
        <p:style>
          <a:lnRef idx="1">
            <a:schemeClr val="accent1"/>
          </a:lnRef>
          <a:fillRef idx="0">
            <a:schemeClr val="accent1"/>
          </a:fillRef>
          <a:effectRef idx="0">
            <a:schemeClr val="accent1"/>
          </a:effectRef>
          <a:fontRef idx="minor">
            <a:schemeClr val="tx1"/>
          </a:fontRef>
        </p:style>
      </p:cxnSp>
      <p:sp>
        <p:nvSpPr>
          <p:cNvPr id="43" name="42 Elipse"/>
          <p:cNvSpPr/>
          <p:nvPr/>
        </p:nvSpPr>
        <p:spPr>
          <a:xfrm>
            <a:off x="1907704" y="5445224"/>
            <a:ext cx="3888432" cy="57606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¿Ha retenido la entidad el control del activo?</a:t>
            </a:r>
            <a:endParaRPr lang="es-CL" dirty="0"/>
          </a:p>
        </p:txBody>
      </p:sp>
      <p:cxnSp>
        <p:nvCxnSpPr>
          <p:cNvPr id="44" name="43 Conector recto de flecha"/>
          <p:cNvCxnSpPr/>
          <p:nvPr/>
        </p:nvCxnSpPr>
        <p:spPr>
          <a:xfrm>
            <a:off x="3851920" y="5157192"/>
            <a:ext cx="0" cy="2880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5" name="44 Rectángulo"/>
          <p:cNvSpPr/>
          <p:nvPr/>
        </p:nvSpPr>
        <p:spPr>
          <a:xfrm>
            <a:off x="2987824" y="6309320"/>
            <a:ext cx="172819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Continuar reconociendo</a:t>
            </a:r>
            <a:endParaRPr lang="es-CL" dirty="0"/>
          </a:p>
        </p:txBody>
      </p:sp>
      <p:cxnSp>
        <p:nvCxnSpPr>
          <p:cNvPr id="46" name="45 Conector recto de flecha"/>
          <p:cNvCxnSpPr/>
          <p:nvPr/>
        </p:nvCxnSpPr>
        <p:spPr>
          <a:xfrm>
            <a:off x="3851920" y="6021288"/>
            <a:ext cx="0" cy="28803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7" name="46 Conector recto de flecha"/>
          <p:cNvCxnSpPr/>
          <p:nvPr/>
        </p:nvCxnSpPr>
        <p:spPr>
          <a:xfrm>
            <a:off x="5796136" y="5733256"/>
            <a:ext cx="576064"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8" name="47 Rectángulo"/>
          <p:cNvSpPr/>
          <p:nvPr/>
        </p:nvSpPr>
        <p:spPr>
          <a:xfrm>
            <a:off x="6516216" y="5517232"/>
            <a:ext cx="1368152" cy="4320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dirty="0"/>
              <a:t>Dar de baja</a:t>
            </a:r>
            <a:endParaRPr lang="es-CL" dirty="0"/>
          </a:p>
        </p:txBody>
      </p:sp>
      <p:sp>
        <p:nvSpPr>
          <p:cNvPr id="49" name="48 CuadroTexto"/>
          <p:cNvSpPr txBox="1"/>
          <p:nvPr/>
        </p:nvSpPr>
        <p:spPr>
          <a:xfrm>
            <a:off x="5940152" y="1844824"/>
            <a:ext cx="432048" cy="369332"/>
          </a:xfrm>
          <a:prstGeom prst="rect">
            <a:avLst/>
          </a:prstGeom>
          <a:noFill/>
        </p:spPr>
        <p:txBody>
          <a:bodyPr wrap="square" rtlCol="0">
            <a:spAutoFit/>
          </a:bodyPr>
          <a:lstStyle/>
          <a:p>
            <a:r>
              <a:rPr lang="es-ES_tradnl" dirty="0">
                <a:solidFill>
                  <a:srgbClr val="0070C0"/>
                </a:solidFill>
              </a:rPr>
              <a:t>Sí</a:t>
            </a:r>
            <a:endParaRPr lang="es-CL" dirty="0">
              <a:solidFill>
                <a:srgbClr val="0070C0"/>
              </a:solidFill>
            </a:endParaRPr>
          </a:p>
        </p:txBody>
      </p:sp>
      <p:sp>
        <p:nvSpPr>
          <p:cNvPr id="50" name="49 CuadroTexto"/>
          <p:cNvSpPr txBox="1"/>
          <p:nvPr/>
        </p:nvSpPr>
        <p:spPr>
          <a:xfrm>
            <a:off x="1331640" y="3707740"/>
            <a:ext cx="432048" cy="369332"/>
          </a:xfrm>
          <a:prstGeom prst="rect">
            <a:avLst/>
          </a:prstGeom>
          <a:noFill/>
        </p:spPr>
        <p:txBody>
          <a:bodyPr wrap="square" rtlCol="0">
            <a:spAutoFit/>
          </a:bodyPr>
          <a:lstStyle/>
          <a:p>
            <a:r>
              <a:rPr lang="es-ES_tradnl" dirty="0">
                <a:solidFill>
                  <a:srgbClr val="0070C0"/>
                </a:solidFill>
              </a:rPr>
              <a:t>Sí</a:t>
            </a:r>
            <a:endParaRPr lang="es-CL" dirty="0">
              <a:solidFill>
                <a:srgbClr val="0070C0"/>
              </a:solidFill>
            </a:endParaRPr>
          </a:p>
        </p:txBody>
      </p:sp>
      <p:sp>
        <p:nvSpPr>
          <p:cNvPr id="51" name="50 CuadroTexto"/>
          <p:cNvSpPr txBox="1"/>
          <p:nvPr/>
        </p:nvSpPr>
        <p:spPr>
          <a:xfrm>
            <a:off x="3851920" y="2411596"/>
            <a:ext cx="504056" cy="369332"/>
          </a:xfrm>
          <a:prstGeom prst="rect">
            <a:avLst/>
          </a:prstGeom>
          <a:noFill/>
        </p:spPr>
        <p:txBody>
          <a:bodyPr wrap="square" rtlCol="0">
            <a:spAutoFit/>
          </a:bodyPr>
          <a:lstStyle/>
          <a:p>
            <a:r>
              <a:rPr lang="es-ES_tradnl" dirty="0">
                <a:solidFill>
                  <a:srgbClr val="0070C0"/>
                </a:solidFill>
              </a:rPr>
              <a:t>No</a:t>
            </a:r>
            <a:endParaRPr lang="es-CL" dirty="0">
              <a:solidFill>
                <a:srgbClr val="0070C0"/>
              </a:solidFill>
            </a:endParaRPr>
          </a:p>
        </p:txBody>
      </p:sp>
      <p:sp>
        <p:nvSpPr>
          <p:cNvPr id="52" name="51 CuadroTexto"/>
          <p:cNvSpPr txBox="1"/>
          <p:nvPr/>
        </p:nvSpPr>
        <p:spPr>
          <a:xfrm>
            <a:off x="3851920" y="3284984"/>
            <a:ext cx="504056" cy="369332"/>
          </a:xfrm>
          <a:prstGeom prst="rect">
            <a:avLst/>
          </a:prstGeom>
          <a:noFill/>
        </p:spPr>
        <p:txBody>
          <a:bodyPr wrap="square" rtlCol="0">
            <a:spAutoFit/>
          </a:bodyPr>
          <a:lstStyle/>
          <a:p>
            <a:r>
              <a:rPr lang="es-ES_tradnl" dirty="0">
                <a:solidFill>
                  <a:srgbClr val="0070C0"/>
                </a:solidFill>
              </a:rPr>
              <a:t>No</a:t>
            </a:r>
            <a:endParaRPr lang="es-CL" dirty="0">
              <a:solidFill>
                <a:srgbClr val="0070C0"/>
              </a:solidFill>
            </a:endParaRPr>
          </a:p>
        </p:txBody>
      </p:sp>
      <p:sp>
        <p:nvSpPr>
          <p:cNvPr id="53" name="52 CuadroTexto"/>
          <p:cNvSpPr txBox="1"/>
          <p:nvPr/>
        </p:nvSpPr>
        <p:spPr>
          <a:xfrm>
            <a:off x="3851920" y="5075892"/>
            <a:ext cx="504056" cy="369332"/>
          </a:xfrm>
          <a:prstGeom prst="rect">
            <a:avLst/>
          </a:prstGeom>
          <a:noFill/>
        </p:spPr>
        <p:txBody>
          <a:bodyPr wrap="square" rtlCol="0">
            <a:spAutoFit/>
          </a:bodyPr>
          <a:lstStyle/>
          <a:p>
            <a:r>
              <a:rPr lang="es-ES_tradnl" dirty="0">
                <a:solidFill>
                  <a:srgbClr val="0070C0"/>
                </a:solidFill>
              </a:rPr>
              <a:t>No</a:t>
            </a:r>
            <a:endParaRPr lang="es-CL" dirty="0">
              <a:solidFill>
                <a:srgbClr val="0070C0"/>
              </a:solidFill>
            </a:endParaRPr>
          </a:p>
        </p:txBody>
      </p:sp>
      <p:sp>
        <p:nvSpPr>
          <p:cNvPr id="54" name="53 CuadroTexto"/>
          <p:cNvSpPr txBox="1"/>
          <p:nvPr/>
        </p:nvSpPr>
        <p:spPr>
          <a:xfrm>
            <a:off x="3923928" y="4211796"/>
            <a:ext cx="432048" cy="369332"/>
          </a:xfrm>
          <a:prstGeom prst="rect">
            <a:avLst/>
          </a:prstGeom>
          <a:noFill/>
        </p:spPr>
        <p:txBody>
          <a:bodyPr wrap="square" rtlCol="0">
            <a:spAutoFit/>
          </a:bodyPr>
          <a:lstStyle/>
          <a:p>
            <a:r>
              <a:rPr lang="es-ES_tradnl" dirty="0">
                <a:solidFill>
                  <a:srgbClr val="0070C0"/>
                </a:solidFill>
              </a:rPr>
              <a:t>Sí</a:t>
            </a:r>
            <a:endParaRPr lang="es-CL" dirty="0">
              <a:solidFill>
                <a:srgbClr val="0070C0"/>
              </a:solidFill>
            </a:endParaRPr>
          </a:p>
        </p:txBody>
      </p:sp>
      <p:sp>
        <p:nvSpPr>
          <p:cNvPr id="55" name="54 CuadroTexto"/>
          <p:cNvSpPr txBox="1"/>
          <p:nvPr/>
        </p:nvSpPr>
        <p:spPr>
          <a:xfrm>
            <a:off x="3851920" y="5949280"/>
            <a:ext cx="432048" cy="369332"/>
          </a:xfrm>
          <a:prstGeom prst="rect">
            <a:avLst/>
          </a:prstGeom>
          <a:noFill/>
        </p:spPr>
        <p:txBody>
          <a:bodyPr wrap="square" rtlCol="0">
            <a:spAutoFit/>
          </a:bodyPr>
          <a:lstStyle/>
          <a:p>
            <a:r>
              <a:rPr lang="es-ES_tradnl" dirty="0">
                <a:solidFill>
                  <a:srgbClr val="0070C0"/>
                </a:solidFill>
              </a:rPr>
              <a:t>Sí</a:t>
            </a:r>
            <a:endParaRPr lang="es-CL" dirty="0">
              <a:solidFill>
                <a:srgbClr val="0070C0"/>
              </a:solidFill>
            </a:endParaRPr>
          </a:p>
        </p:txBody>
      </p:sp>
      <p:sp>
        <p:nvSpPr>
          <p:cNvPr id="56" name="55 CuadroTexto"/>
          <p:cNvSpPr txBox="1"/>
          <p:nvPr/>
        </p:nvSpPr>
        <p:spPr>
          <a:xfrm>
            <a:off x="6012160" y="4499828"/>
            <a:ext cx="432048" cy="369332"/>
          </a:xfrm>
          <a:prstGeom prst="rect">
            <a:avLst/>
          </a:prstGeom>
          <a:noFill/>
        </p:spPr>
        <p:txBody>
          <a:bodyPr wrap="square" rtlCol="0">
            <a:spAutoFit/>
          </a:bodyPr>
          <a:lstStyle/>
          <a:p>
            <a:r>
              <a:rPr lang="es-ES_tradnl" dirty="0">
                <a:solidFill>
                  <a:srgbClr val="0070C0"/>
                </a:solidFill>
              </a:rPr>
              <a:t>Sí</a:t>
            </a:r>
            <a:endParaRPr lang="es-CL" dirty="0">
              <a:solidFill>
                <a:srgbClr val="0070C0"/>
              </a:solidFill>
            </a:endParaRPr>
          </a:p>
        </p:txBody>
      </p:sp>
      <p:sp>
        <p:nvSpPr>
          <p:cNvPr id="57" name="56 CuadroTexto"/>
          <p:cNvSpPr txBox="1"/>
          <p:nvPr/>
        </p:nvSpPr>
        <p:spPr>
          <a:xfrm>
            <a:off x="5868144" y="3645024"/>
            <a:ext cx="504056" cy="369332"/>
          </a:xfrm>
          <a:prstGeom prst="rect">
            <a:avLst/>
          </a:prstGeom>
          <a:noFill/>
        </p:spPr>
        <p:txBody>
          <a:bodyPr wrap="square" rtlCol="0">
            <a:spAutoFit/>
          </a:bodyPr>
          <a:lstStyle/>
          <a:p>
            <a:r>
              <a:rPr lang="es-ES_tradnl" dirty="0">
                <a:solidFill>
                  <a:srgbClr val="0070C0"/>
                </a:solidFill>
              </a:rPr>
              <a:t>No</a:t>
            </a:r>
            <a:endParaRPr lang="es-CL" dirty="0">
              <a:solidFill>
                <a:srgbClr val="0070C0"/>
              </a:solidFill>
            </a:endParaRPr>
          </a:p>
        </p:txBody>
      </p:sp>
      <p:sp>
        <p:nvSpPr>
          <p:cNvPr id="58" name="57 CuadroTexto"/>
          <p:cNvSpPr txBox="1"/>
          <p:nvPr/>
        </p:nvSpPr>
        <p:spPr>
          <a:xfrm>
            <a:off x="5868144" y="5373216"/>
            <a:ext cx="504056" cy="369332"/>
          </a:xfrm>
          <a:prstGeom prst="rect">
            <a:avLst/>
          </a:prstGeom>
          <a:noFill/>
        </p:spPr>
        <p:txBody>
          <a:bodyPr wrap="square" rtlCol="0">
            <a:spAutoFit/>
          </a:bodyPr>
          <a:lstStyle/>
          <a:p>
            <a:r>
              <a:rPr lang="es-ES_tradnl" dirty="0">
                <a:solidFill>
                  <a:srgbClr val="0070C0"/>
                </a:solidFill>
              </a:rPr>
              <a:t>No</a:t>
            </a:r>
            <a:endParaRPr lang="es-CL" dirty="0">
              <a:solidFill>
                <a:srgbClr val="0070C0"/>
              </a:solidFill>
            </a:endParaRPr>
          </a:p>
        </p:txBody>
      </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Ejemplo de análisis de baja de instrumentos Financieros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96976"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3416320"/>
          </a:xfrm>
          <a:prstGeom prst="rect">
            <a:avLst/>
          </a:prstGeom>
          <a:noFill/>
        </p:spPr>
        <p:txBody>
          <a:bodyPr wrap="square" rtlCol="0">
            <a:spAutoFit/>
          </a:bodyPr>
          <a:lstStyle/>
          <a:p>
            <a:pPr>
              <a:buFont typeface="Arial" pitchFamily="34" charset="0"/>
              <a:buChar char="•"/>
            </a:pPr>
            <a:r>
              <a:rPr lang="es-CL" dirty="0"/>
              <a:t> </a:t>
            </a:r>
            <a:r>
              <a:rPr lang="es-CL" b="1" dirty="0"/>
              <a:t>Ejemplo</a:t>
            </a:r>
            <a:r>
              <a:rPr lang="es-CL" dirty="0"/>
              <a:t>: En junio 2013 </a:t>
            </a:r>
            <a:r>
              <a:rPr lang="es-CL" dirty="0" err="1"/>
              <a:t>Quiñenco</a:t>
            </a:r>
            <a:r>
              <a:rPr lang="es-CL" dirty="0"/>
              <a:t> emitió dos series de bonos a 8 años (una en pesos y la otra en UF) y una a 21 años (en UF). La de 21 años (Serie J línea 715) corresponde a 8.000 bonos, de 500 UF cada uno, con una tasa de cupón de 3,85%. Estos bonos iniciaron su devengo de intereses el 1ero de junio 2013 y tienen amortizaciones anuales iguales. Se colocaron al 4% anual durante julio 2013.</a:t>
            </a:r>
          </a:p>
          <a:p>
            <a:pPr>
              <a:buFont typeface="Arial" pitchFamily="34" charset="0"/>
              <a:buChar char="•"/>
            </a:pPr>
            <a:endParaRPr lang="es-CL" dirty="0"/>
          </a:p>
          <a:p>
            <a:r>
              <a:rPr lang="es-CL" dirty="0"/>
              <a:t>La sociedad de inversiones Los Ricos Socios SA compra 10 bonos de 500 UF a 21 años en la emisión. Ella tenía contratos firmados justo antes de la compra con 60 inversionistas, para entregar a cada uno el flujo de 0,1 bonos durante los próximos 10 años, menos una comisión fija anual de 0,1 UF/cliente a cambio de 27,7 UF por inversionista.</a:t>
            </a:r>
          </a:p>
          <a:p>
            <a:endParaRPr lang="es-ES_tradnl" dirty="0"/>
          </a:p>
          <a:p>
            <a:r>
              <a:rPr lang="es-ES_tradnl" dirty="0"/>
              <a:t>      ¿Qué efecto tiene el contrato sobre el registro de los bonos en Los Ricos Socios?</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251520" y="4077072"/>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Flecha derecha"/>
          <p:cNvSpPr/>
          <p:nvPr/>
        </p:nvSpPr>
        <p:spPr>
          <a:xfrm>
            <a:off x="323528" y="6165304"/>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9 CuadroTexto"/>
          <p:cNvSpPr txBox="1"/>
          <p:nvPr/>
        </p:nvSpPr>
        <p:spPr>
          <a:xfrm>
            <a:off x="251520" y="4729491"/>
            <a:ext cx="8784976" cy="1754326"/>
          </a:xfrm>
          <a:prstGeom prst="rect">
            <a:avLst/>
          </a:prstGeom>
          <a:noFill/>
        </p:spPr>
        <p:txBody>
          <a:bodyPr wrap="square" rtlCol="0">
            <a:spAutoFit/>
          </a:bodyPr>
          <a:lstStyle/>
          <a:p>
            <a:pPr>
              <a:buFont typeface="Arial" pitchFamily="34" charset="0"/>
              <a:buChar char="•"/>
            </a:pPr>
            <a:r>
              <a:rPr lang="es-ES_tradnl" dirty="0"/>
              <a:t> Estamos transfiriendo parte de la vida del bono, 10 años de 21, por lo que no hemos asumido la obligación de transferir todos los flujos. </a:t>
            </a:r>
          </a:p>
          <a:p>
            <a:pPr>
              <a:buFont typeface="Arial" pitchFamily="34" charset="0"/>
              <a:buChar char="•"/>
            </a:pPr>
            <a:endParaRPr lang="es-ES_tradnl" dirty="0"/>
          </a:p>
          <a:p>
            <a:pPr>
              <a:buFont typeface="Arial" pitchFamily="34" charset="0"/>
              <a:buChar char="•"/>
            </a:pPr>
            <a:r>
              <a:rPr lang="es-ES_tradnl" dirty="0"/>
              <a:t> Debemos generar un pasivo por la obligación de pago.</a:t>
            </a:r>
          </a:p>
          <a:p>
            <a:pPr>
              <a:buFont typeface="Arial" pitchFamily="34" charset="0"/>
              <a:buChar char="•"/>
            </a:pPr>
            <a:endParaRPr lang="es-ES_tradnl" dirty="0"/>
          </a:p>
          <a:p>
            <a:r>
              <a:rPr lang="es-ES_tradnl" dirty="0"/>
              <a:t>       ¿Cambia la respuesta si el contrato fuese por 21 años?</a:t>
            </a:r>
            <a:endParaRPr lang="es-CL"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P spid="11" grpId="0" animBg="1"/>
    </p:bld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Baja de instrumentos Financieros –</a:t>
            </a:r>
            <a:r>
              <a:rPr lang="es-ES_tradnl" sz="2400" dirty="0" err="1"/>
              <a:t>Lehman</a:t>
            </a:r>
            <a:r>
              <a:rPr lang="es-ES_tradnl" sz="2400" dirty="0"/>
              <a:t> </a:t>
            </a:r>
            <a:r>
              <a:rPr lang="es-ES_tradnl" sz="2400" dirty="0" err="1"/>
              <a:t>Brothers</a:t>
            </a:r>
            <a:r>
              <a:rPr lang="es-ES_tradnl" sz="2400" dirty="0"/>
              <a:t> </a:t>
            </a:r>
            <a:r>
              <a:rPr lang="es-ES_tradnl" sz="2400" dirty="0" err="1"/>
              <a:t>Inc</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85767" r:id="rId4" imgW="1257476" imgH="1362265" progId="">
                  <p:embed/>
                </p:oleObj>
              </mc:Choice>
              <mc:Fallback>
                <p:oleObj r:id="rId4" imgW="1257476" imgH="1362265"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buFont typeface="Arial" pitchFamily="34" charset="0"/>
              <a:buChar char="•"/>
            </a:pPr>
            <a:r>
              <a:rPr lang="es-CL" dirty="0"/>
              <a:t> En Septiembre 2008 </a:t>
            </a:r>
            <a:r>
              <a:rPr lang="es-CL" dirty="0" err="1"/>
              <a:t>Lehman</a:t>
            </a:r>
            <a:r>
              <a:rPr lang="es-CL" dirty="0"/>
              <a:t> </a:t>
            </a:r>
            <a:r>
              <a:rPr lang="es-CL" dirty="0" err="1"/>
              <a:t>Brothers</a:t>
            </a:r>
            <a:r>
              <a:rPr lang="es-CL" dirty="0"/>
              <a:t> se acogió al Capítulo 11, siendo la mayor bancarrota en la historia, con activos por USD 639.000 MM. Evento que intensificó la crisis financiera. </a:t>
            </a:r>
          </a:p>
          <a:p>
            <a:pPr>
              <a:buFont typeface="Arial" pitchFamily="34" charset="0"/>
              <a:buChar char="•"/>
            </a:pPr>
            <a:endParaRPr lang="es-CL" dirty="0"/>
          </a:p>
          <a:p>
            <a:pPr>
              <a:buFont typeface="Arial" pitchFamily="34" charset="0"/>
              <a:buChar char="•"/>
            </a:pPr>
            <a:r>
              <a:rPr lang="es-CL" dirty="0"/>
              <a:t> </a:t>
            </a:r>
            <a:r>
              <a:rPr lang="es-CL" dirty="0" err="1"/>
              <a:t>Lehman</a:t>
            </a:r>
            <a:r>
              <a:rPr lang="es-CL" dirty="0"/>
              <a:t> había crecido fuertemente en el sector hipotecario comprando prestamistas especializados en el área. </a:t>
            </a:r>
            <a:r>
              <a:rPr lang="es-CL" dirty="0" err="1"/>
              <a:t>Encontrandose</a:t>
            </a:r>
            <a:r>
              <a:rPr lang="es-CL" dirty="0"/>
              <a:t> con un apalancamiento altísimo al iniciar la crisis.</a:t>
            </a:r>
          </a:p>
          <a:p>
            <a:pPr>
              <a:buFont typeface="Arial" pitchFamily="34" charset="0"/>
              <a:buChar char="•"/>
            </a:pPr>
            <a:endParaRPr lang="es-CL" dirty="0"/>
          </a:p>
          <a:p>
            <a:pPr>
              <a:buFont typeface="Arial" pitchFamily="34" charset="0"/>
              <a:buChar char="•"/>
            </a:pPr>
            <a:r>
              <a:rPr lang="es-CL" dirty="0"/>
              <a:t> Trataron de reducir su presentación en los estados financieros con pactos de </a:t>
            </a:r>
            <a:r>
              <a:rPr lang="es-CL" dirty="0" err="1"/>
              <a:t>retrocompra</a:t>
            </a:r>
            <a:r>
              <a:rPr lang="es-CL" dirty="0"/>
              <a:t> de activos (</a:t>
            </a:r>
            <a:r>
              <a:rPr lang="es-CL" dirty="0" err="1"/>
              <a:t>repurchase</a:t>
            </a:r>
            <a:r>
              <a:rPr lang="es-CL" dirty="0"/>
              <a:t> </a:t>
            </a:r>
            <a:r>
              <a:rPr lang="es-CL" dirty="0" err="1"/>
              <a:t>agreement</a:t>
            </a:r>
            <a:r>
              <a:rPr lang="es-CL" dirty="0"/>
              <a:t> en inglés, por eso se les llama Repo). Estos son acuerdos de venta de instrumentos financieros líquidos con un acuerdo para recomprarlos en un plazo breve (días). Según lo ya visto, se debiese registrar un pasivo por este acuerdo.</a:t>
            </a:r>
          </a:p>
          <a:p>
            <a:pPr>
              <a:buFont typeface="Arial" pitchFamily="34" charset="0"/>
              <a:buChar char="•"/>
            </a:pPr>
            <a:endParaRPr lang="es-CL" dirty="0"/>
          </a:p>
          <a:p>
            <a:pPr>
              <a:buFont typeface="Arial" pitchFamily="34" charset="0"/>
              <a:buChar char="•"/>
            </a:pPr>
            <a:r>
              <a:rPr lang="es-CL" dirty="0"/>
              <a:t> </a:t>
            </a:r>
            <a:r>
              <a:rPr lang="es-CL" dirty="0" err="1"/>
              <a:t>Lehman</a:t>
            </a:r>
            <a:r>
              <a:rPr lang="es-CL" dirty="0"/>
              <a:t> diseño dos alternativas, llamadas Repo105 y Repo 108. </a:t>
            </a:r>
          </a:p>
          <a:p>
            <a:pPr>
              <a:buFont typeface="Arial" pitchFamily="34" charset="0"/>
              <a:buChar char="•"/>
            </a:pPr>
            <a:endParaRPr lang="es-CL" dirty="0"/>
          </a:p>
          <a:p>
            <a:pPr>
              <a:buFont typeface="Arial" pitchFamily="34" charset="0"/>
              <a:buChar char="•"/>
            </a:pPr>
            <a:r>
              <a:rPr lang="es-CL" dirty="0"/>
              <a:t> El Repo 105 implicaba entregar un activo por 105% de la caja recibida.  La diferencia era un contrato derivado, que les permitía recomprar el instrumento por el 100% pagado. Esto pues los US GAAP, que aplicaban en este caso, indicaban que para considerar que se mantiene el control, la operación debía hacer entre 98% y 102% del valor del instrumento. </a:t>
            </a:r>
          </a:p>
          <a:p>
            <a:pPr>
              <a:buFont typeface="Arial" pitchFamily="34" charset="0"/>
              <a:buChar char="•"/>
            </a:pPr>
            <a:endParaRPr lang="es-CL" dirty="0"/>
          </a:p>
          <a:p>
            <a:pPr>
              <a:buFont typeface="Arial" pitchFamily="34" charset="0"/>
              <a:buChar char="•"/>
            </a:pPr>
            <a:r>
              <a:rPr lang="es-CL" dirty="0"/>
              <a:t> Con la caja se pre-pagaban pasivos y el apalancamiento reportado cayó más de 10%, respecto al valor que se debió reportar, en los trimestres previos a la quiebra.</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extLst>
      <p:ext uri="{BB962C8B-B14F-4D97-AF65-F5344CB8AC3E}">
        <p14:creationId xmlns:p14="http://schemas.microsoft.com/office/powerpoint/2010/main" val="1620172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Conjunto de Estados Financieros</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322194"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a:t>
            </a:r>
            <a:r>
              <a:rPr lang="es-ES_tradnl" b="1" dirty="0"/>
              <a:t>Estado de cambios en el patrimonio del periodo</a:t>
            </a:r>
          </a:p>
          <a:p>
            <a:r>
              <a:rPr lang="es-ES_tradnl" dirty="0"/>
              <a:t>Este incluye:</a:t>
            </a:r>
          </a:p>
          <a:p>
            <a:r>
              <a:rPr lang="es-ES_tradnl" dirty="0"/>
              <a:t>a) el </a:t>
            </a:r>
            <a:r>
              <a:rPr lang="es-ES_tradnl" b="1" dirty="0"/>
              <a:t>resultado integral</a:t>
            </a:r>
            <a:r>
              <a:rPr lang="es-ES_tradnl" dirty="0"/>
              <a:t> total del periodo, separando la parte controladora de la no controladora</a:t>
            </a:r>
          </a:p>
          <a:p>
            <a:r>
              <a:rPr lang="es-ES_tradnl" dirty="0"/>
              <a:t>b) el efecto de cambios de políticas/estimaciones contables en cada componente del patrimonio</a:t>
            </a:r>
          </a:p>
          <a:p>
            <a:r>
              <a:rPr lang="es-ES_tradnl" dirty="0"/>
              <a:t>c) </a:t>
            </a:r>
            <a:r>
              <a:rPr lang="es-ES_tradnl" b="1" dirty="0"/>
              <a:t>conciliación</a:t>
            </a:r>
            <a:r>
              <a:rPr lang="es-ES_tradnl" dirty="0"/>
              <a:t> de los </a:t>
            </a:r>
            <a:r>
              <a:rPr lang="es-ES_tradnl" b="1" dirty="0"/>
              <a:t>saldos</a:t>
            </a:r>
            <a:r>
              <a:rPr lang="es-ES_tradnl" dirty="0"/>
              <a:t> al inicio y final del periodo, de cada componente del </a:t>
            </a:r>
            <a:r>
              <a:rPr lang="es-ES_tradnl" b="1" dirty="0"/>
              <a:t>patrimonio</a:t>
            </a:r>
            <a:r>
              <a:rPr lang="es-ES_tradnl" dirty="0"/>
              <a:t>. Separando los cambios de resultados del periodo, otros resultados integrales del periodo y de transacciones con los propietarios (contribuciones y distribuciones de patrimonio) </a:t>
            </a:r>
          </a:p>
          <a:p>
            <a:pPr>
              <a:buFont typeface="Arial" pitchFamily="34" charset="0"/>
              <a:buChar char="•"/>
            </a:pPr>
            <a:endParaRPr lang="es-ES_tradnl" dirty="0"/>
          </a:p>
          <a:p>
            <a:pPr>
              <a:buFont typeface="Arial" pitchFamily="34" charset="0"/>
              <a:buChar char="•"/>
            </a:pPr>
            <a:r>
              <a:rPr lang="es-ES_tradnl" dirty="0"/>
              <a:t> </a:t>
            </a:r>
            <a:r>
              <a:rPr lang="es-ES_tradnl" b="1" dirty="0"/>
              <a:t>Estado de flujos de efectivo</a:t>
            </a:r>
          </a:p>
          <a:p>
            <a:r>
              <a:rPr lang="es-ES_tradnl" dirty="0"/>
              <a:t>Presenta una aproximación al </a:t>
            </a:r>
            <a:r>
              <a:rPr lang="es-ES_tradnl" b="1" dirty="0"/>
              <a:t>flujo de caja </a:t>
            </a:r>
            <a:r>
              <a:rPr lang="es-ES_tradnl" dirty="0"/>
              <a:t>de la compañía y sus fuentes de variación (ver NIC 7)</a:t>
            </a:r>
          </a:p>
          <a:p>
            <a:pPr>
              <a:buFont typeface="Arial" pitchFamily="34" charset="0"/>
              <a:buChar char="•"/>
            </a:pPr>
            <a:endParaRPr lang="es-ES_tradnl" dirty="0"/>
          </a:p>
          <a:p>
            <a:pPr>
              <a:buFont typeface="Arial" pitchFamily="34" charset="0"/>
              <a:buChar char="•"/>
            </a:pPr>
            <a:r>
              <a:rPr lang="es-ES_tradnl" dirty="0"/>
              <a:t> </a:t>
            </a:r>
            <a:r>
              <a:rPr lang="es-ES_tradnl" b="1" dirty="0"/>
              <a:t>Notas</a:t>
            </a:r>
            <a:r>
              <a:rPr lang="es-ES_tradnl" dirty="0"/>
              <a:t> (políticas contables y otras informaciones)</a:t>
            </a:r>
          </a:p>
          <a:p>
            <a:r>
              <a:rPr lang="es-ES_tradnl" dirty="0"/>
              <a:t>Son </a:t>
            </a:r>
            <a:r>
              <a:rPr lang="es-ES_tradnl" b="1" dirty="0"/>
              <a:t>complementos </a:t>
            </a:r>
            <a:r>
              <a:rPr lang="es-ES_tradnl" dirty="0"/>
              <a:t>para entender los estados financieros anteriormente mencionados. Es importante indicar que los estados financieros indican que las notas son </a:t>
            </a:r>
            <a:r>
              <a:rPr lang="es-ES_tradnl" b="1" dirty="0"/>
              <a:t>parte integral </a:t>
            </a:r>
            <a:r>
              <a:rPr lang="es-ES_tradnl" dirty="0"/>
              <a:t>de los mismos, lo que no podría ser de otra manera pues a través de ellas entendemos los criterios usados por la administración para presentar la información de la compañía.</a:t>
            </a:r>
          </a:p>
          <a:p>
            <a:pPr>
              <a:buFont typeface="Arial" pitchFamily="34" charset="0"/>
              <a:buChar char="•"/>
            </a:pPr>
            <a:endParaRPr lang="es-ES_tradnl" dirty="0"/>
          </a:p>
          <a:p>
            <a:pPr>
              <a:buFont typeface="Arial" pitchFamily="34" charset="0"/>
              <a:buChar char="•"/>
            </a:pPr>
            <a:r>
              <a:rPr lang="es-ES_tradnl" dirty="0"/>
              <a:t> </a:t>
            </a:r>
            <a:r>
              <a:rPr lang="es-ES_tradnl" b="1" dirty="0"/>
              <a:t>Estado de situación financiera al principio del período, cuando haga cambios</a:t>
            </a:r>
          </a:p>
          <a:p>
            <a:pPr>
              <a:buFont typeface="Arial" pitchFamily="34" charset="0"/>
              <a:buChar char="•"/>
            </a:pPr>
            <a:endParaRPr lang="es-ES_tradnl" dirty="0"/>
          </a:p>
          <a:p>
            <a:r>
              <a:rPr lang="es-ES_tradnl" dirty="0"/>
              <a:t>          Los estados financieros con propósito de información general “pretenden cubrir las necesidades de usuarios que no están en condiciones de exigir informes a la medida”(Nº7,NIC 1)</a:t>
            </a:r>
            <a:endParaRPr lang="es-CL" dirty="0"/>
          </a:p>
        </p:txBody>
      </p:sp>
      <p:sp>
        <p:nvSpPr>
          <p:cNvPr id="8" name="7 Flecha derecha"/>
          <p:cNvSpPr/>
          <p:nvPr/>
        </p:nvSpPr>
        <p:spPr>
          <a:xfrm>
            <a:off x="179512" y="6309320"/>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a:t>Derivados - </a:t>
            </a:r>
            <a:r>
              <a:rPr lang="es-ES_tradnl" sz="4200" dirty="0"/>
              <a:t>NIC 39</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768656"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¿Qué es un derivado?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82497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Un instrumento derivado se llama así pues deriva su valor de otro activo (subyacente), por ejemplo el valor de una opción de compra de dólares depende del valor spot del USD/CLP. </a:t>
            </a:r>
          </a:p>
          <a:p>
            <a:pPr>
              <a:buFont typeface="Arial" pitchFamily="34" charset="0"/>
              <a:buChar char="•"/>
            </a:pPr>
            <a:endParaRPr lang="es-ES_tradnl" dirty="0"/>
          </a:p>
          <a:p>
            <a:pPr>
              <a:buFont typeface="Arial" pitchFamily="34" charset="0"/>
              <a:buChar char="•"/>
            </a:pPr>
            <a:r>
              <a:rPr lang="es-ES_tradnl" dirty="0"/>
              <a:t> En el apéndice A de la NIIF 9 se indica que un derivado tiene 3 características: su valor cambia por el cambio de otro instrumento o indicador (tasa de interés, tasa de cambio, cotización de materia prima, etc.), no requiere una inversión inicial neta o es pequeña en relación a la que se necesita para obtener una variación similar de valor (por ej. una opción de compra sobre cobre vs invertir en esa Q de cobre) y se liquidará en una fecha futura.</a:t>
            </a:r>
          </a:p>
          <a:p>
            <a:endParaRPr lang="es-ES_tradnl" dirty="0"/>
          </a:p>
          <a:p>
            <a:pPr>
              <a:buFont typeface="Arial" pitchFamily="34" charset="0"/>
              <a:buChar char="•"/>
            </a:pPr>
            <a:r>
              <a:rPr lang="es-ES_tradnl" dirty="0"/>
              <a:t> </a:t>
            </a:r>
            <a:r>
              <a:rPr lang="es-ES_tradnl" b="1" dirty="0"/>
              <a:t>Ejemplo: </a:t>
            </a:r>
            <a:r>
              <a:rPr lang="es-ES_tradnl" dirty="0" err="1"/>
              <a:t>Jeans</a:t>
            </a:r>
            <a:r>
              <a:rPr lang="es-ES_tradnl" dirty="0"/>
              <a:t> &amp; Co toma un forward de compra por USD 1 MM el 30 de junio de 2015, para cubrir una importación que llega en 90 días. El precio spot del dólar era de $ 639/USD y los puntos forward (diferencia de tasas USD y CLP más cobros del banco) implican un tipo de cambio futuro de $ 645 en 90 días. Firmando un contrato con el Banco de Chile a ese precio.</a:t>
            </a:r>
          </a:p>
          <a:p>
            <a:pPr>
              <a:buFont typeface="Arial" pitchFamily="34" charset="0"/>
              <a:buChar char="•"/>
            </a:pPr>
            <a:endParaRPr lang="es-ES_tradnl" b="1" dirty="0"/>
          </a:p>
          <a:p>
            <a:pPr>
              <a:buFont typeface="Arial" pitchFamily="34" charset="0"/>
              <a:buChar char="•"/>
            </a:pPr>
            <a:r>
              <a:rPr lang="es-ES_tradnl" dirty="0"/>
              <a:t> ¿Cuánto estaría usted dispuesto a pagar usted el 30 de junio por ese contrato?</a:t>
            </a:r>
          </a:p>
          <a:p>
            <a:r>
              <a:rPr lang="es-ES_tradnl" b="1" dirty="0"/>
              <a:t>        $ 0 </a:t>
            </a:r>
            <a:r>
              <a:rPr lang="es-ES_tradnl" dirty="0"/>
              <a:t>porque $ 645 en 90 días es equivalente a $ 639 hoy, es el valor de mercado, no obtengo ningún “privilegio” por tener este contrato. Si fuese a $ 620 sí, ya que su valor </a:t>
            </a:r>
            <a:r>
              <a:rPr lang="es-ES_tradnl" b="1" dirty="0"/>
              <a:t>deriva</a:t>
            </a:r>
            <a:r>
              <a:rPr lang="es-ES_tradnl" dirty="0"/>
              <a:t> del valor del </a:t>
            </a:r>
            <a:r>
              <a:rPr lang="es-ES_tradnl" b="1" dirty="0"/>
              <a:t>dólar</a:t>
            </a:r>
            <a:r>
              <a:rPr lang="es-ES_tradnl" dirty="0"/>
              <a:t> spot. Valdría ($ 645 - $ 620) * USD 1 MM</a:t>
            </a:r>
          </a:p>
          <a:p>
            <a:pPr>
              <a:buFont typeface="Arial" pitchFamily="34" charset="0"/>
              <a:buChar char="•"/>
            </a:pPr>
            <a:endParaRPr lang="es-ES_tradnl" dirty="0"/>
          </a:p>
          <a:p>
            <a:pPr>
              <a:buFont typeface="Arial" pitchFamily="34" charset="0"/>
              <a:buChar char="•"/>
            </a:pPr>
            <a:r>
              <a:rPr lang="es-ES_tradnl" dirty="0"/>
              <a:t> Dado que vale $ 0, no pagamos nada al banco, pero si nos comprometemos a pagar todo el valor en 90 días. Así </a:t>
            </a:r>
            <a:r>
              <a:rPr lang="es-ES_tradnl" b="1" dirty="0"/>
              <a:t>no</a:t>
            </a:r>
            <a:r>
              <a:rPr lang="es-ES_tradnl" dirty="0"/>
              <a:t> hay </a:t>
            </a:r>
            <a:r>
              <a:rPr lang="es-ES_tradnl" b="1" dirty="0"/>
              <a:t>inversión inicial </a:t>
            </a:r>
            <a:r>
              <a:rPr lang="es-ES_tradnl" dirty="0"/>
              <a:t>y se liquida en una fecha futura, 28-sept-2015</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23528" y="5229200"/>
            <a:ext cx="288032" cy="26421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Cobertura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586789" r:id="rId4" imgW="1257476" imgH="1362265" progId="">
                  <p:embed/>
                </p:oleObj>
              </mc:Choice>
              <mc:Fallback>
                <p:oleObj r:id="rId4" imgW="1257476" imgH="1362265" progId="">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“Instrumento de cobertura es un derivado designado o bien (sólo en el caso de cobertura del riesgo de tasa de cambio) un activo financiero o un pasivo financiero no derivado cuyo valor razonable o flujos de efectivo generados se espera que compensen los cambios en el valor razonable o los flujos de efectivo de la partida cubierta”(Nº 9, NIC 39)</a:t>
            </a:r>
          </a:p>
          <a:p>
            <a:endParaRPr lang="es-ES_tradnl" dirty="0"/>
          </a:p>
          <a:p>
            <a:pPr>
              <a:buFont typeface="Arial" pitchFamily="34" charset="0"/>
              <a:buChar char="•"/>
            </a:pPr>
            <a:r>
              <a:rPr lang="es-ES_tradnl" dirty="0"/>
              <a:t> ¿Por qué de cobertura? Sigamos con </a:t>
            </a:r>
            <a:r>
              <a:rPr lang="es-ES_tradnl" dirty="0" err="1"/>
              <a:t>Jeans&amp;Co</a:t>
            </a:r>
            <a:r>
              <a:rPr lang="es-ES_tradnl" dirty="0"/>
              <a:t>, el 30-jun registramos la cuenta por pagar por USD 1 MM de la importación a $ 639/USD, $ 639 MM. El forward lo registramos a $ 0.</a:t>
            </a:r>
          </a:p>
          <a:p>
            <a:pPr>
              <a:buFont typeface="Arial" pitchFamily="34" charset="0"/>
              <a:buChar char="•"/>
            </a:pPr>
            <a:endParaRPr lang="es-ES_tradnl" dirty="0"/>
          </a:p>
          <a:p>
            <a:r>
              <a:rPr lang="es-ES_tradnl" dirty="0"/>
              <a:t>      Al 30 de julio el dólar cerró en $ 674, efectos:</a:t>
            </a:r>
          </a:p>
          <a:p>
            <a:pPr>
              <a:buFont typeface="Arial" pitchFamily="34" charset="0"/>
              <a:buChar char="•"/>
            </a:pPr>
            <a:r>
              <a:rPr lang="es-ES_tradnl" dirty="0"/>
              <a:t> Revalorizamos el pasivo a $ 674 MM, generando una pérdida de $ 35 MM. </a:t>
            </a:r>
          </a:p>
          <a:p>
            <a:pPr>
              <a:buFont typeface="Arial" pitchFamily="34" charset="0"/>
              <a:buChar char="•"/>
            </a:pPr>
            <a:r>
              <a:rPr lang="es-ES_tradnl" dirty="0"/>
              <a:t> Si quisiéramos firmar un contrato forward para comprar USD al 28-Sept-2015 a $ 645, esto no puede valer $ 0 si el spot está en $ 674. Lo cotizamos en $ 33 MM, registrando ganancia.</a:t>
            </a:r>
          </a:p>
          <a:p>
            <a:pPr>
              <a:buFont typeface="Arial" pitchFamily="34" charset="0"/>
              <a:buChar char="•"/>
            </a:pPr>
            <a:r>
              <a:rPr lang="es-ES_tradnl" dirty="0"/>
              <a:t> La pérdida al cierre de mes ($ 35 * USD 1 MM) será CUBIERTA por la ganancia del forward. </a:t>
            </a:r>
          </a:p>
          <a:p>
            <a:pPr>
              <a:buFont typeface="Arial" pitchFamily="34" charset="0"/>
              <a:buChar char="•"/>
            </a:pPr>
            <a:endParaRPr lang="es-ES_tradnl" dirty="0"/>
          </a:p>
          <a:p>
            <a:r>
              <a:rPr lang="es-ES_tradnl" dirty="0"/>
              <a:t>     Podemos observar que el forward no cubrió de manera perfecta la diferencia de cambio, pues va absorbiendo el efecto de los puntos forward. A esto se refiere la efectividad de la cobertura, que cubra la mayoría del riesgo, aunque no necesariamente todo. </a:t>
            </a:r>
          </a:p>
          <a:p>
            <a:pPr>
              <a:buFont typeface="Arial" pitchFamily="34" charset="0"/>
              <a:buChar char="•"/>
            </a:pPr>
            <a:endParaRPr lang="es-ES_tradnl" dirty="0"/>
          </a:p>
          <a:p>
            <a:pPr>
              <a:buFont typeface="Arial" pitchFamily="34" charset="0"/>
              <a:buChar char="•"/>
            </a:pPr>
            <a:r>
              <a:rPr lang="es-ES_tradnl" dirty="0"/>
              <a:t> Si no hubiese mercado para realizar forward, podríamos haber pedido prestado CLP 639 MM, comprar USD 1 MM y depositarlos hasta el vencimiento de la deuda. </a:t>
            </a:r>
          </a:p>
          <a:p>
            <a:pPr>
              <a:buFont typeface="Arial" pitchFamily="34" charset="0"/>
              <a:buChar char="•"/>
            </a:pPr>
            <a:r>
              <a:rPr lang="es-ES_tradnl" dirty="0"/>
              <a:t>   El depósito sería designado como instrumento de cobertura, sin ser </a:t>
            </a:r>
            <a:r>
              <a:rPr lang="es-ES_tradnl"/>
              <a:t>un derivado</a:t>
            </a: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269777" y="3356992"/>
            <a:ext cx="216024"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9 Flecha derecha"/>
          <p:cNvSpPr/>
          <p:nvPr/>
        </p:nvSpPr>
        <p:spPr>
          <a:xfrm>
            <a:off x="269777" y="4949408"/>
            <a:ext cx="216024" cy="2797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9 Flecha derecha"/>
          <p:cNvSpPr/>
          <p:nvPr/>
        </p:nvSpPr>
        <p:spPr>
          <a:xfrm>
            <a:off x="224118" y="6583278"/>
            <a:ext cx="216024" cy="27979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1877621269"/>
      </p:ext>
    </p:extLst>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Partida cubierta y designación de un instrumento de cobertura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870032"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355312"/>
          </a:xfrm>
          <a:prstGeom prst="rect">
            <a:avLst/>
          </a:prstGeom>
          <a:noFill/>
        </p:spPr>
        <p:txBody>
          <a:bodyPr wrap="square" rtlCol="0">
            <a:spAutoFit/>
          </a:bodyPr>
          <a:lstStyle/>
          <a:p>
            <a:pPr>
              <a:buFont typeface="Arial" pitchFamily="34" charset="0"/>
              <a:buChar char="•"/>
            </a:pPr>
            <a:r>
              <a:rPr lang="es-ES_tradnl" dirty="0"/>
              <a:t> Designaremos un instrumento de cobertura a una partida cubierta para aplicar contabilidad de coberturas. Si este no fuera el caso, el instrumento se valorizará a valor justo</a:t>
            </a:r>
          </a:p>
          <a:p>
            <a:pPr>
              <a:buFont typeface="Arial" pitchFamily="34" charset="0"/>
              <a:buChar char="•"/>
            </a:pPr>
            <a:endParaRPr lang="es-ES_tradnl" dirty="0"/>
          </a:p>
          <a:p>
            <a:pPr>
              <a:buFont typeface="Arial" pitchFamily="34" charset="0"/>
              <a:buChar char="•"/>
            </a:pPr>
            <a:r>
              <a:rPr lang="es-ES_tradnl" dirty="0"/>
              <a:t> “Una proporción de un instrumento de cobertura …puede ser designada como instrumento de cobertura….sin embargo, una relación de cobertura no puede ser designada sólo para una parte del período … {del} instrumento de cobertura” (Nº 75, NIC 39)</a:t>
            </a:r>
          </a:p>
          <a:p>
            <a:endParaRPr lang="es-ES_tradnl" dirty="0"/>
          </a:p>
          <a:p>
            <a:pPr>
              <a:buFont typeface="Arial" pitchFamily="34" charset="0"/>
              <a:buChar char="•"/>
            </a:pPr>
            <a:r>
              <a:rPr lang="es-ES_tradnl" dirty="0"/>
              <a:t> “Una partida cubierta puede ser un activo o pasivo reconocido, un compromiso en firme reconocido, una transacción prevista altamente probable o una inversión neta en un negocio en el extranjero”. Puede ser un activo/pasivo, un grupo o incluso una cartera.(Nº 78, NIC 39) </a:t>
            </a:r>
          </a:p>
          <a:p>
            <a:pPr>
              <a:buFont typeface="Arial" pitchFamily="34" charset="0"/>
              <a:buChar char="•"/>
            </a:pPr>
            <a:endParaRPr lang="es-ES_tradnl" dirty="0"/>
          </a:p>
          <a:p>
            <a:pPr>
              <a:buFont typeface="Arial" pitchFamily="34" charset="0"/>
              <a:buChar char="•"/>
            </a:pPr>
            <a:r>
              <a:rPr lang="es-ES_tradnl" dirty="0"/>
              <a:t> Los activos o pasivos NO financieros pueden designarse como partida cubierta sólo por: “los riesgos asociados con las monedas extranjeras, o bien por todos los riesgos que soporte, debido a la dificultad de aislar y medir de manera adecuada los cambios” asociados a dichos riesgos en el valor razonable o flujos futuros de efectivo.(Nº 82, NIC 39) </a:t>
            </a:r>
          </a:p>
          <a:p>
            <a:pPr>
              <a:buFont typeface="Arial" pitchFamily="34" charset="0"/>
              <a:buChar char="•"/>
            </a:pPr>
            <a:endParaRPr lang="es-ES_tradnl" dirty="0"/>
          </a:p>
          <a:p>
            <a:pPr>
              <a:buFont typeface="Arial" pitchFamily="34" charset="0"/>
              <a:buChar char="•"/>
            </a:pPr>
            <a:r>
              <a:rPr lang="es-ES_tradnl" dirty="0"/>
              <a:t> Es decir, si podemos aislar los riesgos asociados a los activos y pasivos no financieros, la partida cubierta normalmente no será el activo o pasivo no financiero. Sólo lo cubriremos de manera natural por riesgo de tipo de cambio, como puede ser una importación.</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a:t>Contabilidad de </a:t>
            </a:r>
            <a:r>
              <a:rPr lang="es-ES_tradnl" sz="2400" dirty="0"/>
              <a:t>cobertura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899728"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buFont typeface="Arial" pitchFamily="34" charset="0"/>
              <a:buChar char="•"/>
            </a:pPr>
            <a:r>
              <a:rPr lang="es-ES_tradnl" dirty="0"/>
              <a:t> “En la contabilidad de coberturas se reconocen, en el resultado del período, el efecto de la compensación de los cambios en los valores razonables de los instrumentos de cobertura y de las partidas cubiertas” (Nº 85, NIC 39)</a:t>
            </a:r>
          </a:p>
          <a:p>
            <a:pPr>
              <a:buFont typeface="Arial" pitchFamily="34" charset="0"/>
              <a:buChar char="•"/>
            </a:pPr>
            <a:endParaRPr lang="es-ES_tradnl" dirty="0"/>
          </a:p>
          <a:p>
            <a:r>
              <a:rPr lang="es-ES_tradnl" dirty="0"/>
              <a:t>        En sencillo, si el instrumento cubre un 100% la variación de la partida (es efectivo) el efecto en resultados será $ 0, pues la pérdida o ganancia en la partida cubierta será 100% compensada en sentido contrario por el instrumento de cobertura.</a:t>
            </a:r>
          </a:p>
          <a:p>
            <a:pPr>
              <a:buFont typeface="Arial" pitchFamily="34" charset="0"/>
              <a:buChar char="•"/>
            </a:pPr>
            <a:endParaRPr lang="es-ES_tradnl" dirty="0"/>
          </a:p>
          <a:p>
            <a:pPr>
              <a:buFont typeface="Arial" pitchFamily="34" charset="0"/>
              <a:buChar char="•"/>
            </a:pPr>
            <a:r>
              <a:rPr lang="es-ES_tradnl" dirty="0"/>
              <a:t> “Las relaciones de cobertura son de 3 clases:</a:t>
            </a:r>
          </a:p>
          <a:p>
            <a:pPr marL="342900" indent="-342900">
              <a:buFont typeface="+mj-lt"/>
              <a:buAutoNum type="alphaLcParenR"/>
            </a:pPr>
            <a:r>
              <a:rPr lang="es-ES_tradnl" dirty="0"/>
              <a:t>Cobertura de valor razonable: es una cobertura de exposición a los cambios en el valor razonable de activos o pasivos reconocidos o de compromisos en firme no reconocidos…</a:t>
            </a:r>
          </a:p>
          <a:p>
            <a:pPr marL="342900" indent="-342900">
              <a:buFont typeface="+mj-lt"/>
              <a:buAutoNum type="alphaLcParenR"/>
            </a:pPr>
            <a:endParaRPr lang="es-ES_tradnl" dirty="0"/>
          </a:p>
          <a:p>
            <a:pPr marL="342900" indent="-342900">
              <a:buFont typeface="+mj-lt"/>
              <a:buAutoNum type="alphaLcParenR"/>
            </a:pPr>
            <a:r>
              <a:rPr lang="es-ES_tradnl" dirty="0"/>
              <a:t>Cobertura del flujo de efectivo: es una cobertura de exposición a la variación de los flujos de efectivo que i) se atribuye a un riesgo particular asociado con un activo o pasivo reconocido (</a:t>
            </a:r>
            <a:r>
              <a:rPr lang="es-ES_tradnl" b="1" dirty="0"/>
              <a:t>como la totalidad o algunos de los pagos futuros de interés de una deuda a interés variable </a:t>
            </a:r>
            <a:r>
              <a:rPr lang="es-ES_tradnl" dirty="0"/>
              <a:t>{negritas del profesor}), o a una transacción prevista altamente probable, y que </a:t>
            </a:r>
            <a:r>
              <a:rPr lang="es-ES_tradnl" dirty="0" err="1"/>
              <a:t>ii</a:t>
            </a:r>
            <a:r>
              <a:rPr lang="es-ES_tradnl" dirty="0"/>
              <a:t>) puede afectar al resultado del período</a:t>
            </a:r>
          </a:p>
          <a:p>
            <a:pPr marL="342900" indent="-342900">
              <a:buFont typeface="+mj-lt"/>
              <a:buAutoNum type="alphaLcParenR"/>
            </a:pPr>
            <a:endParaRPr lang="es-ES_tradnl" dirty="0"/>
          </a:p>
          <a:p>
            <a:pPr marL="342900" indent="-342900">
              <a:buFont typeface="+mj-lt"/>
              <a:buAutoNum type="alphaLcParenR"/>
            </a:pPr>
            <a:r>
              <a:rPr lang="es-ES_tradnl" dirty="0"/>
              <a:t>Cobertura de la inversión neta en un negocio en el extranjero…” (Nº 86, NIC 39)</a:t>
            </a:r>
          </a:p>
          <a:p>
            <a:pPr marL="342900" indent="-342900">
              <a:buFont typeface="+mj-lt"/>
              <a:buAutoNum type="alphaLcParenR"/>
            </a:pP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95536" y="2204864"/>
            <a:ext cx="216024"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Relación de cobertura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930448"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r>
              <a:rPr lang="es-ES_tradnl" dirty="0"/>
              <a:t>       Pensemos en nuestros estados financieros cuando compramos un bono a 5 años en enero 2013. Nos pondremos en 2 casos: a) el bono tiene una tasa fija en pesos de 8% y b) el bono tiene una tasa variable que se fija semestralmente, por ejemplo TAB 180 días + X%. </a:t>
            </a:r>
          </a:p>
          <a:p>
            <a:endParaRPr lang="es-ES_tradnl" dirty="0"/>
          </a:p>
          <a:p>
            <a:pPr>
              <a:buFont typeface="Arial" pitchFamily="34" charset="0"/>
              <a:buChar char="•"/>
            </a:pPr>
            <a:r>
              <a:rPr lang="es-ES_tradnl" dirty="0"/>
              <a:t> ¿Qué pasa si la tasa de interés de mercado sube a finales de junio 2013 y debemos cerrar los estados financieros? En a) el precio del bono, en el mercado, debe haber caído, así estamos expuestos a una pérdida por valor razonable. En b), si las fechas coinciden, no pasa nada pues la tasa se reajustará con la TAB. </a:t>
            </a:r>
          </a:p>
          <a:p>
            <a:pPr>
              <a:buFont typeface="Arial" pitchFamily="34" charset="0"/>
              <a:buChar char="•"/>
            </a:pPr>
            <a:endParaRPr lang="es-ES_tradnl" dirty="0"/>
          </a:p>
          <a:p>
            <a:pPr>
              <a:buFont typeface="Arial" pitchFamily="34" charset="0"/>
              <a:buChar char="•"/>
            </a:pPr>
            <a:r>
              <a:rPr lang="es-ES_tradnl" dirty="0"/>
              <a:t>¿ Qué pasa si la tasa de interés de mercado baja a finales de junio 2013? En a) el precio del bono subirá pero en b) no habrá cambio pues su tasa se reajustará a la tasa relevante de mercado al volver a tomar la TAB, pero el flujo de efectivo que recibiremos es menor pues la TAB es menor. Acá la pérdida no es por el valor del instrumento sino por el flujo que genera.</a:t>
            </a:r>
          </a:p>
          <a:p>
            <a:pPr>
              <a:buFont typeface="Arial" pitchFamily="34" charset="0"/>
              <a:buChar char="•"/>
            </a:pPr>
            <a:endParaRPr lang="es-ES_tradnl" dirty="0"/>
          </a:p>
          <a:p>
            <a:pPr>
              <a:buFont typeface="Arial" pitchFamily="34" charset="0"/>
              <a:buChar char="•"/>
            </a:pPr>
            <a:r>
              <a:rPr lang="es-ES_tradnl" dirty="0"/>
              <a:t> Para cubrirnos de éste riesgo, podemos querer convertir ese flujo de pagos en una tasa fija, lo que se hace con un swap (contrato de permuta) de tasas fijas por tasas variables.</a:t>
            </a:r>
          </a:p>
          <a:p>
            <a:endParaRPr lang="es-ES_tradnl" dirty="0"/>
          </a:p>
          <a:p>
            <a:pPr>
              <a:buFont typeface="Arial" pitchFamily="34" charset="0"/>
              <a:buChar char="•"/>
            </a:pPr>
            <a:r>
              <a:rPr lang="es-ES_tradnl" dirty="0"/>
              <a:t> Una relación de cobertura debe cumplir, para aplicar contabilidad de coberturas:</a:t>
            </a:r>
          </a:p>
          <a:p>
            <a:r>
              <a:rPr lang="es-ES_tradnl" dirty="0"/>
              <a:t>la existencia de documentación formal para designarla como tal, al inicio de la misma, que se espere que sea eficaz en compensar el riesgo y que esto se pueda medir. (Nº 88, NIC 39)</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23528" y="1124744"/>
            <a:ext cx="216024"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Efectividad de la cobertura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92942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r>
              <a:rPr lang="es-ES_tradnl" dirty="0"/>
              <a:t>       ¿Qué es la efectividad de una cobertura? Es que el instrumento de cobertura EFECTIVAMENTE cubra las variaciones de la partida cubierta.  </a:t>
            </a:r>
          </a:p>
          <a:p>
            <a:endParaRPr lang="es-ES_tradnl" dirty="0"/>
          </a:p>
          <a:p>
            <a:pPr>
              <a:buFont typeface="Arial" pitchFamily="34" charset="0"/>
              <a:buChar char="•"/>
            </a:pPr>
            <a:r>
              <a:rPr lang="es-ES_tradnl" dirty="0"/>
              <a:t> “Una cobertura se considerará altamente efectiva si se cumplen las 2 condiciones siguientes:</a:t>
            </a:r>
          </a:p>
          <a:p>
            <a:pPr marL="342900" indent="-342900">
              <a:buFont typeface="+mj-lt"/>
              <a:buAutoNum type="alphaLcParenR"/>
            </a:pPr>
            <a:r>
              <a:rPr lang="es-ES_tradnl" dirty="0"/>
              <a:t>Al inicio de la cobertura y en los períodos siguientes, se espera que ésta sea altamente eficaz para conseguir compensar los cambios en el valor razonable o en los flujos de efectivo atribuibles al riesgo cubierto…puede demostrarse de varias formas, entre las que se incluye la realización de una comparación de los cambios pasados en el valor razonable o en los flujos de efectivo del instrumento de cobertura, que sean atribuibles al riesgo cubierto, …. así como la demostración de una elevada correlación estadística entre el valor razonable o los flujos de efectivo de la partida cubierta y los que corresponden al instrumento de cobertura…</a:t>
            </a:r>
          </a:p>
          <a:p>
            <a:pPr marL="342900" indent="-342900">
              <a:buFont typeface="+mj-lt"/>
              <a:buAutoNum type="alphaLcParenR"/>
            </a:pPr>
            <a:r>
              <a:rPr lang="es-ES_tradnl" dirty="0"/>
              <a:t>La eficacia real de la cobertura está en un rango de 80 a 125 por ciento”(GA 105, NIC 39)</a:t>
            </a:r>
          </a:p>
          <a:p>
            <a:pPr marL="342900" indent="-342900">
              <a:buFont typeface="+mj-lt"/>
              <a:buAutoNum type="alphaLcParenR"/>
            </a:pPr>
            <a:endParaRPr lang="es-ES_tradnl" dirty="0"/>
          </a:p>
          <a:p>
            <a:pPr>
              <a:buFont typeface="Arial" pitchFamily="34" charset="0"/>
              <a:buChar char="•"/>
            </a:pPr>
            <a:r>
              <a:rPr lang="es-ES_tradnl" dirty="0"/>
              <a:t> Expliquemos en más detalle el punto b. Si cubrimos el riesgo de una deuda por USD 1 MM con una opción de compra de USD 1 MM, los valores no necesariamente se mueven igual. La deuda se moverá lineal al CLP/USD mientras la opción tiene una valorización de la prima del “seguro” que ofrece. Así ante un alza de $ 10 en el CLP/USD la opción puede que aumente su valor en $ 8. Podemos decir que la compensación es de 8/10= 80% o de 10/8= 125%. En éste caso, si cumplimos los requisitos de a), la cobertura es </a:t>
            </a:r>
            <a:r>
              <a:rPr lang="es-ES_tradnl"/>
              <a:t>altamente eficaz.</a:t>
            </a: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23528" y="1124744"/>
            <a:ext cx="216024"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solidFill>
                  <a:srgbClr val="002060"/>
                </a:solidFill>
              </a:rPr>
              <a:t>Sección 7 – Participación en Otras Sociedades y Consolidación</a:t>
            </a:r>
            <a:endParaRPr lang="es-CL" dirty="0">
              <a:solidFill>
                <a:srgbClr val="002060"/>
              </a:solidFill>
            </a:endParaRPr>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637584"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Inversión en Asociadas y Negocios Conjuntos - NIC 28</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2622499"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897233159"/>
      </p:ext>
    </p:extLst>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Influencia Significativa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23523"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Hablamos de una empresa asociada cuando tenemos influencia significativa sobre la misma. “Influencia significativa es el poder de intervenir en las decisiones de políticas financieras y de operación de la participada, sin llegar a tener el control ni el control conjunto de ésta” (Nº 3, NIC 28)         Es decir, pesamos en las decisiones pero no mandamos</a:t>
            </a:r>
          </a:p>
          <a:p>
            <a:endParaRPr lang="es-ES_tradnl" dirty="0"/>
          </a:p>
          <a:p>
            <a:pPr>
              <a:buFont typeface="Arial" pitchFamily="34" charset="0"/>
              <a:buChar char="•"/>
            </a:pPr>
            <a:r>
              <a:rPr lang="es-ES_tradnl" dirty="0"/>
              <a:t> “Se presume que la entidad ejerce influencia significativa si posee, directa  o indirecta-mente … el 20 por ciento o más del poder de voto de la participada, … [si es menos del 20% se presume que no] a menos que pueda demostrarse  [lo contrario]…otro inversor, que posea participación mayoritaria…[no impide ejercer] influencia significativa” (Nº 5, NIC 28) </a:t>
            </a:r>
          </a:p>
          <a:p>
            <a:endParaRPr lang="es-ES_tradnl" dirty="0"/>
          </a:p>
          <a:p>
            <a:pPr>
              <a:buFont typeface="Arial" pitchFamily="34" charset="0"/>
              <a:buChar char="•"/>
            </a:pPr>
            <a:r>
              <a:rPr lang="es-ES_tradnl" dirty="0"/>
              <a:t> </a:t>
            </a:r>
            <a:r>
              <a:rPr lang="es-ES_tradnl" dirty="0" err="1"/>
              <a:t>Soquimich</a:t>
            </a:r>
            <a:r>
              <a:rPr lang="es-ES_tradnl" dirty="0"/>
              <a:t> tiene 263,2 MM de acciones con iguales derechos a dividendos, compuestas por 2 series A y B. La serie A la componen 142,8 MM de acciones y escoge 7 directores, la serie B tiene 120,4 MM de acciones y escoge 1 director. </a:t>
            </a:r>
          </a:p>
          <a:p>
            <a:endParaRPr lang="es-ES_tradnl" dirty="0"/>
          </a:p>
          <a:p>
            <a:r>
              <a:rPr lang="es-ES_tradnl" dirty="0"/>
              <a:t>          ¿La influencia depende de cuánto controlo del patrimonio? Veamos:</a:t>
            </a:r>
          </a:p>
          <a:p>
            <a:r>
              <a:rPr lang="es-ES_tradnl" dirty="0"/>
              <a:t>Con el 25% de la serie A (el 13,6% de la propiedad) tenemos influencia significativa,  pues podemos escoger 2 directores. Con el 100% de la serie B (45,7% de la propiedad) no, pues sólo escogemos 1 director.            La influencia tiene que ver con mi capacidad de influir.</a:t>
            </a:r>
          </a:p>
          <a:p>
            <a:endParaRPr lang="es-ES_tradnl" dirty="0"/>
          </a:p>
          <a:p>
            <a:pPr>
              <a:buFont typeface="Arial" pitchFamily="34" charset="0"/>
              <a:buChar char="•"/>
            </a:pPr>
            <a:r>
              <a:rPr lang="es-ES_tradnl" dirty="0"/>
              <a:t> Si alguien tiene la mayoría del directorio (controla) no quiere decir que yo no pueda influir igual al participar en el directorio, incluso obstruyendo decisiones.</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3275856" y="1916832"/>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Flecha derecha"/>
          <p:cNvSpPr/>
          <p:nvPr/>
        </p:nvSpPr>
        <p:spPr>
          <a:xfrm>
            <a:off x="323528" y="4941168"/>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11 Flecha derecha"/>
          <p:cNvSpPr/>
          <p:nvPr/>
        </p:nvSpPr>
        <p:spPr>
          <a:xfrm>
            <a:off x="2843808" y="5733256"/>
            <a:ext cx="360040"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18816663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Estado de situación financiera-contenido</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870610"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724030"/>
            <a:ext cx="9144000" cy="4801314"/>
          </a:xfrm>
          <a:prstGeom prst="rect">
            <a:avLst/>
          </a:prstGeom>
          <a:noFill/>
        </p:spPr>
        <p:txBody>
          <a:bodyPr wrap="square" rtlCol="0">
            <a:spAutoFit/>
          </a:bodyPr>
          <a:lstStyle/>
          <a:p>
            <a:pPr>
              <a:buFont typeface="Arial" pitchFamily="34" charset="0"/>
              <a:buChar char="•"/>
            </a:pPr>
            <a:r>
              <a:rPr lang="es-ES_tradnl" dirty="0"/>
              <a:t> </a:t>
            </a:r>
            <a:r>
              <a:rPr lang="es-ES_tradnl" b="1" dirty="0"/>
              <a:t>Éste representa los activos, pasivos y patrimonio</a:t>
            </a:r>
            <a:r>
              <a:rPr lang="es-ES_tradnl" dirty="0"/>
              <a:t>. </a:t>
            </a:r>
            <a:r>
              <a:rPr lang="es-ES_tradnl" b="1" dirty="0"/>
              <a:t>Su contenido mínimo en activos diferencia:</a:t>
            </a:r>
          </a:p>
          <a:p>
            <a:pPr marL="342900" indent="-342900">
              <a:buFont typeface="+mj-lt"/>
              <a:buAutoNum type="alphaLcParenR"/>
            </a:pPr>
            <a:r>
              <a:rPr lang="es-ES_tradnl" dirty="0"/>
              <a:t>“propiedades, planta y equipo;                            </a:t>
            </a:r>
            <a:r>
              <a:rPr lang="es-ES_tradnl" u="sng" dirty="0" err="1"/>
              <a:t>Multiexport</a:t>
            </a:r>
            <a:r>
              <a:rPr lang="es-ES_tradnl" u="sng" dirty="0"/>
              <a:t> </a:t>
            </a:r>
            <a:r>
              <a:rPr lang="es-ES_tradnl" u="sng" dirty="0" err="1"/>
              <a:t>Foods</a:t>
            </a:r>
            <a:r>
              <a:rPr lang="es-ES_tradnl" u="sng" dirty="0"/>
              <a:t> SA y filiales</a:t>
            </a:r>
          </a:p>
          <a:p>
            <a:pPr marL="342900" indent="-342900">
              <a:buFont typeface="+mj-lt"/>
              <a:buAutoNum type="alphaLcParenR"/>
            </a:pPr>
            <a:r>
              <a:rPr lang="es-ES_tradnl" dirty="0"/>
              <a:t> propiedades de inversión;</a:t>
            </a:r>
          </a:p>
          <a:p>
            <a:pPr marL="342900" indent="-342900">
              <a:buFont typeface="+mj-lt"/>
              <a:buAutoNum type="alphaLcParenR"/>
            </a:pPr>
            <a:r>
              <a:rPr lang="es-ES_tradnl" dirty="0"/>
              <a:t>activos intangibles;</a:t>
            </a:r>
          </a:p>
          <a:p>
            <a:pPr marL="342900" indent="-342900">
              <a:buFont typeface="+mj-lt"/>
              <a:buAutoNum type="alphaLcParenR"/>
            </a:pPr>
            <a:r>
              <a:rPr lang="es-ES_tradnl" dirty="0"/>
              <a:t>activos financieros (excluidos los </a:t>
            </a:r>
          </a:p>
          <a:p>
            <a:pPr marL="342900" indent="-342900"/>
            <a:r>
              <a:rPr lang="es-ES_tradnl" dirty="0"/>
              <a:t>importes mencionados en los </a:t>
            </a:r>
          </a:p>
          <a:p>
            <a:pPr marL="342900" indent="-342900"/>
            <a:r>
              <a:rPr lang="es-ES_tradnl" dirty="0"/>
              <a:t>aparatados e), h) e i));</a:t>
            </a:r>
          </a:p>
          <a:p>
            <a:pPr marL="342900" indent="-342900">
              <a:buFont typeface="+mj-lt"/>
              <a:buAutoNum type="alphaLcParenR" startAt="5"/>
            </a:pPr>
            <a:r>
              <a:rPr lang="es-ES_tradnl" dirty="0"/>
              <a:t>inversiones contabilizadas utilizando </a:t>
            </a:r>
          </a:p>
          <a:p>
            <a:pPr marL="342900" indent="-342900"/>
            <a:r>
              <a:rPr lang="es-ES_tradnl" dirty="0"/>
              <a:t>el método de la participación;</a:t>
            </a:r>
          </a:p>
          <a:p>
            <a:pPr marL="342900" indent="-342900">
              <a:buFont typeface="+mj-lt"/>
              <a:buAutoNum type="alphaLcParenR" startAt="6"/>
            </a:pPr>
            <a:r>
              <a:rPr lang="es-ES_tradnl" dirty="0"/>
              <a:t>activos biológicos;</a:t>
            </a:r>
          </a:p>
          <a:p>
            <a:pPr marL="342900" indent="-342900">
              <a:buFont typeface="+mj-lt"/>
              <a:buAutoNum type="alphaLcParenR" startAt="6"/>
            </a:pPr>
            <a:r>
              <a:rPr lang="es-ES_tradnl" dirty="0"/>
              <a:t>inventarios;</a:t>
            </a:r>
          </a:p>
          <a:p>
            <a:pPr marL="342900" indent="-342900">
              <a:buFont typeface="+mj-lt"/>
              <a:buAutoNum type="alphaLcParenR" startAt="6"/>
            </a:pPr>
            <a:r>
              <a:rPr lang="es-ES_tradnl" dirty="0"/>
              <a:t>deudores comerciales y otras </a:t>
            </a:r>
          </a:p>
          <a:p>
            <a:pPr marL="342900" indent="-342900"/>
            <a:r>
              <a:rPr lang="es-ES_tradnl" dirty="0"/>
              <a:t>cuentas por cobrar;</a:t>
            </a:r>
          </a:p>
          <a:p>
            <a:pPr marL="342900" indent="-342900">
              <a:buFont typeface="+mj-lt"/>
              <a:buAutoNum type="alphaLcParenR" startAt="9"/>
            </a:pPr>
            <a:r>
              <a:rPr lang="es-ES_tradnl" dirty="0"/>
              <a:t>efectivo y equivalente al efectivo;</a:t>
            </a:r>
          </a:p>
          <a:p>
            <a:pPr marL="342900" indent="-342900">
              <a:buFont typeface="+mj-lt"/>
              <a:buAutoNum type="alphaLcParenR" startAt="9"/>
            </a:pPr>
            <a:r>
              <a:rPr lang="es-ES_tradnl" dirty="0"/>
              <a:t>el total de activos clasificados como </a:t>
            </a:r>
          </a:p>
          <a:p>
            <a:pPr marL="342900" indent="-342900"/>
            <a:r>
              <a:rPr lang="es-ES_tradnl" dirty="0"/>
              <a:t>mantenidos para la venta … de acuerdo</a:t>
            </a:r>
          </a:p>
          <a:p>
            <a:pPr marL="342900" indent="-342900"/>
            <a:r>
              <a:rPr lang="es-ES_tradnl" dirty="0"/>
              <a:t>con la NIIF 5 …;</a:t>
            </a:r>
          </a:p>
        </p:txBody>
      </p:sp>
      <p:pic>
        <p:nvPicPr>
          <p:cNvPr id="870404" name="Picture 4"/>
          <p:cNvPicPr>
            <a:picLocks noChangeAspect="1" noChangeArrowheads="1"/>
          </p:cNvPicPr>
          <p:nvPr/>
        </p:nvPicPr>
        <p:blipFill>
          <a:blip r:embed="rId5" cstate="print"/>
          <a:srcRect/>
          <a:stretch>
            <a:fillRect/>
          </a:stretch>
        </p:blipFill>
        <p:spPr bwMode="auto">
          <a:xfrm>
            <a:off x="3811736" y="2336396"/>
            <a:ext cx="5332264" cy="4044932"/>
          </a:xfrm>
          <a:prstGeom prst="rect">
            <a:avLst/>
          </a:prstGeom>
          <a:noFill/>
          <a:ln w="9525">
            <a:noFill/>
            <a:miter lim="800000"/>
            <a:headEnd/>
            <a:tailEnd/>
          </a:ln>
        </p:spPr>
      </p:pic>
      <p:cxnSp>
        <p:nvCxnSpPr>
          <p:cNvPr id="10" name="9 Conector recto de flecha"/>
          <p:cNvCxnSpPr/>
          <p:nvPr/>
        </p:nvCxnSpPr>
        <p:spPr>
          <a:xfrm>
            <a:off x="3275856" y="2204864"/>
            <a:ext cx="504056" cy="352839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11 Conector recto de flecha"/>
          <p:cNvCxnSpPr/>
          <p:nvPr/>
        </p:nvCxnSpPr>
        <p:spPr>
          <a:xfrm>
            <a:off x="2267744" y="2708920"/>
            <a:ext cx="1584176" cy="2808312"/>
          </a:xfrm>
          <a:prstGeom prst="straightConnector1">
            <a:avLst/>
          </a:prstGeom>
          <a:ln>
            <a:solidFill>
              <a:srgbClr val="FFC000"/>
            </a:solidFill>
            <a:tailEnd type="arrow"/>
          </a:ln>
        </p:spPr>
        <p:style>
          <a:lnRef idx="1">
            <a:schemeClr val="accent1"/>
          </a:lnRef>
          <a:fillRef idx="0">
            <a:schemeClr val="accent1"/>
          </a:fillRef>
          <a:effectRef idx="0">
            <a:schemeClr val="accent1"/>
          </a:effectRef>
          <a:fontRef idx="minor">
            <a:schemeClr val="tx1"/>
          </a:fontRef>
        </p:style>
      </p:cxnSp>
      <p:cxnSp>
        <p:nvCxnSpPr>
          <p:cNvPr id="14" name="13 Conector recto de flecha"/>
          <p:cNvCxnSpPr/>
          <p:nvPr/>
        </p:nvCxnSpPr>
        <p:spPr>
          <a:xfrm>
            <a:off x="2195736" y="3501008"/>
            <a:ext cx="1584176" cy="1440160"/>
          </a:xfrm>
          <a:prstGeom prst="straightConnector1">
            <a:avLst/>
          </a:prstGeom>
          <a:ln>
            <a:solidFill>
              <a:srgbClr val="92D050"/>
            </a:solidFill>
            <a:tailEnd type="arrow"/>
          </a:ln>
        </p:spPr>
        <p:style>
          <a:lnRef idx="1">
            <a:schemeClr val="accent1"/>
          </a:lnRef>
          <a:fillRef idx="0">
            <a:schemeClr val="accent1"/>
          </a:fillRef>
          <a:effectRef idx="0">
            <a:schemeClr val="accent1"/>
          </a:effectRef>
          <a:fontRef idx="minor">
            <a:schemeClr val="tx1"/>
          </a:fontRef>
        </p:style>
      </p:cxnSp>
      <p:cxnSp>
        <p:nvCxnSpPr>
          <p:cNvPr id="16" name="15 Conector recto de flecha"/>
          <p:cNvCxnSpPr/>
          <p:nvPr/>
        </p:nvCxnSpPr>
        <p:spPr>
          <a:xfrm flipV="1">
            <a:off x="2195736" y="4077072"/>
            <a:ext cx="1584176" cy="288032"/>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8" name="17 Conector recto de flecha"/>
          <p:cNvCxnSpPr/>
          <p:nvPr/>
        </p:nvCxnSpPr>
        <p:spPr>
          <a:xfrm>
            <a:off x="2267744" y="4365104"/>
            <a:ext cx="1584176" cy="1512168"/>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0" name="19 Conector recto de flecha"/>
          <p:cNvCxnSpPr/>
          <p:nvPr/>
        </p:nvCxnSpPr>
        <p:spPr>
          <a:xfrm flipV="1">
            <a:off x="1619672" y="3933056"/>
            <a:ext cx="2160240" cy="720080"/>
          </a:xfrm>
          <a:prstGeom prst="straightConnector1">
            <a:avLst/>
          </a:prstGeom>
          <a:ln>
            <a:solidFill>
              <a:schemeClr val="tx1">
                <a:lumMod val="65000"/>
                <a:lumOff val="35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22" name="21 Conector recto de flecha"/>
          <p:cNvCxnSpPr/>
          <p:nvPr/>
        </p:nvCxnSpPr>
        <p:spPr>
          <a:xfrm flipV="1">
            <a:off x="3118287" y="3645024"/>
            <a:ext cx="576064" cy="1368152"/>
          </a:xfrm>
          <a:prstGeom prst="straightConnector1">
            <a:avLst/>
          </a:prstGeom>
          <a:ln>
            <a:solidFill>
              <a:srgbClr val="00B0F0"/>
            </a:solidFill>
            <a:tailEnd type="arrow"/>
          </a:ln>
        </p:spPr>
        <p:style>
          <a:lnRef idx="1">
            <a:schemeClr val="accent1"/>
          </a:lnRef>
          <a:fillRef idx="0">
            <a:schemeClr val="accent1"/>
          </a:fillRef>
          <a:effectRef idx="0">
            <a:schemeClr val="accent1"/>
          </a:effectRef>
          <a:fontRef idx="minor">
            <a:schemeClr val="tx1"/>
          </a:fontRef>
        </p:style>
      </p:cxnSp>
      <p:cxnSp>
        <p:nvCxnSpPr>
          <p:cNvPr id="24" name="23 Conector recto de flecha"/>
          <p:cNvCxnSpPr/>
          <p:nvPr/>
        </p:nvCxnSpPr>
        <p:spPr>
          <a:xfrm flipV="1">
            <a:off x="3419872" y="3140968"/>
            <a:ext cx="360040" cy="2232248"/>
          </a:xfrm>
          <a:prstGeom prst="straightConnector1">
            <a:avLst/>
          </a:prstGeom>
          <a:ln>
            <a:solidFill>
              <a:schemeClr val="accent2"/>
            </a:solidFill>
            <a:tailEnd type="arrow"/>
          </a:ln>
        </p:spPr>
        <p:style>
          <a:lnRef idx="1">
            <a:schemeClr val="accent1"/>
          </a:lnRef>
          <a:fillRef idx="0">
            <a:schemeClr val="accent1"/>
          </a:fillRef>
          <a:effectRef idx="0">
            <a:schemeClr val="accent1"/>
          </a:effectRef>
          <a:fontRef idx="minor">
            <a:schemeClr val="tx1"/>
          </a:fontRef>
        </p:style>
      </p:cxnSp>
      <p:sp>
        <p:nvSpPr>
          <p:cNvPr id="4" name="CuadroTexto 3"/>
          <p:cNvSpPr txBox="1"/>
          <p:nvPr/>
        </p:nvSpPr>
        <p:spPr>
          <a:xfrm>
            <a:off x="0" y="1124744"/>
            <a:ext cx="9144000" cy="646331"/>
          </a:xfrm>
          <a:prstGeom prst="rect">
            <a:avLst/>
          </a:prstGeom>
          <a:noFill/>
        </p:spPr>
        <p:txBody>
          <a:bodyPr wrap="square" rtlCol="0">
            <a:spAutoFit/>
          </a:bodyPr>
          <a:lstStyle/>
          <a:p>
            <a:r>
              <a:rPr lang="es-CL" b="1" dirty="0"/>
              <a:t>Ejercicio: </a:t>
            </a:r>
            <a:r>
              <a:rPr lang="es-CL" dirty="0"/>
              <a:t>Identifique el contenido mínimo solicitado en la NIC 1 en el Estado de Situación Financiera de </a:t>
            </a:r>
            <a:r>
              <a:rPr lang="es-CL" dirty="0" err="1"/>
              <a:t>Multiexport</a:t>
            </a:r>
            <a:r>
              <a:rPr lang="es-CL" dirty="0"/>
              <a:t> </a:t>
            </a:r>
            <a:r>
              <a:rPr lang="es-CL" dirty="0" err="1"/>
              <a:t>Foods</a:t>
            </a:r>
            <a:r>
              <a:rPr lang="es-CL" dirty="0"/>
              <a:t> SA (o en un Estado de Situación Financiera de su elección)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9" end="9"/>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0" end="10"/>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11" end="11"/>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
                                            <p:txEl>
                                              <p:pRg st="12" end="12"/>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
                                            <p:txEl>
                                              <p:pRg st="13" end="13"/>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
                                            <p:txEl>
                                              <p:pRg st="14" end="14"/>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
                                            <p:txEl>
                                              <p:pRg st="15" end="15"/>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7">
                                            <p:txEl>
                                              <p:pRg st="16" end="16"/>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870404"/>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10"/>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1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16"/>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18"/>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2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2"/>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Influencia Significativa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24547"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buFont typeface="Arial" pitchFamily="34" charset="0"/>
              <a:buChar char="•"/>
            </a:pPr>
            <a:r>
              <a:rPr lang="es-ES_tradnl" dirty="0"/>
              <a:t>   “la influencia significativa por una entidad se pone en evidencia, .. A través de …:</a:t>
            </a:r>
          </a:p>
          <a:p>
            <a:pPr marL="342900" indent="-342900">
              <a:buFont typeface="+mj-lt"/>
              <a:buAutoNum type="alphaLcParenR"/>
            </a:pPr>
            <a:r>
              <a:rPr lang="es-ES_tradnl" dirty="0"/>
              <a:t>Representación en el consejo de administración …</a:t>
            </a:r>
          </a:p>
          <a:p>
            <a:pPr marL="342900" indent="-342900">
              <a:buFont typeface="+mj-lt"/>
              <a:buAutoNum type="alphaLcParenR"/>
            </a:pPr>
            <a:r>
              <a:rPr lang="es-ES_tradnl" dirty="0"/>
              <a:t>Participación en el proceso de fijación de políticas, entre los que se incluyen…dividendos…</a:t>
            </a:r>
          </a:p>
          <a:p>
            <a:pPr marL="342900" indent="-342900">
              <a:buFont typeface="+mj-lt"/>
              <a:buAutoNum type="alphaLcParenR"/>
            </a:pPr>
            <a:r>
              <a:rPr lang="es-ES_tradnl" dirty="0"/>
              <a:t>Transacciones de importancia relativa entre la entidad y la participada;</a:t>
            </a:r>
          </a:p>
          <a:p>
            <a:pPr marL="342900" indent="-342900">
              <a:buFont typeface="+mj-lt"/>
              <a:buAutoNum type="alphaLcParenR"/>
            </a:pPr>
            <a:r>
              <a:rPr lang="es-ES_tradnl" dirty="0"/>
              <a:t>Intercambio de personal directivo; o</a:t>
            </a:r>
          </a:p>
          <a:p>
            <a:pPr marL="342900" indent="-342900">
              <a:buFont typeface="+mj-lt"/>
              <a:buAutoNum type="alphaLcParenR"/>
            </a:pPr>
            <a:r>
              <a:rPr lang="es-ES_tradnl" dirty="0"/>
              <a:t>Suministro de información técnica esencial” (Nº 6, NIC 28)</a:t>
            </a:r>
          </a:p>
          <a:p>
            <a:pPr marL="342900" indent="-342900"/>
            <a:endParaRPr lang="es-ES_tradnl" dirty="0"/>
          </a:p>
          <a:p>
            <a:pPr>
              <a:buFont typeface="Arial" pitchFamily="34" charset="0"/>
              <a:buChar char="•"/>
            </a:pPr>
            <a:r>
              <a:rPr lang="es-ES_tradnl" dirty="0"/>
              <a:t> Por ejemplo, una multinacional europea tiene un representante en Chile, controlado por un grupo económico local, pero tiene suficientes acciones en dicha empresa para escoger 1 de 8 directores. En principio, no hay influencia significativa. </a:t>
            </a:r>
          </a:p>
          <a:p>
            <a:r>
              <a:rPr lang="es-ES_tradnl" dirty="0"/>
              <a:t>        ¿Qué pasa si a través de acuerdos es el proveedor exclusivo, manda regularmente a alguien de su casa matriz como Gerente de Finanzas y recibe normalmente ejecutivos de la filial en sus planes de entrenamiento, además de ser el proveedor único de repuestos?</a:t>
            </a:r>
          </a:p>
          <a:p>
            <a:endParaRPr lang="es-ES_tradnl" dirty="0"/>
          </a:p>
          <a:p>
            <a:pPr>
              <a:buFont typeface="Arial" pitchFamily="34" charset="0"/>
              <a:buChar char="•"/>
            </a:pPr>
            <a:r>
              <a:rPr lang="es-ES_tradnl" dirty="0"/>
              <a:t> La misma NIC se aplica a los Negocios Conjuntos (</a:t>
            </a:r>
            <a:r>
              <a:rPr lang="es-ES_tradnl" dirty="0" err="1"/>
              <a:t>joint</a:t>
            </a:r>
            <a:r>
              <a:rPr lang="es-ES_tradnl" dirty="0"/>
              <a:t> </a:t>
            </a:r>
            <a:r>
              <a:rPr lang="es-ES_tradnl" dirty="0" err="1"/>
              <a:t>ventures</a:t>
            </a:r>
            <a:r>
              <a:rPr lang="es-ES_tradnl" dirty="0"/>
              <a:t>), que existen cuando dos o más empresas se asocian como iguales para desarrollar un negocio. Así las decisiones importantes suelen requerir unanimidad, lo que se conoce como control conjunto y debiese estar regulado en un acuerdo legal (acuerdo conjunto). </a:t>
            </a:r>
          </a:p>
          <a:p>
            <a:pPr>
              <a:buFont typeface="Arial" pitchFamily="34" charset="0"/>
              <a:buChar char="•"/>
            </a:pPr>
            <a:endParaRPr lang="es-ES_tradnl" dirty="0"/>
          </a:p>
          <a:p>
            <a:pPr>
              <a:buFont typeface="Arial" pitchFamily="34" charset="0"/>
              <a:buChar char="•"/>
            </a:pPr>
            <a:r>
              <a:rPr lang="es-ES_tradnl" dirty="0"/>
              <a:t> Por ejemplo pensemos en una multinacional que quiere ingresar a China, lugar que no conoce. Busca un socio local, quién posiblemente necesita capital. Generan un </a:t>
            </a:r>
            <a:r>
              <a:rPr lang="es-ES_tradnl" dirty="0" err="1"/>
              <a:t>joint</a:t>
            </a:r>
            <a:r>
              <a:rPr lang="es-ES_tradnl" dirty="0"/>
              <a:t> </a:t>
            </a:r>
            <a:r>
              <a:rPr lang="es-ES_tradnl" dirty="0" err="1"/>
              <a:t>venture</a:t>
            </a:r>
            <a:r>
              <a:rPr lang="es-ES_tradnl" dirty="0"/>
              <a:t>.</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179512" y="3861048"/>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1268283781"/>
      </p:ext>
    </p:extLst>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Método de participación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25571"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89995" y="1037049"/>
            <a:ext cx="8774493" cy="5909310"/>
          </a:xfrm>
          <a:prstGeom prst="rect">
            <a:avLst/>
          </a:prstGeom>
          <a:noFill/>
        </p:spPr>
        <p:txBody>
          <a:bodyPr wrap="square" rtlCol="0">
            <a:spAutoFit/>
          </a:bodyPr>
          <a:lstStyle/>
          <a:p>
            <a:pPr>
              <a:buFont typeface="Arial" pitchFamily="34" charset="0"/>
              <a:buChar char="•"/>
            </a:pPr>
            <a:r>
              <a:rPr lang="es-ES_tradnl" dirty="0"/>
              <a:t> “Según el método de participación, en el reconocimiento inicial la inversión … se registrará al costo, y el importe en libros se incrementará o disminuirá para reconocer la parte … en el resultado del periodo de la participada, después de la fecha de adquisición. La parte ... en el resultado del período…se reconocerá, en el resultado del período del inversor”(Nº 10, NIC 28)      Iremos reconociendo la utilidad devengada según nuestro porcentaje de participación</a:t>
            </a:r>
          </a:p>
          <a:p>
            <a:endParaRPr lang="es-ES_tradnl" dirty="0"/>
          </a:p>
          <a:p>
            <a:pPr>
              <a:buFont typeface="Arial" pitchFamily="34" charset="0"/>
              <a:buChar char="•"/>
            </a:pPr>
            <a:r>
              <a:rPr lang="es-ES_tradnl" dirty="0"/>
              <a:t> </a:t>
            </a:r>
            <a:r>
              <a:rPr lang="es-ES_tradnl" b="1" dirty="0"/>
              <a:t>Ejemplo</a:t>
            </a:r>
            <a:r>
              <a:rPr lang="es-ES_tradnl" dirty="0"/>
              <a:t>: Compramos en 31-Dic-2015 el 25% de Zapatero SA en $ 1.000 MM:</a:t>
            </a:r>
          </a:p>
          <a:p>
            <a:endParaRPr lang="es-ES_tradnl" dirty="0"/>
          </a:p>
          <a:p>
            <a:r>
              <a:rPr lang="es-CL" dirty="0"/>
              <a:t>Inv. contabilizadas utilizando el método de la participación </a:t>
            </a:r>
            <a:r>
              <a:rPr lang="es-ES_tradnl" dirty="0"/>
              <a:t>$ 1.000.000.000</a:t>
            </a:r>
          </a:p>
          <a:p>
            <a:r>
              <a:rPr lang="es-ES_tradnl" dirty="0"/>
              <a:t>Caja					</a:t>
            </a:r>
            <a:r>
              <a:rPr lang="es-CL" dirty="0"/>
              <a:t> .		           </a:t>
            </a:r>
            <a:r>
              <a:rPr lang="es-ES_tradnl" dirty="0"/>
              <a:t>$ 1.000.000.000</a:t>
            </a:r>
          </a:p>
          <a:p>
            <a:endParaRPr lang="es-ES_tradnl" dirty="0"/>
          </a:p>
          <a:p>
            <a:r>
              <a:rPr lang="es-ES_tradnl" dirty="0"/>
              <a:t> Al cierre de 2016, Zapatero SA tuvo ganancias por $ 100 MM, 25% de ello es $ 25 MM</a:t>
            </a:r>
          </a:p>
          <a:p>
            <a:endParaRPr lang="es-ES_tradnl" dirty="0"/>
          </a:p>
          <a:p>
            <a:r>
              <a:rPr lang="es-CL" dirty="0"/>
              <a:t>Inv. contabilizadas utilizando el método de la participación          </a:t>
            </a:r>
            <a:r>
              <a:rPr lang="es-ES_tradnl" dirty="0"/>
              <a:t>$ 25.000.000</a:t>
            </a:r>
          </a:p>
          <a:p>
            <a:r>
              <a:rPr lang="es-CL" dirty="0"/>
              <a:t>Participación en las ganancias (pérdidas) de asociadas y negocios 	                  </a:t>
            </a:r>
            <a:r>
              <a:rPr lang="es-ES_tradnl" dirty="0"/>
              <a:t>$ 25.000.000</a:t>
            </a:r>
            <a:endParaRPr lang="es-CL" dirty="0"/>
          </a:p>
          <a:p>
            <a:r>
              <a:rPr lang="es-CL" dirty="0"/>
              <a:t>conjuntos que se contabilicen utilizando el método de la participación</a:t>
            </a:r>
          </a:p>
          <a:p>
            <a:r>
              <a:rPr lang="es-ES_tradnl" dirty="0"/>
              <a:t>		</a:t>
            </a:r>
          </a:p>
          <a:p>
            <a:r>
              <a:rPr lang="es-ES_tradnl" dirty="0"/>
              <a:t>En abril 2017, Zapatero SA paga un dividendo de $ 40 MM, 25% de ello es $ 10 MM</a:t>
            </a:r>
          </a:p>
          <a:p>
            <a:endParaRPr lang="es-ES_tradnl" dirty="0"/>
          </a:p>
          <a:p>
            <a:r>
              <a:rPr lang="es-ES_tradnl" dirty="0"/>
              <a:t>Caja 						         $ 10.000.000</a:t>
            </a:r>
          </a:p>
          <a:p>
            <a:r>
              <a:rPr lang="es-CL" dirty="0"/>
              <a:t>Inv. contabilizadas utilizando el método de la participación 		</a:t>
            </a:r>
            <a:r>
              <a:rPr lang="es-ES_tradnl" dirty="0"/>
              <a:t>	 $ 10.000.000</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611560" y="2204864"/>
            <a:ext cx="216024"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0" name="9 Conector recto"/>
          <p:cNvCxnSpPr/>
          <p:nvPr/>
        </p:nvCxnSpPr>
        <p:spPr>
          <a:xfrm>
            <a:off x="107504" y="3283870"/>
            <a:ext cx="0" cy="60466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9 Conector recto"/>
          <p:cNvCxnSpPr/>
          <p:nvPr/>
        </p:nvCxnSpPr>
        <p:spPr>
          <a:xfrm>
            <a:off x="8892480" y="3211862"/>
            <a:ext cx="0" cy="60466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9 Conector recto"/>
          <p:cNvCxnSpPr/>
          <p:nvPr/>
        </p:nvCxnSpPr>
        <p:spPr>
          <a:xfrm>
            <a:off x="107504" y="6280722"/>
            <a:ext cx="0" cy="60466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9 Conector recto"/>
          <p:cNvCxnSpPr/>
          <p:nvPr/>
        </p:nvCxnSpPr>
        <p:spPr>
          <a:xfrm>
            <a:off x="8892480" y="4640419"/>
            <a:ext cx="0" cy="804805"/>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9 Conector recto"/>
          <p:cNvCxnSpPr/>
          <p:nvPr/>
        </p:nvCxnSpPr>
        <p:spPr>
          <a:xfrm>
            <a:off x="8892480" y="6208714"/>
            <a:ext cx="0" cy="60466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7" name="9 Conector recto"/>
          <p:cNvCxnSpPr/>
          <p:nvPr/>
        </p:nvCxnSpPr>
        <p:spPr>
          <a:xfrm>
            <a:off x="107504" y="4640419"/>
            <a:ext cx="0" cy="804805"/>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97473348"/>
      </p:ext>
    </p:extLst>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Método de participación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26595"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“Una inversión se contabilizará utilizando el método de la participación, desde la fecha en que pasa a ser una asociada o negocio conjunto. En el momento de la adquisición de la inversión, cualquier diferencia entre el costo de inversión y la parte de la entidad en el valor razonable neto de los activos y pasivos identificables de la participada, se contabilizará de la forma siguiente:</a:t>
            </a:r>
          </a:p>
          <a:p>
            <a:pPr marL="342900" indent="-342900">
              <a:buFont typeface="+mj-lt"/>
              <a:buAutoNum type="alphaLcParenR"/>
            </a:pPr>
            <a:r>
              <a:rPr lang="es-ES_tradnl" dirty="0"/>
              <a:t>La plusvalía relacionada con una asociada o negocio conjunto se incluirá en el importe en libros de la inversión. No se permitirá la amortización de esa plusvalía.</a:t>
            </a:r>
          </a:p>
          <a:p>
            <a:pPr marL="342900" indent="-342900">
              <a:buFont typeface="+mj-lt"/>
              <a:buAutoNum type="alphaLcParenR"/>
            </a:pPr>
            <a:r>
              <a:rPr lang="es-ES_tradnl" dirty="0"/>
              <a:t>Cualquier exceso de la parte de la entidad en el valor razonable neto …sobre el costo de la inversión se incluirá como ingreso para …el resultado del período” (Nº 32, NIC 28)</a:t>
            </a:r>
          </a:p>
          <a:p>
            <a:endParaRPr lang="es-ES_tradnl" dirty="0"/>
          </a:p>
          <a:p>
            <a:pPr>
              <a:buFont typeface="Arial" pitchFamily="34" charset="0"/>
              <a:buChar char="•"/>
            </a:pPr>
            <a:r>
              <a:rPr lang="es-ES_tradnl" dirty="0"/>
              <a:t> Sigamos con Zapatero SA, debemos analizar sus Estados Financieros y determinar el valor razonable de luego de sus diferentes cuentas de activos y pasivos. Llegamos después de ello a la conclusión que el valor razonable del patrimonio es de $ 3.000 MM. Así el 25% son $ 750 MM. Los $ 250 MM pagados en exceso, son plusvalía. Monto que queda integrado en la cuenta </a:t>
            </a:r>
            <a:r>
              <a:rPr lang="es-CL" dirty="0"/>
              <a:t>Inv. contabilizadas utilizando el método de la participación, asiento queda igual.</a:t>
            </a:r>
            <a:endParaRPr lang="es-ES_tradnl" dirty="0"/>
          </a:p>
          <a:p>
            <a:endParaRPr lang="es-ES_tradnl" dirty="0"/>
          </a:p>
          <a:p>
            <a:pPr>
              <a:buFont typeface="Arial" pitchFamily="34" charset="0"/>
              <a:buChar char="•"/>
            </a:pPr>
            <a:r>
              <a:rPr lang="es-ES_tradnl" dirty="0"/>
              <a:t> Si la conclusión es que el valor razonable del patrimonio es de $ 4.400 MM, tenemos una ganancia de $ 100 MM (pagamos $ 1.000 MM por algo que vale $ 1.100 MM):</a:t>
            </a:r>
          </a:p>
          <a:p>
            <a:r>
              <a:rPr lang="es-CL" dirty="0"/>
              <a:t>Inv. contabilizadas utilizando el método de la participación </a:t>
            </a:r>
            <a:r>
              <a:rPr lang="es-ES_tradnl" dirty="0"/>
              <a:t>$ 1.100.000.000</a:t>
            </a:r>
          </a:p>
          <a:p>
            <a:r>
              <a:rPr lang="es-CL" dirty="0"/>
              <a:t>Ganancia en la compra de asociada	</a:t>
            </a:r>
            <a:r>
              <a:rPr lang="es-ES_tradnl" dirty="0"/>
              <a:t> 			           $    100.000.000</a:t>
            </a:r>
          </a:p>
          <a:p>
            <a:r>
              <a:rPr lang="es-ES_tradnl" dirty="0"/>
              <a:t>Caja					</a:t>
            </a:r>
            <a:r>
              <a:rPr lang="es-CL" dirty="0"/>
              <a:t> .		           </a:t>
            </a:r>
            <a:r>
              <a:rPr lang="es-ES_tradnl" dirty="0"/>
              <a:t>$ 1.000.000.000</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cxnSp>
        <p:nvCxnSpPr>
          <p:cNvPr id="10" name="9 Conector recto"/>
          <p:cNvCxnSpPr/>
          <p:nvPr/>
        </p:nvCxnSpPr>
        <p:spPr>
          <a:xfrm>
            <a:off x="107504" y="6093296"/>
            <a:ext cx="0" cy="73164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9 Conector recto"/>
          <p:cNvCxnSpPr/>
          <p:nvPr/>
        </p:nvCxnSpPr>
        <p:spPr>
          <a:xfrm>
            <a:off x="8820472" y="6081735"/>
            <a:ext cx="0" cy="731641"/>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9752346"/>
      </p:ext>
    </p:extLst>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Estados Financieros Consolidados – </a:t>
            </a:r>
            <a:br>
              <a:rPr lang="es-ES_tradnl" sz="4200" dirty="0"/>
            </a:br>
            <a:r>
              <a:rPr lang="es-ES_tradnl" sz="4200" dirty="0"/>
              <a:t>NIIF 10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019087"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Control</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21136"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Consolidaremos cuando controlemos una entidad.            Debemos entender qué es controlar</a:t>
            </a:r>
          </a:p>
          <a:p>
            <a:pPr>
              <a:buFont typeface="Arial" pitchFamily="34" charset="0"/>
              <a:buChar char="•"/>
            </a:pPr>
            <a:endParaRPr lang="es-ES_tradnl" dirty="0"/>
          </a:p>
          <a:p>
            <a:pPr>
              <a:buFont typeface="Arial" pitchFamily="34" charset="0"/>
              <a:buChar char="•"/>
            </a:pPr>
            <a:r>
              <a:rPr lang="es-ES_tradnl" dirty="0"/>
              <a:t> “Un inversor controla una participada cuando está expuesto, o tiene derecho, a rendimientos variables procedentes de su implicación en la participada y tiene la capacidad de influir en esos rendimientos a través de su poder sobre ésta” (Nº 6, NIIF 10). </a:t>
            </a:r>
          </a:p>
          <a:p>
            <a:pPr>
              <a:buFont typeface="Arial" pitchFamily="34" charset="0"/>
              <a:buChar char="•"/>
            </a:pPr>
            <a:endParaRPr lang="es-ES_tradnl" dirty="0"/>
          </a:p>
          <a:p>
            <a:r>
              <a:rPr lang="es-ES_tradnl" dirty="0"/>
              <a:t>           En simple, controla el que puede determinar los resultados a través de sus decisiones.</a:t>
            </a:r>
          </a:p>
          <a:p>
            <a:pPr>
              <a:buFont typeface="Arial" pitchFamily="34" charset="0"/>
              <a:buChar char="•"/>
            </a:pPr>
            <a:endParaRPr lang="es-ES_tradnl" dirty="0"/>
          </a:p>
          <a:p>
            <a:pPr>
              <a:buFont typeface="Arial" pitchFamily="34" charset="0"/>
              <a:buChar char="•"/>
            </a:pPr>
            <a:r>
              <a:rPr lang="es-ES_tradnl" dirty="0"/>
              <a:t> Poder: “Un inversor tiene poder sobre una participada cuando éste posee derechos que le otorgan capacidad presente de dirigir … las actividades que afectan de forma significativa a los rendimientos de la participada. … El poder surge de derechos. En ocasiones la evaluación es sencilla, …. pueden ser evaluados mediante la consideración de los derechos de voto procedentes del accionariado. En otros casos, … será más compleja …, por ejemplo cuando el poder procede de … acuerdos contractuales”(Nº 10 y Nº 11, NIIF 10). </a:t>
            </a:r>
          </a:p>
          <a:p>
            <a:endParaRPr lang="es-ES_tradnl" dirty="0"/>
          </a:p>
          <a:p>
            <a:pPr>
              <a:buFont typeface="Arial" pitchFamily="34" charset="0"/>
              <a:buChar char="•"/>
            </a:pPr>
            <a:r>
              <a:rPr lang="es-ES_tradnl" dirty="0"/>
              <a:t>  Analicemos el caso de Embotelladora Andina SA, en la nota 19 de su Memoria 2012 indica que esta sociedad tiene 2 series de acciones.  Del total de 946.578.736 acciones suscritas, cada serie cuenta con 473.289.368, es decir el 50%. No obstante, la serie A elige 12 de los 14 directores. La B recibe 10% de dividendos más que la serie A. </a:t>
            </a:r>
          </a:p>
          <a:p>
            <a:endParaRPr lang="es-ES_tradnl" dirty="0"/>
          </a:p>
          <a:p>
            <a:r>
              <a:rPr lang="es-ES_tradnl" dirty="0"/>
              <a:t>         ¿Con el 65% de la serie A controlamos Andina aunque esto sea el 32,5% de la propiedad?</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107504" y="6575333"/>
            <a:ext cx="432048" cy="238043"/>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9 Flecha derecha"/>
          <p:cNvSpPr/>
          <p:nvPr/>
        </p:nvSpPr>
        <p:spPr>
          <a:xfrm>
            <a:off x="107504" y="2733915"/>
            <a:ext cx="432048" cy="238043"/>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9 Flecha derecha"/>
          <p:cNvSpPr/>
          <p:nvPr/>
        </p:nvSpPr>
        <p:spPr>
          <a:xfrm>
            <a:off x="5004048" y="1124744"/>
            <a:ext cx="432048" cy="238043"/>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Control</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14606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36512" y="1081767"/>
            <a:ext cx="9144000" cy="1200329"/>
          </a:xfrm>
          <a:prstGeom prst="rect">
            <a:avLst/>
          </a:prstGeom>
          <a:noFill/>
        </p:spPr>
        <p:txBody>
          <a:bodyPr wrap="square" rtlCol="0">
            <a:spAutoFit/>
          </a:bodyPr>
          <a:lstStyle/>
          <a:p>
            <a:pPr>
              <a:buFont typeface="Arial" pitchFamily="34" charset="0"/>
              <a:buChar char="•"/>
            </a:pPr>
            <a:r>
              <a:rPr lang="es-ES_tradnl" dirty="0"/>
              <a:t> Financiar con deuda introduce el riesgo de los pagos fijos, pero el aumento de capital arriesga el control. Se han diseñado estructuras de control sin la mayoría del capital. Aparte de series distintas, como Andina, se han usado sociedades en cascadas para controlar con un bajo % de propiedad. Veamos la estructura de control que tenía Sudamericana de Vapores el 2009:</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Elipse"/>
          <p:cNvSpPr/>
          <p:nvPr/>
        </p:nvSpPr>
        <p:spPr>
          <a:xfrm>
            <a:off x="827584" y="2276873"/>
            <a:ext cx="1224136"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err="1">
                <a:solidFill>
                  <a:srgbClr val="FF0000"/>
                </a:solidFill>
              </a:rPr>
              <a:t>Quemchi</a:t>
            </a:r>
            <a:endParaRPr lang="es-CL" sz="1200" b="1" dirty="0">
              <a:solidFill>
                <a:srgbClr val="FF0000"/>
              </a:solidFill>
            </a:endParaRPr>
          </a:p>
        </p:txBody>
      </p:sp>
      <p:sp>
        <p:nvSpPr>
          <p:cNvPr id="11" name="10 Elipse"/>
          <p:cNvSpPr/>
          <p:nvPr/>
        </p:nvSpPr>
        <p:spPr>
          <a:xfrm>
            <a:off x="3275856" y="2276873"/>
            <a:ext cx="1224136"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err="1">
                <a:solidFill>
                  <a:srgbClr val="FF0000"/>
                </a:solidFill>
              </a:rPr>
              <a:t>Navarino</a:t>
            </a:r>
            <a:endParaRPr lang="es-CL" sz="1200" b="1" dirty="0">
              <a:solidFill>
                <a:srgbClr val="FF0000"/>
              </a:solidFill>
            </a:endParaRPr>
          </a:p>
        </p:txBody>
      </p:sp>
      <p:sp>
        <p:nvSpPr>
          <p:cNvPr id="12" name="11 Elipse"/>
          <p:cNvSpPr/>
          <p:nvPr/>
        </p:nvSpPr>
        <p:spPr>
          <a:xfrm>
            <a:off x="5796136" y="2276873"/>
            <a:ext cx="1152128"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err="1">
                <a:solidFill>
                  <a:srgbClr val="FF0000"/>
                </a:solidFill>
              </a:rPr>
              <a:t>Marinsa</a:t>
            </a:r>
            <a:endParaRPr lang="es-CL" sz="1200" b="1" dirty="0">
              <a:solidFill>
                <a:srgbClr val="FF0000"/>
              </a:solidFill>
            </a:endParaRPr>
          </a:p>
        </p:txBody>
      </p:sp>
      <p:sp>
        <p:nvSpPr>
          <p:cNvPr id="13" name="12 Elipse"/>
          <p:cNvSpPr/>
          <p:nvPr/>
        </p:nvSpPr>
        <p:spPr>
          <a:xfrm>
            <a:off x="5796136" y="3717033"/>
            <a:ext cx="1224136"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FF0000"/>
                </a:solidFill>
              </a:rPr>
              <a:t>Vapores</a:t>
            </a:r>
            <a:endParaRPr lang="es-CL" sz="1200" b="1" dirty="0">
              <a:solidFill>
                <a:srgbClr val="FF0000"/>
              </a:solidFill>
            </a:endParaRPr>
          </a:p>
        </p:txBody>
      </p:sp>
      <p:cxnSp>
        <p:nvCxnSpPr>
          <p:cNvPr id="15" name="14 Conector recto de flecha"/>
          <p:cNvCxnSpPr/>
          <p:nvPr/>
        </p:nvCxnSpPr>
        <p:spPr>
          <a:xfrm>
            <a:off x="4644008" y="2636913"/>
            <a:ext cx="1080120" cy="0"/>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6" name="15 Conector recto de flecha"/>
          <p:cNvCxnSpPr/>
          <p:nvPr/>
        </p:nvCxnSpPr>
        <p:spPr>
          <a:xfrm>
            <a:off x="2123728" y="2636913"/>
            <a:ext cx="1080120" cy="0"/>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17" name="16 CuadroTexto"/>
          <p:cNvSpPr txBox="1"/>
          <p:nvPr/>
        </p:nvSpPr>
        <p:spPr>
          <a:xfrm>
            <a:off x="4788024" y="2348881"/>
            <a:ext cx="504056" cy="276999"/>
          </a:xfrm>
          <a:prstGeom prst="rect">
            <a:avLst/>
          </a:prstGeom>
          <a:noFill/>
        </p:spPr>
        <p:txBody>
          <a:bodyPr wrap="square" rtlCol="0">
            <a:spAutoFit/>
          </a:bodyPr>
          <a:lstStyle/>
          <a:p>
            <a:r>
              <a:rPr lang="es-ES_tradnl" sz="1200" b="1" dirty="0">
                <a:solidFill>
                  <a:srgbClr val="FF0000"/>
                </a:solidFill>
              </a:rPr>
              <a:t>55%</a:t>
            </a:r>
            <a:endParaRPr lang="es-CL" sz="1200" b="1" dirty="0">
              <a:solidFill>
                <a:srgbClr val="FF0000"/>
              </a:solidFill>
            </a:endParaRPr>
          </a:p>
        </p:txBody>
      </p:sp>
      <p:sp>
        <p:nvSpPr>
          <p:cNvPr id="18" name="17 CuadroTexto"/>
          <p:cNvSpPr txBox="1"/>
          <p:nvPr/>
        </p:nvSpPr>
        <p:spPr>
          <a:xfrm>
            <a:off x="2195736" y="2348881"/>
            <a:ext cx="504056" cy="276999"/>
          </a:xfrm>
          <a:prstGeom prst="rect">
            <a:avLst/>
          </a:prstGeom>
          <a:noFill/>
        </p:spPr>
        <p:txBody>
          <a:bodyPr wrap="square" rtlCol="0">
            <a:spAutoFit/>
          </a:bodyPr>
          <a:lstStyle/>
          <a:p>
            <a:r>
              <a:rPr lang="es-ES_tradnl" sz="1200" b="1" dirty="0">
                <a:solidFill>
                  <a:srgbClr val="FF0000"/>
                </a:solidFill>
              </a:rPr>
              <a:t>77%</a:t>
            </a:r>
            <a:endParaRPr lang="es-CL" sz="1200" b="1" dirty="0">
              <a:solidFill>
                <a:srgbClr val="FF0000"/>
              </a:solidFill>
            </a:endParaRPr>
          </a:p>
        </p:txBody>
      </p:sp>
      <p:cxnSp>
        <p:nvCxnSpPr>
          <p:cNvPr id="19" name="18 Conector recto de flecha"/>
          <p:cNvCxnSpPr/>
          <p:nvPr/>
        </p:nvCxnSpPr>
        <p:spPr>
          <a:xfrm>
            <a:off x="6372200" y="3068961"/>
            <a:ext cx="0" cy="576064"/>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22" name="21 CuadroTexto"/>
          <p:cNvSpPr txBox="1"/>
          <p:nvPr/>
        </p:nvSpPr>
        <p:spPr>
          <a:xfrm>
            <a:off x="6444208" y="3068961"/>
            <a:ext cx="504056" cy="276999"/>
          </a:xfrm>
          <a:prstGeom prst="rect">
            <a:avLst/>
          </a:prstGeom>
          <a:noFill/>
        </p:spPr>
        <p:txBody>
          <a:bodyPr wrap="square" rtlCol="0">
            <a:spAutoFit/>
          </a:bodyPr>
          <a:lstStyle/>
          <a:p>
            <a:r>
              <a:rPr lang="es-ES_tradnl" sz="1200" b="1" dirty="0">
                <a:solidFill>
                  <a:srgbClr val="FF0000"/>
                </a:solidFill>
              </a:rPr>
              <a:t>46%</a:t>
            </a:r>
            <a:endParaRPr lang="es-CL" sz="1200" b="1" dirty="0">
              <a:solidFill>
                <a:srgbClr val="FF0000"/>
              </a:solidFill>
            </a:endParaRPr>
          </a:p>
        </p:txBody>
      </p:sp>
      <p:sp>
        <p:nvSpPr>
          <p:cNvPr id="23" name="22 Elipse"/>
          <p:cNvSpPr/>
          <p:nvPr/>
        </p:nvSpPr>
        <p:spPr>
          <a:xfrm>
            <a:off x="2339752" y="3717033"/>
            <a:ext cx="1224136"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err="1">
                <a:solidFill>
                  <a:srgbClr val="FF0000"/>
                </a:solidFill>
              </a:rPr>
              <a:t>Elecmetal</a:t>
            </a:r>
            <a:endParaRPr lang="es-CL" sz="1200" b="1" dirty="0">
              <a:solidFill>
                <a:srgbClr val="FF0000"/>
              </a:solidFill>
            </a:endParaRPr>
          </a:p>
        </p:txBody>
      </p:sp>
      <p:cxnSp>
        <p:nvCxnSpPr>
          <p:cNvPr id="24" name="23 Conector recto de flecha"/>
          <p:cNvCxnSpPr/>
          <p:nvPr/>
        </p:nvCxnSpPr>
        <p:spPr>
          <a:xfrm>
            <a:off x="4139952" y="2996953"/>
            <a:ext cx="1656184" cy="936104"/>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26" name="25 CuadroTexto"/>
          <p:cNvSpPr txBox="1"/>
          <p:nvPr/>
        </p:nvSpPr>
        <p:spPr>
          <a:xfrm>
            <a:off x="4716016" y="2924945"/>
            <a:ext cx="504056" cy="276999"/>
          </a:xfrm>
          <a:prstGeom prst="rect">
            <a:avLst/>
          </a:prstGeom>
          <a:noFill/>
        </p:spPr>
        <p:txBody>
          <a:bodyPr wrap="square" rtlCol="0">
            <a:spAutoFit/>
          </a:bodyPr>
          <a:lstStyle/>
          <a:p>
            <a:r>
              <a:rPr lang="es-ES_tradnl" sz="1200" b="1" dirty="0">
                <a:solidFill>
                  <a:srgbClr val="FF0000"/>
                </a:solidFill>
              </a:rPr>
              <a:t>0,7%</a:t>
            </a:r>
            <a:endParaRPr lang="es-CL" sz="1200" b="1" dirty="0">
              <a:solidFill>
                <a:srgbClr val="FF0000"/>
              </a:solidFill>
            </a:endParaRPr>
          </a:p>
        </p:txBody>
      </p:sp>
      <p:cxnSp>
        <p:nvCxnSpPr>
          <p:cNvPr id="27" name="26 Conector recto de flecha"/>
          <p:cNvCxnSpPr/>
          <p:nvPr/>
        </p:nvCxnSpPr>
        <p:spPr>
          <a:xfrm flipH="1">
            <a:off x="2951820" y="2924945"/>
            <a:ext cx="612068" cy="720080"/>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32" name="31 CuadroTexto"/>
          <p:cNvSpPr txBox="1"/>
          <p:nvPr/>
        </p:nvSpPr>
        <p:spPr>
          <a:xfrm>
            <a:off x="3419872" y="3068961"/>
            <a:ext cx="504056" cy="276999"/>
          </a:xfrm>
          <a:prstGeom prst="rect">
            <a:avLst/>
          </a:prstGeom>
          <a:noFill/>
        </p:spPr>
        <p:txBody>
          <a:bodyPr wrap="square" rtlCol="0">
            <a:spAutoFit/>
          </a:bodyPr>
          <a:lstStyle/>
          <a:p>
            <a:r>
              <a:rPr lang="es-ES_tradnl" sz="1200" b="1" dirty="0">
                <a:solidFill>
                  <a:srgbClr val="FF0000"/>
                </a:solidFill>
              </a:rPr>
              <a:t>1,9%</a:t>
            </a:r>
            <a:endParaRPr lang="es-CL" sz="1200" b="1" dirty="0">
              <a:solidFill>
                <a:srgbClr val="FF0000"/>
              </a:solidFill>
            </a:endParaRPr>
          </a:p>
        </p:txBody>
      </p:sp>
      <p:cxnSp>
        <p:nvCxnSpPr>
          <p:cNvPr id="33" name="32 Conector recto de flecha"/>
          <p:cNvCxnSpPr/>
          <p:nvPr/>
        </p:nvCxnSpPr>
        <p:spPr>
          <a:xfrm>
            <a:off x="1547664" y="2996953"/>
            <a:ext cx="1080120" cy="648072"/>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35" name="34 CuadroTexto"/>
          <p:cNvSpPr txBox="1"/>
          <p:nvPr/>
        </p:nvSpPr>
        <p:spPr>
          <a:xfrm>
            <a:off x="1979712" y="2924945"/>
            <a:ext cx="504056" cy="276999"/>
          </a:xfrm>
          <a:prstGeom prst="rect">
            <a:avLst/>
          </a:prstGeom>
          <a:noFill/>
        </p:spPr>
        <p:txBody>
          <a:bodyPr wrap="square" rtlCol="0">
            <a:spAutoFit/>
          </a:bodyPr>
          <a:lstStyle/>
          <a:p>
            <a:r>
              <a:rPr lang="es-ES_tradnl" sz="1200" b="1" dirty="0">
                <a:solidFill>
                  <a:srgbClr val="FF0000"/>
                </a:solidFill>
              </a:rPr>
              <a:t>3,8%</a:t>
            </a:r>
            <a:endParaRPr lang="es-CL" sz="1200" b="1" dirty="0">
              <a:solidFill>
                <a:srgbClr val="FF0000"/>
              </a:solidFill>
            </a:endParaRPr>
          </a:p>
        </p:txBody>
      </p:sp>
      <p:cxnSp>
        <p:nvCxnSpPr>
          <p:cNvPr id="37" name="36 Forma"/>
          <p:cNvCxnSpPr>
            <a:stCxn id="10" idx="3"/>
          </p:cNvCxnSpPr>
          <p:nvPr/>
        </p:nvCxnSpPr>
        <p:spPr>
          <a:xfrm rot="16200000" flipH="1">
            <a:off x="2808709" y="1089645"/>
            <a:ext cx="1617621" cy="5221329"/>
          </a:xfrm>
          <a:prstGeom prst="bentConnector2">
            <a:avLst/>
          </a:prstGeom>
          <a:ln>
            <a:prstDash val="dash"/>
            <a:tailEnd type="arrow"/>
          </a:ln>
        </p:spPr>
        <p:style>
          <a:lnRef idx="1">
            <a:schemeClr val="accent1"/>
          </a:lnRef>
          <a:fillRef idx="0">
            <a:schemeClr val="accent1"/>
          </a:fillRef>
          <a:effectRef idx="0">
            <a:schemeClr val="accent1"/>
          </a:effectRef>
          <a:fontRef idx="minor">
            <a:schemeClr val="tx1"/>
          </a:fontRef>
        </p:style>
      </p:cxnSp>
      <p:sp>
        <p:nvSpPr>
          <p:cNvPr id="38" name="37 CuadroTexto"/>
          <p:cNvSpPr txBox="1"/>
          <p:nvPr/>
        </p:nvSpPr>
        <p:spPr>
          <a:xfrm>
            <a:off x="971600" y="4509120"/>
            <a:ext cx="4032448" cy="461665"/>
          </a:xfrm>
          <a:prstGeom prst="rect">
            <a:avLst/>
          </a:prstGeom>
          <a:noFill/>
        </p:spPr>
        <p:txBody>
          <a:bodyPr wrap="square" rtlCol="0">
            <a:spAutoFit/>
          </a:bodyPr>
          <a:lstStyle/>
          <a:p>
            <a:r>
              <a:rPr lang="es-ES_tradnl" sz="1200" b="1" dirty="0">
                <a:solidFill>
                  <a:schemeClr val="tx2"/>
                </a:solidFill>
              </a:rPr>
              <a:t>Con sólo el 20% </a:t>
            </a:r>
            <a:r>
              <a:rPr lang="es-ES_tradnl" sz="1200" b="1" dirty="0" err="1">
                <a:solidFill>
                  <a:schemeClr val="tx2"/>
                </a:solidFill>
              </a:rPr>
              <a:t>Quemchi</a:t>
            </a:r>
            <a:r>
              <a:rPr lang="es-ES_tradnl" sz="1200" b="1" dirty="0">
                <a:solidFill>
                  <a:schemeClr val="tx2"/>
                </a:solidFill>
              </a:rPr>
              <a:t> controla Vapores. Así la mayoría de su patrimonio es Participaciones No Controladoras</a:t>
            </a:r>
            <a:endParaRPr lang="es-CL" sz="1200" b="1" dirty="0">
              <a:solidFill>
                <a:schemeClr val="tx2"/>
              </a:solidFill>
            </a:endParaRPr>
          </a:p>
        </p:txBody>
      </p:sp>
      <p:sp>
        <p:nvSpPr>
          <p:cNvPr id="39" name="38 CuadroTexto"/>
          <p:cNvSpPr txBox="1"/>
          <p:nvPr/>
        </p:nvSpPr>
        <p:spPr>
          <a:xfrm>
            <a:off x="0" y="4869160"/>
            <a:ext cx="9144000" cy="2031325"/>
          </a:xfrm>
          <a:prstGeom prst="rect">
            <a:avLst/>
          </a:prstGeom>
          <a:noFill/>
        </p:spPr>
        <p:txBody>
          <a:bodyPr wrap="square" rtlCol="0">
            <a:spAutoFit/>
          </a:bodyPr>
          <a:lstStyle/>
          <a:p>
            <a:pPr>
              <a:buFont typeface="Arial" pitchFamily="34" charset="0"/>
              <a:buChar char="•"/>
            </a:pPr>
            <a:r>
              <a:rPr lang="es-ES_tradnl" dirty="0"/>
              <a:t>Rendimiento: “Un inversor está expuesto, … a rendimientos variables  … cuando los rendimientos del inversor … tienen el potencial de variar como consecuencia del rendimiento de la participada” (Nº 15, NIIF 10).          ¿Si somos gestores de un fondo, con una comisión fija?  </a:t>
            </a:r>
          </a:p>
          <a:p>
            <a:pPr>
              <a:buFont typeface="Arial" pitchFamily="34" charset="0"/>
              <a:buChar char="•"/>
            </a:pPr>
            <a:endParaRPr lang="es-ES_tradnl" dirty="0"/>
          </a:p>
          <a:p>
            <a:pPr>
              <a:buFont typeface="Arial" pitchFamily="34" charset="0"/>
              <a:buChar char="•"/>
            </a:pPr>
            <a:r>
              <a:rPr lang="es-ES_tradnl" dirty="0"/>
              <a:t> “Un inversor con derechos de toma de decisiones determinará si es un principal o un agente … un agente …no controla una participada cuando ejerce derechos de toma de decisión” (Nº 17, NIIF 10). </a:t>
            </a:r>
          </a:p>
        </p:txBody>
      </p:sp>
      <p:sp>
        <p:nvSpPr>
          <p:cNvPr id="40" name="39 Flecha derecha"/>
          <p:cNvSpPr/>
          <p:nvPr/>
        </p:nvSpPr>
        <p:spPr>
          <a:xfrm>
            <a:off x="3059832" y="5445224"/>
            <a:ext cx="360040"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Consolidación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20111"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7"/>
            <a:ext cx="9144000" cy="923330"/>
          </a:xfrm>
          <a:prstGeom prst="rect">
            <a:avLst/>
          </a:prstGeom>
          <a:noFill/>
        </p:spPr>
        <p:txBody>
          <a:bodyPr wrap="square" rtlCol="0">
            <a:spAutoFit/>
          </a:bodyPr>
          <a:lstStyle/>
          <a:p>
            <a:pPr>
              <a:buFont typeface="Arial" pitchFamily="34" charset="0"/>
              <a:buChar char="•"/>
            </a:pPr>
            <a:r>
              <a:rPr lang="es-ES_tradnl" dirty="0"/>
              <a:t> Cuando una entidad controla a otras surge la pregunta sobre la manera correcta de presentar su información financiera. Si consideramos las entidades controladas sólo como inversiones en  las que contabilizamos el valor patrimonial proporcional (VPP), perdemos información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cxnSp>
        <p:nvCxnSpPr>
          <p:cNvPr id="11" name="10 Conector recto de flecha"/>
          <p:cNvCxnSpPr/>
          <p:nvPr/>
        </p:nvCxnSpPr>
        <p:spPr>
          <a:xfrm flipH="1">
            <a:off x="2699792" y="3212976"/>
            <a:ext cx="3024336" cy="1656184"/>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12" name="11 Conector recto de flecha"/>
          <p:cNvCxnSpPr/>
          <p:nvPr/>
        </p:nvCxnSpPr>
        <p:spPr>
          <a:xfrm>
            <a:off x="6012160" y="3212976"/>
            <a:ext cx="2808312" cy="158417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15" name="14 CuadroTexto"/>
          <p:cNvSpPr txBox="1"/>
          <p:nvPr/>
        </p:nvSpPr>
        <p:spPr>
          <a:xfrm>
            <a:off x="683568" y="5157192"/>
            <a:ext cx="7344816" cy="369332"/>
          </a:xfrm>
          <a:prstGeom prst="rect">
            <a:avLst/>
          </a:prstGeom>
          <a:noFill/>
        </p:spPr>
        <p:txBody>
          <a:bodyPr wrap="square" rtlCol="0">
            <a:spAutoFit/>
          </a:bodyPr>
          <a:lstStyle/>
          <a:p>
            <a:r>
              <a:rPr lang="es-ES_tradnl" dirty="0"/>
              <a:t>         No es lo mismo ser dueño de A que de B, con el mismo patrimonio</a:t>
            </a:r>
          </a:p>
        </p:txBody>
      </p:sp>
      <p:pic>
        <p:nvPicPr>
          <p:cNvPr id="3" name="Picture 3"/>
          <p:cNvPicPr>
            <a:picLocks noChangeAspect="1" noChangeArrowheads="1"/>
          </p:cNvPicPr>
          <p:nvPr/>
        </p:nvPicPr>
        <p:blipFill>
          <a:blip r:embed="rId6" cstate="print"/>
          <a:srcRect/>
          <a:stretch>
            <a:fillRect/>
          </a:stretch>
        </p:blipFill>
        <p:spPr bwMode="auto">
          <a:xfrm>
            <a:off x="0" y="1988840"/>
            <a:ext cx="9144001" cy="3149601"/>
          </a:xfrm>
          <a:prstGeom prst="rect">
            <a:avLst/>
          </a:prstGeom>
          <a:noFill/>
          <a:ln w="9525">
            <a:noFill/>
            <a:miter lim="800000"/>
            <a:headEnd/>
            <a:tailEnd/>
          </a:ln>
          <a:effectLst/>
        </p:spPr>
      </p:pic>
      <p:sp>
        <p:nvSpPr>
          <p:cNvPr id="17" name="16 Flecha derecha"/>
          <p:cNvSpPr/>
          <p:nvPr/>
        </p:nvSpPr>
        <p:spPr>
          <a:xfrm>
            <a:off x="755576" y="5229200"/>
            <a:ext cx="360040" cy="216024"/>
          </a:xfrm>
          <a:prstGeom prst="rightArrow">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Consolidación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13582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Lo anterior hace recomendable presentar estados financieros consolidados, para presentar correctamente las potencialidades y riesgos del negocio, cuando una entidad controla a otras.</a:t>
            </a:r>
          </a:p>
          <a:p>
            <a:pPr>
              <a:buFont typeface="Arial" pitchFamily="34" charset="0"/>
              <a:buChar char="•"/>
            </a:pPr>
            <a:endParaRPr lang="es-ES_tradnl" dirty="0"/>
          </a:p>
          <a:p>
            <a:pPr>
              <a:buFont typeface="Arial" pitchFamily="34" charset="0"/>
              <a:buChar char="•"/>
            </a:pPr>
            <a:r>
              <a:rPr lang="es-ES_tradnl" dirty="0"/>
              <a:t> ¿Cómo consolidar estados financieros? ¿Sumamos los estados financieros individuales?</a:t>
            </a:r>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endParaRPr lang="es-ES_tradnl" dirty="0"/>
          </a:p>
          <a:p>
            <a:endParaRPr lang="es-ES_tradnl" dirty="0"/>
          </a:p>
          <a:p>
            <a:endParaRPr lang="es-ES_tradnl" dirty="0"/>
          </a:p>
          <a:p>
            <a:pPr>
              <a:buFont typeface="Arial" pitchFamily="34" charset="0"/>
              <a:buChar char="•"/>
            </a:pPr>
            <a:r>
              <a:rPr lang="es-ES_tradnl" dirty="0"/>
              <a:t> Será crítico en la consolidación eliminar las operaciones y saldos </a:t>
            </a:r>
            <a:r>
              <a:rPr lang="es-ES_tradnl" dirty="0" err="1"/>
              <a:t>intercompañías</a:t>
            </a:r>
            <a:r>
              <a:rPr lang="es-ES_tradnl" dirty="0"/>
              <a:t>.</a:t>
            </a:r>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1135620" name="Picture 4"/>
          <p:cNvPicPr>
            <a:picLocks noChangeAspect="1" noChangeArrowheads="1"/>
          </p:cNvPicPr>
          <p:nvPr/>
        </p:nvPicPr>
        <p:blipFill>
          <a:blip r:embed="rId6" cstate="print"/>
          <a:srcRect/>
          <a:stretch>
            <a:fillRect/>
          </a:stretch>
        </p:blipFill>
        <p:spPr bwMode="auto">
          <a:xfrm>
            <a:off x="1476375" y="2126704"/>
            <a:ext cx="6191250" cy="4038600"/>
          </a:xfrm>
          <a:prstGeom prst="rect">
            <a:avLst/>
          </a:prstGeom>
          <a:noFill/>
          <a:ln w="9525">
            <a:noFill/>
            <a:miter lim="800000"/>
            <a:headEnd/>
            <a:tailEnd/>
          </a:ln>
          <a:effectLst/>
        </p:spPr>
      </p:pic>
      <p:sp>
        <p:nvSpPr>
          <p:cNvPr id="10" name="9 Elipse"/>
          <p:cNvSpPr/>
          <p:nvPr/>
        </p:nvSpPr>
        <p:spPr>
          <a:xfrm>
            <a:off x="7236296" y="5373216"/>
            <a:ext cx="432048"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Elipse"/>
          <p:cNvSpPr/>
          <p:nvPr/>
        </p:nvSpPr>
        <p:spPr>
          <a:xfrm>
            <a:off x="7236296" y="4221088"/>
            <a:ext cx="432048"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11 Elipse"/>
          <p:cNvSpPr/>
          <p:nvPr/>
        </p:nvSpPr>
        <p:spPr>
          <a:xfrm>
            <a:off x="7236296" y="3068960"/>
            <a:ext cx="432048"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12 Elipse"/>
          <p:cNvSpPr/>
          <p:nvPr/>
        </p:nvSpPr>
        <p:spPr>
          <a:xfrm>
            <a:off x="7236296" y="2708920"/>
            <a:ext cx="432048"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4" name="13 Elipse"/>
          <p:cNvSpPr/>
          <p:nvPr/>
        </p:nvSpPr>
        <p:spPr>
          <a:xfrm>
            <a:off x="7236296" y="5733256"/>
            <a:ext cx="432048"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5" name="14 Elipse"/>
          <p:cNvSpPr/>
          <p:nvPr/>
        </p:nvSpPr>
        <p:spPr>
          <a:xfrm>
            <a:off x="7236296" y="4581128"/>
            <a:ext cx="432048" cy="216024"/>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7" name="16 Conector recto"/>
          <p:cNvCxnSpPr/>
          <p:nvPr/>
        </p:nvCxnSpPr>
        <p:spPr>
          <a:xfrm>
            <a:off x="7668344" y="2780928"/>
            <a:ext cx="28803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18 Conector recto"/>
          <p:cNvCxnSpPr/>
          <p:nvPr/>
        </p:nvCxnSpPr>
        <p:spPr>
          <a:xfrm>
            <a:off x="7668344" y="3140968"/>
            <a:ext cx="28803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19 Conector recto"/>
          <p:cNvCxnSpPr/>
          <p:nvPr/>
        </p:nvCxnSpPr>
        <p:spPr>
          <a:xfrm>
            <a:off x="7668344" y="4293096"/>
            <a:ext cx="28803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20 Conector recto"/>
          <p:cNvCxnSpPr/>
          <p:nvPr/>
        </p:nvCxnSpPr>
        <p:spPr>
          <a:xfrm>
            <a:off x="7668344" y="5445224"/>
            <a:ext cx="28803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21 Conector recto"/>
          <p:cNvCxnSpPr/>
          <p:nvPr/>
        </p:nvCxnSpPr>
        <p:spPr>
          <a:xfrm>
            <a:off x="7668344" y="4653136"/>
            <a:ext cx="28803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22 Conector recto"/>
          <p:cNvCxnSpPr/>
          <p:nvPr/>
        </p:nvCxnSpPr>
        <p:spPr>
          <a:xfrm>
            <a:off x="7668344" y="5805264"/>
            <a:ext cx="288032"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24 Conector recto"/>
          <p:cNvCxnSpPr/>
          <p:nvPr/>
        </p:nvCxnSpPr>
        <p:spPr>
          <a:xfrm>
            <a:off x="7956376" y="2780928"/>
            <a:ext cx="0" cy="3024336"/>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28" name="27 CuadroTexto"/>
          <p:cNvSpPr txBox="1"/>
          <p:nvPr/>
        </p:nvSpPr>
        <p:spPr>
          <a:xfrm>
            <a:off x="7956376" y="4005064"/>
            <a:ext cx="936104" cy="276999"/>
          </a:xfrm>
          <a:prstGeom prst="rect">
            <a:avLst/>
          </a:prstGeom>
          <a:noFill/>
          <a:ln>
            <a:noFill/>
          </a:ln>
        </p:spPr>
        <p:txBody>
          <a:bodyPr wrap="square" rtlCol="0">
            <a:spAutoFit/>
          </a:bodyPr>
          <a:lstStyle/>
          <a:p>
            <a:r>
              <a:rPr lang="es-ES_tradnl" sz="1200" b="1" dirty="0">
                <a:solidFill>
                  <a:srgbClr val="FF0000"/>
                </a:solidFill>
              </a:rPr>
              <a:t>Duplicación</a:t>
            </a:r>
            <a:endParaRPr lang="es-CL" sz="1200" b="1" dirty="0">
              <a:solidFill>
                <a:srgbClr val="FF0000"/>
              </a:solidFill>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Consolidación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13684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632311"/>
          </a:xfrm>
          <a:prstGeom prst="rect">
            <a:avLst/>
          </a:prstGeom>
          <a:noFill/>
        </p:spPr>
        <p:txBody>
          <a:bodyPr wrap="square" rtlCol="0">
            <a:spAutoFit/>
          </a:bodyPr>
          <a:lstStyle/>
          <a:p>
            <a:pPr>
              <a:buFont typeface="Arial" pitchFamily="34" charset="0"/>
              <a:buChar char="•"/>
            </a:pPr>
            <a:r>
              <a:rPr lang="es-ES_tradnl" dirty="0"/>
              <a:t> ¿Qué parte de los saldos de una empresa, en la que no controlamos toda la propiedad, sumaremos para consolidar? ¿El porcentaje de participación?  Si tenemos el 80% de la filial:</a:t>
            </a:r>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r>
              <a:rPr lang="es-ES_tradnl" dirty="0"/>
              <a:t> Decidimos por los $ 50 MM de caja, por los $ 200 MM de inventario, </a:t>
            </a:r>
            <a:r>
              <a:rPr lang="es-ES_tradnl" dirty="0" err="1"/>
              <a:t>etc</a:t>
            </a:r>
            <a:r>
              <a:rPr lang="es-ES_tradnl" dirty="0"/>
              <a:t>, eso es lo que está detrás del concepto de control. Sumaremos todo y reflejaremos la participación de los accionistas minoritarios en el patrimonio justamente como un Interés Minoritario.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3" name="Picture 3"/>
          <p:cNvPicPr>
            <a:picLocks noChangeAspect="1" noChangeArrowheads="1"/>
          </p:cNvPicPr>
          <p:nvPr/>
        </p:nvPicPr>
        <p:blipFill>
          <a:blip r:embed="rId6" cstate="print"/>
          <a:srcRect/>
          <a:stretch>
            <a:fillRect/>
          </a:stretch>
        </p:blipFill>
        <p:spPr bwMode="auto">
          <a:xfrm>
            <a:off x="1403648" y="1556792"/>
            <a:ext cx="6191250" cy="4038600"/>
          </a:xfrm>
          <a:prstGeom prst="rect">
            <a:avLst/>
          </a:prstGeom>
          <a:noFill/>
          <a:ln w="9525">
            <a:noFill/>
            <a:miter lim="800000"/>
            <a:headEnd/>
            <a:tailEnd/>
          </a:ln>
          <a:effectLst/>
        </p:spPr>
      </p:pic>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Políticas Contables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14708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632311"/>
          </a:xfrm>
          <a:prstGeom prst="rect">
            <a:avLst/>
          </a:prstGeom>
          <a:noFill/>
        </p:spPr>
        <p:txBody>
          <a:bodyPr wrap="square" rtlCol="0">
            <a:spAutoFit/>
          </a:bodyPr>
          <a:lstStyle/>
          <a:p>
            <a:pPr>
              <a:buFont typeface="Arial" pitchFamily="34" charset="0"/>
              <a:buChar char="•"/>
            </a:pPr>
            <a:r>
              <a:rPr lang="es-ES_tradnl" dirty="0"/>
              <a:t> “Una controladora elaborará estados financieros consolidados utilizando políticas contables uniformes para transacciones y otros sucesos que, siendo similares, se hayan producido en circunstancias parecidas”(Nº 19, NIIF 10).           No podemos evaluar de 2 maneras distintas el mismo hecho económico en “una sola empresa”.</a:t>
            </a:r>
          </a:p>
          <a:p>
            <a:endParaRPr lang="es-ES_tradnl" dirty="0"/>
          </a:p>
          <a:p>
            <a:pPr>
              <a:buFont typeface="Arial" pitchFamily="34" charset="0"/>
              <a:buChar char="•"/>
            </a:pPr>
            <a:r>
              <a:rPr lang="es-ES_tradnl" dirty="0"/>
              <a:t> “Una controladora presentará las participaciones no controladoras en el estado de situación financiera consolidado, dentro del patrimonio, de forma separada del patrimonio de los propietarios de la controladora. Los cambios en la participación …. En una subsidiaria que no den lugar a una pérdida de control son transacciones de patrimonio”(Nº 22 y Nº23, NIIF 10). </a:t>
            </a:r>
          </a:p>
          <a:p>
            <a:pPr>
              <a:buFont typeface="Arial" pitchFamily="34" charset="0"/>
              <a:buChar char="•"/>
            </a:pPr>
            <a:endParaRPr lang="es-ES_tradnl" dirty="0"/>
          </a:p>
          <a:p>
            <a:pPr>
              <a:buFont typeface="Arial" pitchFamily="34" charset="0"/>
              <a:buChar char="•"/>
            </a:pPr>
            <a:r>
              <a:rPr lang="es-ES_tradnl" dirty="0"/>
              <a:t>        Aunque no es parte del grupo controlador, los minoritarios de una filial son inversionistas de patrimonio, es decir, al igual que el controlador, reciben flujos residuales del negocio. Por lo que su clasificación DEBE ser patrimonio.</a:t>
            </a:r>
          </a:p>
          <a:p>
            <a:pPr>
              <a:buFont typeface="Arial" pitchFamily="34" charset="0"/>
              <a:buChar char="•"/>
            </a:pPr>
            <a:endParaRPr lang="es-ES_tradnl" dirty="0"/>
          </a:p>
          <a:p>
            <a:r>
              <a:rPr lang="es-ES_tradnl" dirty="0"/>
              <a:t> </a:t>
            </a:r>
            <a:r>
              <a:rPr lang="es-ES_tradnl" b="1" dirty="0"/>
              <a:t>Ejemplo</a:t>
            </a:r>
            <a:r>
              <a:rPr lang="es-ES_tradnl" dirty="0"/>
              <a:t>: Tenemos 80% de una filial con capital de $ 100 MM y $ 90 MM de </a:t>
            </a:r>
            <a:r>
              <a:rPr lang="es-ES_tradnl" dirty="0" err="1"/>
              <a:t>gg</a:t>
            </a:r>
            <a:r>
              <a:rPr lang="es-ES_tradnl" dirty="0"/>
              <a:t>. acumuladas:</a:t>
            </a:r>
          </a:p>
          <a:p>
            <a:r>
              <a:rPr lang="es-ES_tradnl" dirty="0"/>
              <a:t> Capital						$ 100.000.000</a:t>
            </a:r>
          </a:p>
          <a:p>
            <a:r>
              <a:rPr lang="es-ES_tradnl" dirty="0"/>
              <a:t> Ganancias Acumuladas				$   90.000.000</a:t>
            </a:r>
          </a:p>
          <a:p>
            <a:r>
              <a:rPr lang="es-ES_tradnl" dirty="0"/>
              <a:t> </a:t>
            </a:r>
            <a:r>
              <a:rPr lang="es-CL" dirty="0"/>
              <a:t>Inv. contabilizadas utilizando el método de la participación			$ 152.000.000</a:t>
            </a:r>
          </a:p>
          <a:p>
            <a:r>
              <a:rPr lang="es-CL" dirty="0"/>
              <a:t> Participaciones no controladoras					$   38.000.000</a:t>
            </a:r>
            <a:endParaRPr lang="es-ES_tradnl" dirty="0"/>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995936" y="1700808"/>
            <a:ext cx="360040"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9 Flecha derecha"/>
          <p:cNvSpPr/>
          <p:nvPr/>
        </p:nvSpPr>
        <p:spPr>
          <a:xfrm>
            <a:off x="107504" y="3861048"/>
            <a:ext cx="360040"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1" name="9 Conector recto"/>
          <p:cNvCxnSpPr/>
          <p:nvPr/>
        </p:nvCxnSpPr>
        <p:spPr>
          <a:xfrm>
            <a:off x="107504" y="5229200"/>
            <a:ext cx="0" cy="1071197"/>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9 Conector recto"/>
          <p:cNvCxnSpPr/>
          <p:nvPr/>
        </p:nvCxnSpPr>
        <p:spPr>
          <a:xfrm>
            <a:off x="8820472" y="5229200"/>
            <a:ext cx="0" cy="1071197"/>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Estado de situación financiera-contenido</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321171"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a:t>
            </a:r>
            <a:r>
              <a:rPr lang="es-ES_tradnl" b="1" dirty="0"/>
              <a:t>El contenido mínimo en pasivos y patrimonio del Estado de Situación Fin. debe diferenciar:</a:t>
            </a:r>
          </a:p>
          <a:p>
            <a:pPr marL="342900" indent="-342900">
              <a:buFont typeface="+mj-lt"/>
              <a:buAutoNum type="alphaLcParenR" startAt="11"/>
            </a:pPr>
            <a:r>
              <a:rPr lang="es-ES_tradnl" dirty="0"/>
              <a:t>acreedores comerciales y otras </a:t>
            </a:r>
          </a:p>
          <a:p>
            <a:pPr marL="342900" indent="-342900"/>
            <a:r>
              <a:rPr lang="es-ES_tradnl" dirty="0"/>
              <a:t>cuentas por pagar;</a:t>
            </a:r>
          </a:p>
          <a:p>
            <a:pPr marL="342900" indent="-342900">
              <a:buFont typeface="+mj-lt"/>
              <a:buAutoNum type="alphaLcParenR" startAt="12"/>
            </a:pPr>
            <a:r>
              <a:rPr lang="es-ES_tradnl" dirty="0"/>
              <a:t>provisiones;</a:t>
            </a:r>
          </a:p>
          <a:p>
            <a:pPr marL="342900" indent="-342900">
              <a:buFont typeface="+mj-lt"/>
              <a:buAutoNum type="alphaLcParenR" startAt="12"/>
            </a:pPr>
            <a:r>
              <a:rPr lang="es-ES_tradnl" dirty="0"/>
              <a:t>pasivos financieros (excluyendo …</a:t>
            </a:r>
          </a:p>
          <a:p>
            <a:pPr marL="342900" indent="-342900"/>
            <a:r>
              <a:rPr lang="es-ES_tradnl" dirty="0"/>
              <a:t>K) y l));</a:t>
            </a:r>
          </a:p>
          <a:p>
            <a:pPr marL="342900" indent="-342900">
              <a:buFont typeface="+mj-lt"/>
              <a:buAutoNum type="alphaLcParenR" startAt="14"/>
            </a:pPr>
            <a:r>
              <a:rPr lang="es-ES_tradnl" dirty="0"/>
              <a:t>pasivos y activos por impuestos </a:t>
            </a:r>
          </a:p>
          <a:p>
            <a:pPr marL="342900" indent="-342900"/>
            <a:r>
              <a:rPr lang="es-ES_tradnl" dirty="0"/>
              <a:t>corrientes, según se definen en la NIC 12 …;</a:t>
            </a:r>
          </a:p>
          <a:p>
            <a:pPr marL="342900" indent="-342900">
              <a:buFont typeface="+mj-lt"/>
              <a:buAutoNum type="alphaLcParenR" startAt="15"/>
            </a:pPr>
            <a:r>
              <a:rPr lang="es-ES_tradnl" dirty="0"/>
              <a:t>pasivos y activos por impuestos </a:t>
            </a:r>
          </a:p>
          <a:p>
            <a:pPr marL="342900" indent="-342900"/>
            <a:r>
              <a:rPr lang="es-ES_tradnl" dirty="0"/>
              <a:t>diferidos, según se definen en la NIC 12;</a:t>
            </a:r>
          </a:p>
          <a:p>
            <a:pPr marL="342900" indent="-342900">
              <a:buFont typeface="+mj-lt"/>
              <a:buAutoNum type="alphaLcParenR" startAt="16"/>
            </a:pPr>
            <a:r>
              <a:rPr lang="es-ES_tradnl" dirty="0"/>
              <a:t>pasivos incluidos en los grupos de </a:t>
            </a:r>
          </a:p>
          <a:p>
            <a:pPr marL="342900" indent="-342900"/>
            <a:r>
              <a:rPr lang="es-ES_tradnl" dirty="0"/>
              <a:t>activos para su disposición …de acuerdo</a:t>
            </a:r>
          </a:p>
          <a:p>
            <a:pPr marL="342900" indent="-342900"/>
            <a:r>
              <a:rPr lang="es-ES_tradnl" dirty="0"/>
              <a:t>con la NIIF 5;</a:t>
            </a:r>
          </a:p>
          <a:p>
            <a:pPr marL="342900" indent="-342900">
              <a:buFont typeface="+mj-lt"/>
              <a:buAutoNum type="alphaLcParenR" startAt="17"/>
            </a:pPr>
            <a:r>
              <a:rPr lang="es-ES_tradnl" dirty="0"/>
              <a:t>participaciones no controladoras, </a:t>
            </a:r>
          </a:p>
          <a:p>
            <a:pPr marL="342900" indent="-342900"/>
            <a:r>
              <a:rPr lang="es-ES_tradnl" dirty="0"/>
              <a:t>presentadas dentro del patrimonio; y</a:t>
            </a:r>
          </a:p>
          <a:p>
            <a:pPr marL="342900" indent="-342900">
              <a:buFont typeface="+mj-lt"/>
              <a:buAutoNum type="alphaLcParenR" startAt="18"/>
            </a:pPr>
            <a:r>
              <a:rPr lang="es-ES_tradnl" dirty="0"/>
              <a:t>capital emitido y reservas atribuibles </a:t>
            </a:r>
          </a:p>
          <a:p>
            <a:pPr marL="342900" indent="-342900"/>
            <a:r>
              <a:rPr lang="es-ES_tradnl" dirty="0"/>
              <a:t>a los propietarios de la controladora” </a:t>
            </a:r>
          </a:p>
          <a:p>
            <a:pPr marL="342900" indent="-342900"/>
            <a:r>
              <a:rPr lang="es-ES_tradnl" dirty="0"/>
              <a:t>(Nº 54, NIC 1)</a:t>
            </a:r>
          </a:p>
          <a:p>
            <a:pPr>
              <a:buFont typeface="Arial" pitchFamily="34" charset="0"/>
              <a:buChar char="•"/>
            </a:pPr>
            <a:r>
              <a:rPr lang="es-ES_tradnl" dirty="0"/>
              <a:t> “Esta norma no prescribe ni el orden ni el formato en que una entidad presentará las partidas … Se añadirán otras partidas cuando el tamaño, naturaleza o función de una partida…sea tal que la presentación por separado resulte relevante para comprender la situación”(Nº 57, NIC 1))</a:t>
            </a:r>
          </a:p>
        </p:txBody>
      </p:sp>
      <p:pic>
        <p:nvPicPr>
          <p:cNvPr id="1320963" name="Picture 3"/>
          <p:cNvPicPr>
            <a:picLocks noChangeAspect="1" noChangeArrowheads="1"/>
          </p:cNvPicPr>
          <p:nvPr/>
        </p:nvPicPr>
        <p:blipFill>
          <a:blip r:embed="rId5" cstate="print"/>
          <a:srcRect/>
          <a:stretch>
            <a:fillRect/>
          </a:stretch>
        </p:blipFill>
        <p:spPr bwMode="auto">
          <a:xfrm>
            <a:off x="3995936" y="1340769"/>
            <a:ext cx="5148064" cy="4722344"/>
          </a:xfrm>
          <a:prstGeom prst="rect">
            <a:avLst/>
          </a:prstGeom>
          <a:noFill/>
          <a:ln w="9525">
            <a:noFill/>
            <a:miter lim="800000"/>
            <a:headEnd/>
            <a:tailEnd/>
          </a:ln>
        </p:spPr>
      </p:pic>
      <p:cxnSp>
        <p:nvCxnSpPr>
          <p:cNvPr id="10" name="9 Conector recto de flecha"/>
          <p:cNvCxnSpPr/>
          <p:nvPr/>
        </p:nvCxnSpPr>
        <p:spPr>
          <a:xfrm>
            <a:off x="1835696" y="1700808"/>
            <a:ext cx="2105239" cy="630268"/>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2" name="11 Conector recto de flecha"/>
          <p:cNvCxnSpPr/>
          <p:nvPr/>
        </p:nvCxnSpPr>
        <p:spPr>
          <a:xfrm>
            <a:off x="1619672" y="2060848"/>
            <a:ext cx="2304256" cy="582808"/>
          </a:xfrm>
          <a:prstGeom prst="straightConnector1">
            <a:avLst/>
          </a:prstGeom>
          <a:ln>
            <a:solidFill>
              <a:schemeClr val="accent3">
                <a:lumMod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14" name="13 Conector recto de flecha"/>
          <p:cNvCxnSpPr/>
          <p:nvPr/>
        </p:nvCxnSpPr>
        <p:spPr>
          <a:xfrm flipV="1">
            <a:off x="3339039" y="2162460"/>
            <a:ext cx="576064" cy="144016"/>
          </a:xfrm>
          <a:prstGeom prst="straightConnector1">
            <a:avLst/>
          </a:prstGeom>
          <a:ln>
            <a:solidFill>
              <a:srgbClr val="002060"/>
            </a:solidFill>
            <a:tailEnd type="arrow"/>
          </a:ln>
        </p:spPr>
        <p:style>
          <a:lnRef idx="1">
            <a:schemeClr val="accent1"/>
          </a:lnRef>
          <a:fillRef idx="0">
            <a:schemeClr val="accent1"/>
          </a:fillRef>
          <a:effectRef idx="0">
            <a:schemeClr val="accent1"/>
          </a:effectRef>
          <a:fontRef idx="minor">
            <a:schemeClr val="tx1"/>
          </a:fontRef>
        </p:style>
      </p:cxnSp>
      <p:cxnSp>
        <p:nvCxnSpPr>
          <p:cNvPr id="18" name="17 Conector recto de flecha"/>
          <p:cNvCxnSpPr/>
          <p:nvPr/>
        </p:nvCxnSpPr>
        <p:spPr>
          <a:xfrm>
            <a:off x="3397458" y="2852936"/>
            <a:ext cx="576064" cy="0"/>
          </a:xfrm>
          <a:prstGeom prst="straightConnector1">
            <a:avLst/>
          </a:prstGeom>
          <a:ln>
            <a:solidFill>
              <a:srgbClr val="FFFF00"/>
            </a:solidFill>
            <a:tailEnd type="arrow"/>
          </a:ln>
        </p:spPr>
        <p:style>
          <a:lnRef idx="1">
            <a:schemeClr val="accent1"/>
          </a:lnRef>
          <a:fillRef idx="0">
            <a:schemeClr val="accent1"/>
          </a:fillRef>
          <a:effectRef idx="0">
            <a:schemeClr val="accent1"/>
          </a:effectRef>
          <a:fontRef idx="minor">
            <a:schemeClr val="tx1"/>
          </a:fontRef>
        </p:style>
      </p:cxnSp>
      <p:cxnSp>
        <p:nvCxnSpPr>
          <p:cNvPr id="20" name="19 Conector recto de flecha"/>
          <p:cNvCxnSpPr/>
          <p:nvPr/>
        </p:nvCxnSpPr>
        <p:spPr>
          <a:xfrm>
            <a:off x="3635896" y="3861048"/>
            <a:ext cx="337626" cy="216024"/>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2" name="21 Conector recto de flecha"/>
          <p:cNvCxnSpPr/>
          <p:nvPr/>
        </p:nvCxnSpPr>
        <p:spPr>
          <a:xfrm>
            <a:off x="3555063" y="4882647"/>
            <a:ext cx="360040" cy="864096"/>
          </a:xfrm>
          <a:prstGeom prst="straightConnector1">
            <a:avLst/>
          </a:prstGeom>
          <a:ln>
            <a:solidFill>
              <a:srgbClr val="FF0066"/>
            </a:solidFill>
            <a:tailEnd type="arrow"/>
          </a:ln>
        </p:spPr>
        <p:style>
          <a:lnRef idx="1">
            <a:schemeClr val="accent1"/>
          </a:lnRef>
          <a:fillRef idx="0">
            <a:schemeClr val="accent1"/>
          </a:fillRef>
          <a:effectRef idx="0">
            <a:schemeClr val="accent1"/>
          </a:effectRef>
          <a:fontRef idx="minor">
            <a:schemeClr val="tx1"/>
          </a:fontRef>
        </p:style>
      </p:cxnSp>
      <p:cxnSp>
        <p:nvCxnSpPr>
          <p:cNvPr id="24" name="23 Conector recto de flecha"/>
          <p:cNvCxnSpPr/>
          <p:nvPr/>
        </p:nvCxnSpPr>
        <p:spPr>
          <a:xfrm flipV="1">
            <a:off x="3563888" y="5121189"/>
            <a:ext cx="387219" cy="39604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6" name="25 Conector recto de flecha"/>
          <p:cNvCxnSpPr/>
          <p:nvPr/>
        </p:nvCxnSpPr>
        <p:spPr>
          <a:xfrm flipV="1">
            <a:off x="3577478" y="5416930"/>
            <a:ext cx="396044" cy="72007"/>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7" name="26 Elipse"/>
          <p:cNvSpPr/>
          <p:nvPr/>
        </p:nvSpPr>
        <p:spPr>
          <a:xfrm>
            <a:off x="72008" y="4653136"/>
            <a:ext cx="3491880" cy="360040"/>
          </a:xfrm>
          <a:prstGeom prst="ellipse">
            <a:avLst/>
          </a:prstGeom>
          <a:noFill/>
          <a:ln w="127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
                                            <p:txEl>
                                              <p:pRg st="15" end="15"/>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7">
                                            <p:txEl>
                                              <p:pRg st="17" end="17"/>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132096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10"/>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2"/>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14"/>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18"/>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0"/>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7"/>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22"/>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24"/>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6"/>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7">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Políticas Contables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2215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923330"/>
          </a:xfrm>
          <a:prstGeom prst="rect">
            <a:avLst/>
          </a:prstGeom>
          <a:noFill/>
        </p:spPr>
        <p:txBody>
          <a:bodyPr wrap="square" rtlCol="0">
            <a:spAutoFit/>
          </a:bodyPr>
          <a:lstStyle/>
          <a:p>
            <a:pPr>
              <a:buFont typeface="Arial" pitchFamily="34" charset="0"/>
              <a:buChar char="•"/>
            </a:pPr>
            <a:r>
              <a:rPr lang="es-ES_tradnl" dirty="0"/>
              <a:t> En los estados financieros consolidados “los activos, pasivos, patrimonio, ingresos, gastos, y flujos de efectivo de la controladora y sus subsidiarias se presentan como si se tratase de una sola entidad económica” (Apéndice A, NIIF 10).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Elipse"/>
          <p:cNvSpPr/>
          <p:nvPr/>
        </p:nvSpPr>
        <p:spPr>
          <a:xfrm>
            <a:off x="827584" y="2204864"/>
            <a:ext cx="1224136"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FF0000"/>
                </a:solidFill>
              </a:rPr>
              <a:t>Fábrica EEUU</a:t>
            </a:r>
            <a:endParaRPr lang="es-CL" sz="1200" b="1" dirty="0">
              <a:solidFill>
                <a:srgbClr val="FF0000"/>
              </a:solidFill>
            </a:endParaRPr>
          </a:p>
        </p:txBody>
      </p:sp>
      <p:sp>
        <p:nvSpPr>
          <p:cNvPr id="10" name="9 Elipse"/>
          <p:cNvSpPr/>
          <p:nvPr/>
        </p:nvSpPr>
        <p:spPr>
          <a:xfrm>
            <a:off x="3275856" y="2204864"/>
            <a:ext cx="1224136"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FF0000"/>
                </a:solidFill>
              </a:rPr>
              <a:t>Filial Chile</a:t>
            </a:r>
            <a:endParaRPr lang="es-CL" sz="1200" b="1" dirty="0">
              <a:solidFill>
                <a:srgbClr val="FF0000"/>
              </a:solidFill>
            </a:endParaRPr>
          </a:p>
        </p:txBody>
      </p:sp>
      <p:sp>
        <p:nvSpPr>
          <p:cNvPr id="11" name="10 Elipse"/>
          <p:cNvSpPr/>
          <p:nvPr/>
        </p:nvSpPr>
        <p:spPr>
          <a:xfrm>
            <a:off x="5796136" y="2204864"/>
            <a:ext cx="1152128"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FF0000"/>
                </a:solidFill>
              </a:rPr>
              <a:t>Cliente </a:t>
            </a:r>
            <a:endParaRPr lang="es-CL" sz="1200" b="1" dirty="0">
              <a:solidFill>
                <a:srgbClr val="FF0000"/>
              </a:solidFill>
            </a:endParaRPr>
          </a:p>
        </p:txBody>
      </p:sp>
      <p:cxnSp>
        <p:nvCxnSpPr>
          <p:cNvPr id="13" name="12 Conector recto de flecha"/>
          <p:cNvCxnSpPr>
            <a:endCxn id="11" idx="2"/>
          </p:cNvCxnSpPr>
          <p:nvPr/>
        </p:nvCxnSpPr>
        <p:spPr>
          <a:xfrm>
            <a:off x="4572000" y="2564904"/>
            <a:ext cx="1224136" cy="0"/>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14" name="13 Conector recto de flecha"/>
          <p:cNvCxnSpPr/>
          <p:nvPr/>
        </p:nvCxnSpPr>
        <p:spPr>
          <a:xfrm>
            <a:off x="2123728" y="2564904"/>
            <a:ext cx="1080120" cy="0"/>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16" name="15 CuadroTexto"/>
          <p:cNvSpPr txBox="1"/>
          <p:nvPr/>
        </p:nvSpPr>
        <p:spPr>
          <a:xfrm>
            <a:off x="2051720" y="1988840"/>
            <a:ext cx="1296144" cy="461665"/>
          </a:xfrm>
          <a:prstGeom prst="rect">
            <a:avLst/>
          </a:prstGeom>
          <a:noFill/>
        </p:spPr>
        <p:txBody>
          <a:bodyPr wrap="square" rtlCol="0">
            <a:spAutoFit/>
          </a:bodyPr>
          <a:lstStyle/>
          <a:p>
            <a:r>
              <a:rPr lang="es-ES_tradnl" sz="1200" b="1" dirty="0">
                <a:solidFill>
                  <a:srgbClr val="FF0000"/>
                </a:solidFill>
              </a:rPr>
              <a:t>Vende 100 unid. a $ 1.000</a:t>
            </a:r>
            <a:endParaRPr lang="es-CL" sz="1200" b="1" dirty="0">
              <a:solidFill>
                <a:srgbClr val="FF0000"/>
              </a:solidFill>
            </a:endParaRPr>
          </a:p>
        </p:txBody>
      </p:sp>
      <p:sp>
        <p:nvSpPr>
          <p:cNvPr id="28" name="27 CuadroTexto"/>
          <p:cNvSpPr txBox="1"/>
          <p:nvPr/>
        </p:nvSpPr>
        <p:spPr>
          <a:xfrm>
            <a:off x="4499992" y="1988840"/>
            <a:ext cx="1512168" cy="461665"/>
          </a:xfrm>
          <a:prstGeom prst="rect">
            <a:avLst/>
          </a:prstGeom>
          <a:noFill/>
        </p:spPr>
        <p:txBody>
          <a:bodyPr wrap="square" rtlCol="0">
            <a:spAutoFit/>
          </a:bodyPr>
          <a:lstStyle/>
          <a:p>
            <a:r>
              <a:rPr lang="es-ES_tradnl" sz="1200" b="1" dirty="0">
                <a:solidFill>
                  <a:srgbClr val="FF0000"/>
                </a:solidFill>
              </a:rPr>
              <a:t>Vende las mismas 100 unid. a $ 1.500</a:t>
            </a:r>
            <a:endParaRPr lang="es-CL" sz="1200" b="1" dirty="0">
              <a:solidFill>
                <a:srgbClr val="FF0000"/>
              </a:solidFill>
            </a:endParaRPr>
          </a:p>
        </p:txBody>
      </p:sp>
      <p:sp>
        <p:nvSpPr>
          <p:cNvPr id="29" name="28 CuadroTexto"/>
          <p:cNvSpPr txBox="1"/>
          <p:nvPr/>
        </p:nvSpPr>
        <p:spPr>
          <a:xfrm>
            <a:off x="1907704" y="2708920"/>
            <a:ext cx="1584176" cy="276999"/>
          </a:xfrm>
          <a:prstGeom prst="rect">
            <a:avLst/>
          </a:prstGeom>
          <a:noFill/>
        </p:spPr>
        <p:txBody>
          <a:bodyPr wrap="square" rtlCol="0">
            <a:spAutoFit/>
          </a:bodyPr>
          <a:lstStyle/>
          <a:p>
            <a:r>
              <a:rPr lang="es-ES_tradnl" sz="1200" b="1" dirty="0">
                <a:solidFill>
                  <a:srgbClr val="FF0000"/>
                </a:solidFill>
              </a:rPr>
              <a:t>Costo 100 unid. $ 800</a:t>
            </a:r>
            <a:endParaRPr lang="es-CL" sz="1200" b="1" dirty="0">
              <a:solidFill>
                <a:srgbClr val="FF0000"/>
              </a:solidFill>
            </a:endParaRPr>
          </a:p>
        </p:txBody>
      </p:sp>
      <p:sp>
        <p:nvSpPr>
          <p:cNvPr id="30" name="29 CuadroTexto"/>
          <p:cNvSpPr txBox="1"/>
          <p:nvPr/>
        </p:nvSpPr>
        <p:spPr>
          <a:xfrm>
            <a:off x="4355976" y="2708920"/>
            <a:ext cx="1800200" cy="461665"/>
          </a:xfrm>
          <a:prstGeom prst="rect">
            <a:avLst/>
          </a:prstGeom>
          <a:noFill/>
        </p:spPr>
        <p:txBody>
          <a:bodyPr wrap="square" rtlCol="0">
            <a:spAutoFit/>
          </a:bodyPr>
          <a:lstStyle/>
          <a:p>
            <a:r>
              <a:rPr lang="es-ES_tradnl" sz="1200" b="1" dirty="0">
                <a:solidFill>
                  <a:srgbClr val="FF0000"/>
                </a:solidFill>
              </a:rPr>
              <a:t>Costo 100 unid. $ 1.000 más el transporte a Chile</a:t>
            </a:r>
            <a:endParaRPr lang="es-CL" sz="1200" b="1" dirty="0">
              <a:solidFill>
                <a:srgbClr val="FF0000"/>
              </a:solidFill>
            </a:endParaRPr>
          </a:p>
        </p:txBody>
      </p:sp>
      <p:sp>
        <p:nvSpPr>
          <p:cNvPr id="31" name="30 CuadroTexto"/>
          <p:cNvSpPr txBox="1"/>
          <p:nvPr/>
        </p:nvSpPr>
        <p:spPr>
          <a:xfrm>
            <a:off x="0" y="3140968"/>
            <a:ext cx="9144000" cy="1477328"/>
          </a:xfrm>
          <a:prstGeom prst="rect">
            <a:avLst/>
          </a:prstGeom>
          <a:noFill/>
        </p:spPr>
        <p:txBody>
          <a:bodyPr wrap="square" rtlCol="0">
            <a:spAutoFit/>
          </a:bodyPr>
          <a:lstStyle/>
          <a:p>
            <a:pPr>
              <a:buFont typeface="Arial" pitchFamily="34" charset="0"/>
              <a:buChar char="•"/>
            </a:pPr>
            <a:r>
              <a:rPr lang="es-ES_tradnl" dirty="0"/>
              <a:t> La venta a la filial de Chile es sólo tránsito entre bodegas, si pensamos como una sola empresa. Debemos eliminar la venta de la Fábrica pues es transferencia y el costo de venta de Chile, pues la salida real es de EEUU. Así, eliminamos los $ 1.000 de ventas en EEUU y $ 1.000 de costo de venta reconocido en Chile (como espejo de la compra a EE.UU.)</a:t>
            </a:r>
          </a:p>
          <a:p>
            <a:endParaRPr lang="es-ES_tradnl" dirty="0"/>
          </a:p>
        </p:txBody>
      </p:sp>
      <p:sp>
        <p:nvSpPr>
          <p:cNvPr id="32" name="31 Elipse"/>
          <p:cNvSpPr/>
          <p:nvPr/>
        </p:nvSpPr>
        <p:spPr>
          <a:xfrm>
            <a:off x="979984" y="4448145"/>
            <a:ext cx="1224136"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FF0000"/>
                </a:solidFill>
              </a:rPr>
              <a:t>Fábrica EEUU</a:t>
            </a:r>
            <a:endParaRPr lang="es-CL" sz="1200" b="1" dirty="0">
              <a:solidFill>
                <a:srgbClr val="FF0000"/>
              </a:solidFill>
            </a:endParaRPr>
          </a:p>
        </p:txBody>
      </p:sp>
      <p:sp>
        <p:nvSpPr>
          <p:cNvPr id="33" name="32 Elipse"/>
          <p:cNvSpPr/>
          <p:nvPr/>
        </p:nvSpPr>
        <p:spPr>
          <a:xfrm>
            <a:off x="3428256" y="4448145"/>
            <a:ext cx="1224136"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FF0000"/>
                </a:solidFill>
              </a:rPr>
              <a:t>Filial Chile</a:t>
            </a:r>
            <a:endParaRPr lang="es-CL" sz="1200" b="1" dirty="0">
              <a:solidFill>
                <a:srgbClr val="FF0000"/>
              </a:solidFill>
            </a:endParaRPr>
          </a:p>
        </p:txBody>
      </p:sp>
      <p:sp>
        <p:nvSpPr>
          <p:cNvPr id="34" name="33 Elipse"/>
          <p:cNvSpPr/>
          <p:nvPr/>
        </p:nvSpPr>
        <p:spPr>
          <a:xfrm>
            <a:off x="5948536" y="4448145"/>
            <a:ext cx="1152128" cy="72008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ES_tradnl" sz="1200" b="1" dirty="0">
                <a:solidFill>
                  <a:srgbClr val="FF0000"/>
                </a:solidFill>
              </a:rPr>
              <a:t>Cliente </a:t>
            </a:r>
            <a:endParaRPr lang="es-CL" sz="1200" b="1" dirty="0">
              <a:solidFill>
                <a:srgbClr val="FF0000"/>
              </a:solidFill>
            </a:endParaRPr>
          </a:p>
        </p:txBody>
      </p:sp>
      <p:cxnSp>
        <p:nvCxnSpPr>
          <p:cNvPr id="35" name="34 Conector recto de flecha"/>
          <p:cNvCxnSpPr>
            <a:endCxn id="34" idx="2"/>
          </p:cNvCxnSpPr>
          <p:nvPr/>
        </p:nvCxnSpPr>
        <p:spPr>
          <a:xfrm>
            <a:off x="4724400" y="4808185"/>
            <a:ext cx="1224136" cy="0"/>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cxnSp>
        <p:nvCxnSpPr>
          <p:cNvPr id="36" name="35 Conector recto de flecha"/>
          <p:cNvCxnSpPr/>
          <p:nvPr/>
        </p:nvCxnSpPr>
        <p:spPr>
          <a:xfrm>
            <a:off x="2276128" y="4808185"/>
            <a:ext cx="1080120" cy="0"/>
          </a:xfrm>
          <a:prstGeom prst="straightConnector1">
            <a:avLst/>
          </a:prstGeom>
          <a:ln w="38100">
            <a:solidFill>
              <a:schemeClr val="tx2"/>
            </a:solidFill>
            <a:tailEnd type="arrow"/>
          </a:ln>
        </p:spPr>
        <p:style>
          <a:lnRef idx="1">
            <a:schemeClr val="accent1"/>
          </a:lnRef>
          <a:fillRef idx="0">
            <a:schemeClr val="accent1"/>
          </a:fillRef>
          <a:effectRef idx="0">
            <a:schemeClr val="accent1"/>
          </a:effectRef>
          <a:fontRef idx="minor">
            <a:schemeClr val="tx1"/>
          </a:fontRef>
        </p:style>
      </p:cxnSp>
      <p:sp>
        <p:nvSpPr>
          <p:cNvPr id="37" name="36 CuadroTexto"/>
          <p:cNvSpPr txBox="1"/>
          <p:nvPr/>
        </p:nvSpPr>
        <p:spPr>
          <a:xfrm>
            <a:off x="2060104" y="4952201"/>
            <a:ext cx="1584176" cy="276999"/>
          </a:xfrm>
          <a:prstGeom prst="rect">
            <a:avLst/>
          </a:prstGeom>
          <a:noFill/>
        </p:spPr>
        <p:txBody>
          <a:bodyPr wrap="square" rtlCol="0">
            <a:spAutoFit/>
          </a:bodyPr>
          <a:lstStyle/>
          <a:p>
            <a:r>
              <a:rPr lang="es-ES_tradnl" sz="1200" b="1" dirty="0">
                <a:solidFill>
                  <a:srgbClr val="FF0000"/>
                </a:solidFill>
              </a:rPr>
              <a:t>Costo 100 unid. $ 800</a:t>
            </a:r>
            <a:endParaRPr lang="es-CL" sz="1200" b="1" dirty="0">
              <a:solidFill>
                <a:srgbClr val="FF0000"/>
              </a:solidFill>
            </a:endParaRPr>
          </a:p>
        </p:txBody>
      </p:sp>
      <p:sp>
        <p:nvSpPr>
          <p:cNvPr id="44" name="43 CuadroTexto"/>
          <p:cNvSpPr txBox="1"/>
          <p:nvPr/>
        </p:nvSpPr>
        <p:spPr>
          <a:xfrm>
            <a:off x="2195736" y="4293096"/>
            <a:ext cx="1296144" cy="461665"/>
          </a:xfrm>
          <a:prstGeom prst="rect">
            <a:avLst/>
          </a:prstGeom>
          <a:noFill/>
        </p:spPr>
        <p:txBody>
          <a:bodyPr wrap="square" rtlCol="0">
            <a:spAutoFit/>
          </a:bodyPr>
          <a:lstStyle/>
          <a:p>
            <a:r>
              <a:rPr lang="es-ES_tradnl" sz="1200" b="1" dirty="0">
                <a:solidFill>
                  <a:srgbClr val="FF0000"/>
                </a:solidFill>
              </a:rPr>
              <a:t>Vende 100 unid. a $ 1.000</a:t>
            </a:r>
            <a:endParaRPr lang="es-CL" sz="1200" b="1" dirty="0">
              <a:solidFill>
                <a:srgbClr val="FF0000"/>
              </a:solidFill>
            </a:endParaRPr>
          </a:p>
        </p:txBody>
      </p:sp>
      <p:sp>
        <p:nvSpPr>
          <p:cNvPr id="45" name="44 CuadroTexto"/>
          <p:cNvSpPr txBox="1"/>
          <p:nvPr/>
        </p:nvSpPr>
        <p:spPr>
          <a:xfrm>
            <a:off x="4572000" y="4437112"/>
            <a:ext cx="1512168" cy="276999"/>
          </a:xfrm>
          <a:prstGeom prst="rect">
            <a:avLst/>
          </a:prstGeom>
          <a:noFill/>
        </p:spPr>
        <p:txBody>
          <a:bodyPr wrap="square" rtlCol="0">
            <a:spAutoFit/>
          </a:bodyPr>
          <a:lstStyle/>
          <a:p>
            <a:r>
              <a:rPr lang="es-ES_tradnl" sz="1200" b="1" dirty="0">
                <a:solidFill>
                  <a:srgbClr val="FF0000"/>
                </a:solidFill>
              </a:rPr>
              <a:t>No hay venta aún</a:t>
            </a:r>
            <a:endParaRPr lang="es-CL" sz="1200" b="1" dirty="0">
              <a:solidFill>
                <a:srgbClr val="FF0000"/>
              </a:solidFill>
            </a:endParaRPr>
          </a:p>
        </p:txBody>
      </p:sp>
      <p:sp>
        <p:nvSpPr>
          <p:cNvPr id="46" name="45 CuadroTexto"/>
          <p:cNvSpPr txBox="1"/>
          <p:nvPr/>
        </p:nvSpPr>
        <p:spPr>
          <a:xfrm>
            <a:off x="0" y="5229200"/>
            <a:ext cx="9144000" cy="2031325"/>
          </a:xfrm>
          <a:prstGeom prst="rect">
            <a:avLst/>
          </a:prstGeom>
          <a:noFill/>
        </p:spPr>
        <p:txBody>
          <a:bodyPr wrap="square" rtlCol="0">
            <a:spAutoFit/>
          </a:bodyPr>
          <a:lstStyle/>
          <a:p>
            <a:pPr>
              <a:buFont typeface="Arial" pitchFamily="34" charset="0"/>
              <a:buChar char="•"/>
            </a:pPr>
            <a:r>
              <a:rPr lang="es-ES_tradnl" dirty="0"/>
              <a:t> La venta a la filial de Chile es sólo tránsito entre bodegas, si pensamos como una sola empresa. Entonces estas 100 unidades NO han salido de inventario, en este segundo ejemplo. Debemos eliminar la venta de la Fábrica con su costo de ventas, pues es transferencia y reducir el valor del inventario en Chile, pues está inflado con una utilidad hecha al vender de EEUU, que NO ha sido realizada. Así, eliminamos los $ 1.000 de ventas y $ 800 de costo de ventas en EEUU y $ 200 de utilidades no realizadas del inventario en Chile (los asientos de eliminación deben balancear)</a:t>
            </a:r>
          </a:p>
          <a:p>
            <a:endParaRPr lang="es-ES_tradnl" dirty="0"/>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Asientos consolidación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20462"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72008" y="1052736"/>
            <a:ext cx="8892480" cy="5909310"/>
          </a:xfrm>
          <a:prstGeom prst="rect">
            <a:avLst/>
          </a:prstGeom>
          <a:noFill/>
        </p:spPr>
        <p:txBody>
          <a:bodyPr wrap="square" rtlCol="0">
            <a:spAutoFit/>
          </a:bodyPr>
          <a:lstStyle/>
          <a:p>
            <a:pPr>
              <a:buFont typeface="Arial" pitchFamily="34" charset="0"/>
              <a:buChar char="•"/>
            </a:pPr>
            <a:r>
              <a:rPr lang="es-ES_tradnl" dirty="0"/>
              <a:t> </a:t>
            </a:r>
            <a:r>
              <a:rPr lang="es-ES_tradnl" b="1" dirty="0"/>
              <a:t>Ejemplo</a:t>
            </a:r>
            <a:r>
              <a:rPr lang="es-ES_tradnl" dirty="0"/>
              <a:t>: La matriz vende a la filial 100 unidades por $ 100.000, al momento de consolidar estas unidades fueron vendidas a clientes externos pero la filial aún no paga la cuenta por cobrar. Debemos eliminar la venta de la matriz, pues el ingreso es el del cliente externo en la filial y el costo de inventario en la filial. También cuentas por cobrar, no nos podemos auto-deber dinero.</a:t>
            </a:r>
          </a:p>
          <a:p>
            <a:pPr>
              <a:buFont typeface="Arial" pitchFamily="34" charset="0"/>
              <a:buChar char="•"/>
            </a:pPr>
            <a:endParaRPr lang="es-ES_tradnl" dirty="0"/>
          </a:p>
          <a:p>
            <a:r>
              <a:rPr lang="es-ES_tradnl" dirty="0"/>
              <a:t>    Ingreso de Actividades Ordinarias                    $ 100.000</a:t>
            </a:r>
          </a:p>
          <a:p>
            <a:r>
              <a:rPr lang="es-ES_tradnl" dirty="0"/>
              <a:t>    Costo de Ventas					$ 100.000</a:t>
            </a:r>
          </a:p>
          <a:p>
            <a:endParaRPr lang="es-ES_tradnl" dirty="0"/>
          </a:p>
          <a:p>
            <a:r>
              <a:rPr lang="es-ES_tradnl" dirty="0"/>
              <a:t>    Cuentas por pagar		             $ 100.000 	</a:t>
            </a:r>
          </a:p>
          <a:p>
            <a:r>
              <a:rPr lang="es-ES_tradnl" dirty="0"/>
              <a:t>    Cuentas por cobrar 				$ 100.000</a:t>
            </a:r>
          </a:p>
          <a:p>
            <a:endParaRPr lang="es-ES_tradnl" dirty="0"/>
          </a:p>
          <a:p>
            <a:r>
              <a:rPr lang="es-ES_tradnl" dirty="0"/>
              <a:t>¿Qué pasa si la filial no ha vendido los productos? Sólo movimos productos entre bodegas.        Debemos eliminar la venta pero también la ganancia que generó, para que quede en la filial al costo que tenía en la matriz (más fletes). El ejemplo indica que el costo fue $ 80.000.</a:t>
            </a:r>
          </a:p>
          <a:p>
            <a:r>
              <a:rPr lang="es-ES_tradnl" dirty="0"/>
              <a:t>    Ingreso de Actividades Ordinarias                    $ 100.000</a:t>
            </a:r>
          </a:p>
          <a:p>
            <a:r>
              <a:rPr lang="es-ES_tradnl" dirty="0"/>
              <a:t>    Costo de Ventas					  $ 80.000</a:t>
            </a:r>
          </a:p>
          <a:p>
            <a:r>
              <a:rPr lang="es-ES_tradnl" dirty="0"/>
              <a:t>    Ganancia no realizada (ajuste a inventario)                            $ 20.000</a:t>
            </a:r>
          </a:p>
          <a:p>
            <a:endParaRPr lang="es-ES_tradnl" dirty="0"/>
          </a:p>
          <a:p>
            <a:r>
              <a:rPr lang="es-ES_tradnl" dirty="0"/>
              <a:t>    Cuentas por pagar		             $ 100.000 	</a:t>
            </a:r>
          </a:p>
          <a:p>
            <a:r>
              <a:rPr lang="es-ES_tradnl"/>
              <a:t>    Cuentas por cobrar 				$ 100.000</a:t>
            </a: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cxnSp>
        <p:nvCxnSpPr>
          <p:cNvPr id="11" name="9 Conector recto"/>
          <p:cNvCxnSpPr/>
          <p:nvPr/>
        </p:nvCxnSpPr>
        <p:spPr>
          <a:xfrm>
            <a:off x="179512" y="2752330"/>
            <a:ext cx="0" cy="60466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9 Conector recto"/>
          <p:cNvCxnSpPr/>
          <p:nvPr/>
        </p:nvCxnSpPr>
        <p:spPr>
          <a:xfrm>
            <a:off x="6660232" y="2680322"/>
            <a:ext cx="0" cy="604662"/>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3" name="9 Conector recto"/>
          <p:cNvCxnSpPr/>
          <p:nvPr/>
        </p:nvCxnSpPr>
        <p:spPr>
          <a:xfrm>
            <a:off x="6660232" y="3483952"/>
            <a:ext cx="0" cy="66512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 name="9 Conector recto"/>
          <p:cNvCxnSpPr/>
          <p:nvPr/>
        </p:nvCxnSpPr>
        <p:spPr>
          <a:xfrm>
            <a:off x="179512" y="3483952"/>
            <a:ext cx="0" cy="66512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9 Conector recto"/>
          <p:cNvCxnSpPr/>
          <p:nvPr/>
        </p:nvCxnSpPr>
        <p:spPr>
          <a:xfrm>
            <a:off x="179512" y="5289647"/>
            <a:ext cx="0" cy="73164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9 Conector recto"/>
          <p:cNvCxnSpPr/>
          <p:nvPr/>
        </p:nvCxnSpPr>
        <p:spPr>
          <a:xfrm>
            <a:off x="6660232" y="5289647"/>
            <a:ext cx="0" cy="731641"/>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7" name="9 Conector recto"/>
          <p:cNvCxnSpPr/>
          <p:nvPr/>
        </p:nvCxnSpPr>
        <p:spPr>
          <a:xfrm>
            <a:off x="179512" y="6148248"/>
            <a:ext cx="0" cy="66512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9 Conector recto"/>
          <p:cNvCxnSpPr/>
          <p:nvPr/>
        </p:nvCxnSpPr>
        <p:spPr>
          <a:xfrm>
            <a:off x="6660232" y="6148248"/>
            <a:ext cx="0" cy="665128"/>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5629283"/>
      </p:ext>
    </p:extLst>
  </p:cSld>
  <p:clrMapOvr>
    <a:masterClrMapping/>
  </p:clrMapOvr>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Combinación de Negocios– NIIF 3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2628639"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963418585"/>
      </p:ext>
    </p:extLst>
  </p:cSld>
  <p:clrMapOvr>
    <a:masterClrMapping/>
  </p:clrMapOvr>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Combinación de negocios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91791"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 Una entidad determinará si una transacción u otro suceso es una combinación de negocios … requiere que los activos adquiridos y los pasivos asumidos constituyan un negocio” (Nº 3, NIIF 3)</a:t>
            </a:r>
          </a:p>
          <a:p>
            <a:r>
              <a:rPr lang="es-ES_tradnl" dirty="0"/>
              <a:t>    </a:t>
            </a:r>
          </a:p>
          <a:p>
            <a:r>
              <a:rPr lang="es-ES_tradnl" dirty="0"/>
              <a:t>           La compra de una máquina textil NO es una combinación de negocios, la compra de una fábrica con sus propios ingresos y gastos sí. Aunque esta no sea una entidad legal independiente</a:t>
            </a:r>
          </a:p>
          <a:p>
            <a:endParaRPr lang="es-ES_tradnl" dirty="0"/>
          </a:p>
          <a:p>
            <a:pPr>
              <a:buFont typeface="Arial" pitchFamily="34" charset="0"/>
              <a:buChar char="•"/>
            </a:pPr>
            <a:r>
              <a:rPr lang="es-ES_tradnl" dirty="0"/>
              <a:t> Revisemos el caso de SMU, en su Memoria 2012, la nota 15 b. señala:</a:t>
            </a:r>
          </a:p>
          <a:p>
            <a:r>
              <a:rPr lang="es-ES_tradnl" dirty="0"/>
              <a:t>“</a:t>
            </a:r>
            <a:r>
              <a:rPr lang="es-CL" dirty="0"/>
              <a:t>Cada adquisición [puede] ser tratadas como combinaciones de negocio, … [pues] corresponde a la adquisición de unidades de negocios, ...para propósitos operativos se les asigna una nueva entidad legal (Sociedad). Dichas entidades representan un negocio en marcha, que genera un EBITDA positivo desde su toma de control…En la mayoría de las adquisiciones de negocios … se ha optado por no adquirir la sociedad existente, … se materializa al adquirir en primer lugar los inmuebles a través de las sociedades inmobiliarias de </a:t>
            </a:r>
            <a:r>
              <a:rPr lang="es-CL" dirty="0" err="1"/>
              <a:t>Corpgroup</a:t>
            </a:r>
            <a:r>
              <a:rPr lang="es-CL" dirty="0"/>
              <a:t>,…en segundo lugar se adquiere de forma separada el stock de existencias a la fecha de firma del contrato …por último, se adquiere la unidad de negocios representada por una nueva entidad legal (Sociedad), la cual posee como único activo los bienes muebles necesarios para el funcionamiento de las salas de ventas, además de los derechos de marcas, software, patentes y otros intangibles.”</a:t>
            </a:r>
          </a:p>
          <a:p>
            <a:endParaRPr lang="es-ES_tradnl" dirty="0"/>
          </a:p>
          <a:p>
            <a:pPr>
              <a:buFont typeface="Arial" pitchFamily="34" charset="0"/>
              <a:buChar char="•"/>
            </a:pPr>
            <a:r>
              <a:rPr lang="es-ES_tradnl" dirty="0"/>
              <a:t> Es decir, ellos consideran que cumplen NIIF 3, aun cuando adquieren los activos y no la empresa como ente legal, pues pueden analizar los activos adquiridos como constituyentes de un negocio en marcha.</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179512" y="1916832"/>
            <a:ext cx="360040" cy="288032"/>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Combinación de negocios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15527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Esto se refuerza, a continuación en la misma nota:</a:t>
            </a:r>
          </a:p>
          <a:p>
            <a:r>
              <a:rPr lang="es-ES_tradnl" dirty="0"/>
              <a:t>“</a:t>
            </a:r>
            <a:r>
              <a:rPr lang="es-CL" dirty="0"/>
              <a:t>En la mayoría de las adquisiciones de negocios …se ha optado por no adquirir la sociedad existente, dado el riesgo implícito de contingencias que esta pueda traer. Por lo anterior, la Sociedad ha estructurado un proceso de compra que se centra en la adquisición de unidades de negocios con sus activos adquiridos separadamente (existencias y activo fijo principalmente).”</a:t>
            </a:r>
          </a:p>
          <a:p>
            <a:endParaRPr lang="es-ES_tradnl" dirty="0"/>
          </a:p>
          <a:p>
            <a:pPr>
              <a:buFont typeface="Arial" pitchFamily="34" charset="0"/>
              <a:buChar char="•"/>
            </a:pPr>
            <a:r>
              <a:rPr lang="es-ES_tradnl" dirty="0"/>
              <a:t> La combinación se contabiliza por el método de la adquisición, lo que requiere:</a:t>
            </a:r>
          </a:p>
          <a:p>
            <a:pPr marL="342900" indent="-342900">
              <a:buFont typeface="+mj-lt"/>
              <a:buAutoNum type="alphaLcPeriod"/>
            </a:pPr>
            <a:r>
              <a:rPr lang="es-ES_tradnl" dirty="0"/>
              <a:t>Identificar a una de las entidades como la adquirente</a:t>
            </a:r>
          </a:p>
          <a:p>
            <a:pPr marL="342900" indent="-342900"/>
            <a:r>
              <a:rPr lang="es-ES_tradnl" dirty="0"/>
              <a:t>       </a:t>
            </a:r>
          </a:p>
          <a:p>
            <a:pPr marL="342900" indent="-342900"/>
            <a:r>
              <a:rPr lang="es-ES_tradnl" dirty="0"/>
              <a:t>       Revisemos el caso de </a:t>
            </a:r>
            <a:r>
              <a:rPr lang="es-ES_tradnl" dirty="0" err="1"/>
              <a:t>Latam</a:t>
            </a:r>
            <a:r>
              <a:rPr lang="es-ES_tradnl" dirty="0"/>
              <a:t> </a:t>
            </a:r>
            <a:r>
              <a:rPr lang="es-ES_tradnl" dirty="0" err="1"/>
              <a:t>Airlines</a:t>
            </a:r>
            <a:r>
              <a:rPr lang="es-ES_tradnl" dirty="0"/>
              <a:t>: </a:t>
            </a:r>
            <a:r>
              <a:rPr lang="es-ES_tradnl" dirty="0" err="1"/>
              <a:t>Lan</a:t>
            </a:r>
            <a:r>
              <a:rPr lang="es-ES_tradnl" dirty="0"/>
              <a:t> </a:t>
            </a:r>
            <a:r>
              <a:rPr lang="es-ES_tradnl" dirty="0" err="1"/>
              <a:t>Airlines</a:t>
            </a:r>
            <a:r>
              <a:rPr lang="es-ES_tradnl" dirty="0"/>
              <a:t> mandó un Hecho Esencial en Agosto 2010 a la SVS, en el que indica “</a:t>
            </a:r>
            <a:r>
              <a:rPr lang="es-CL" dirty="0"/>
              <a:t>LAN y TAM han acordado </a:t>
            </a:r>
            <a:r>
              <a:rPr lang="es-CL" b="1" dirty="0"/>
              <a:t>combinar sus compañías </a:t>
            </a:r>
            <a:r>
              <a:rPr lang="es-CL" dirty="0"/>
              <a:t>de forma de incorporar </a:t>
            </a:r>
            <a:r>
              <a:rPr lang="es-CL" b="1" dirty="0"/>
              <a:t>TAM</a:t>
            </a:r>
            <a:r>
              <a:rPr lang="es-CL" dirty="0"/>
              <a:t> a un </a:t>
            </a:r>
            <a:r>
              <a:rPr lang="es-CL" b="1" dirty="0"/>
              <a:t>holding común </a:t>
            </a:r>
            <a:r>
              <a:rPr lang="es-CL" dirty="0"/>
              <a:t>que la </a:t>
            </a:r>
            <a:r>
              <a:rPr lang="es-CL" b="1" dirty="0"/>
              <a:t>integre </a:t>
            </a:r>
            <a:r>
              <a:rPr lang="es-CL" dirty="0"/>
              <a:t>a las </a:t>
            </a:r>
            <a:r>
              <a:rPr lang="es-CL" b="1" dirty="0"/>
              <a:t>operaciones de LAN</a:t>
            </a:r>
            <a:r>
              <a:rPr lang="es-CL" dirty="0"/>
              <a:t>…los accionistas de TAM pasen a formar parte de la propiedad … de LAN….[que pasa] a denominarse LATAM”</a:t>
            </a:r>
          </a:p>
          <a:p>
            <a:pPr marL="342900" indent="-342900"/>
            <a:r>
              <a:rPr lang="es-ES_tradnl" dirty="0"/>
              <a:t>               ¿Quién adquiere? Muchos países, incluido Brasil, tiene regulaciones que limitan la propiedad extranjera en aerolíneas locales.  El Hecho Esencial indica: “</a:t>
            </a:r>
            <a:r>
              <a:rPr lang="es-CL" dirty="0"/>
              <a:t>LATAM …tendría la titularidad de </a:t>
            </a:r>
            <a:r>
              <a:rPr lang="es-CL" b="1" dirty="0"/>
              <a:t>sustancialmente todos los derechos económicos en TAM </a:t>
            </a:r>
            <a:r>
              <a:rPr lang="es-CL" dirty="0"/>
              <a:t>(que representan hoy día sus acciones sin derecho a voto) … y los </a:t>
            </a:r>
            <a:r>
              <a:rPr lang="es-CL" b="1" dirty="0"/>
              <a:t>Controladores de TAM </a:t>
            </a:r>
            <a:r>
              <a:rPr lang="es-CL" dirty="0"/>
              <a:t>tendrían la titularidad del </a:t>
            </a:r>
            <a:r>
              <a:rPr lang="es-CL" b="1" dirty="0"/>
              <a:t>80%</a:t>
            </a:r>
            <a:r>
              <a:rPr lang="es-CL" dirty="0"/>
              <a:t> de las </a:t>
            </a:r>
            <a:r>
              <a:rPr lang="es-CL" b="1" dirty="0"/>
              <a:t>acciones</a:t>
            </a:r>
            <a:r>
              <a:rPr lang="es-CL" dirty="0"/>
              <a:t> ordinarias </a:t>
            </a:r>
            <a:r>
              <a:rPr lang="es-CL" b="1" dirty="0"/>
              <a:t>con derecho a voto de TAM</a:t>
            </a:r>
            <a:r>
              <a:rPr lang="es-CL" dirty="0"/>
              <a:t>, manteniendo así el </a:t>
            </a:r>
            <a:r>
              <a:rPr lang="es-CL" b="1" dirty="0"/>
              <a:t>control </a:t>
            </a:r>
            <a:r>
              <a:rPr lang="es-CL" dirty="0"/>
              <a:t>sobre la misma en conformidad con la </a:t>
            </a:r>
            <a:r>
              <a:rPr lang="es-CL" b="1" dirty="0"/>
              <a:t>legislación brasileña</a:t>
            </a:r>
            <a:r>
              <a:rPr lang="es-CL" dirty="0"/>
              <a:t>, y LAN tendría…[el] restante 20% de las acciones …con derecho a voto…se suscribiría un pacto de accionistas…que establezca …gobierno corporativo de TAM”         ¿Recuerdan “Control”?</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2" name="11 Flecha derecha"/>
          <p:cNvSpPr/>
          <p:nvPr/>
        </p:nvSpPr>
        <p:spPr>
          <a:xfrm>
            <a:off x="467544" y="4653136"/>
            <a:ext cx="288032" cy="288032"/>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12 Flecha derecha"/>
          <p:cNvSpPr/>
          <p:nvPr/>
        </p:nvSpPr>
        <p:spPr>
          <a:xfrm>
            <a:off x="6084168" y="6569968"/>
            <a:ext cx="288032" cy="288032"/>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Combinación de negocios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154255"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632311"/>
          </a:xfrm>
          <a:prstGeom prst="rect">
            <a:avLst/>
          </a:prstGeom>
          <a:noFill/>
        </p:spPr>
        <p:txBody>
          <a:bodyPr wrap="square" rtlCol="0">
            <a:spAutoFit/>
          </a:bodyPr>
          <a:lstStyle/>
          <a:p>
            <a:pPr marL="342900" indent="-342900">
              <a:buFont typeface="+mj-lt"/>
              <a:buAutoNum type="alphaLcPeriod" startAt="2"/>
            </a:pPr>
            <a:r>
              <a:rPr lang="es-ES_tradnl" dirty="0"/>
              <a:t>Determinar la fecha de adquisición, que es cuando se obtiene el control de la adquirida</a:t>
            </a:r>
          </a:p>
          <a:p>
            <a:r>
              <a:rPr lang="es-ES_tradnl" dirty="0"/>
              <a:t>             </a:t>
            </a:r>
          </a:p>
          <a:p>
            <a:r>
              <a:rPr lang="es-ES_tradnl" dirty="0"/>
              <a:t>              La Memoria 2012 de SMU indica en su nota 15.b: “</a:t>
            </a:r>
            <a:r>
              <a:rPr lang="es-CL" dirty="0"/>
              <a:t>La fecha de adquisición de </a:t>
            </a:r>
            <a:r>
              <a:rPr lang="es-CL" dirty="0" err="1"/>
              <a:t>SdS</a:t>
            </a:r>
            <a:r>
              <a:rPr lang="es-CL" dirty="0"/>
              <a:t> fue el                       </a:t>
            </a:r>
          </a:p>
          <a:p>
            <a:r>
              <a:rPr lang="es-CL" dirty="0"/>
              <a:t>       17 de septiembre de 2011 mediante la fusión por incorporación de Supermercados del Sur    </a:t>
            </a:r>
          </a:p>
          <a:p>
            <a:r>
              <a:rPr lang="es-CL" dirty="0"/>
              <a:t>       S.A. en SMU S.A., previo acuerdo tomado tanto en Junta extraordinaria de Accionistas de </a:t>
            </a:r>
          </a:p>
          <a:p>
            <a:r>
              <a:rPr lang="es-CL" dirty="0"/>
              <a:t>       SMU S.A. como de Supermercados del Sur S.A.” A ese día haremos el balance de fusión.</a:t>
            </a:r>
          </a:p>
          <a:p>
            <a:pPr marL="342900" indent="-342900"/>
            <a:endParaRPr lang="es-ES_tradnl" dirty="0"/>
          </a:p>
          <a:p>
            <a:pPr marL="342900" indent="-342900">
              <a:buFont typeface="+mj-lt"/>
              <a:buAutoNum type="alphaLcPeriod" startAt="3"/>
            </a:pPr>
            <a:r>
              <a:rPr lang="es-ES_tradnl" dirty="0"/>
              <a:t>Reconocer los activos adquiridos y los pasivos asumidos y cualquier participación no controladora (interés minoritario que aparece al consolidar el nuevo negocio). Separando la plusvalía (que es la diferencia entre lo pagado y el valor justo de lo comprado). Estos deben estar en la transacción de adquisición y no en transacciones separadas (como puede ser una compra posterior de un bien puntual).    </a:t>
            </a:r>
          </a:p>
          <a:p>
            <a:pPr marL="342900" indent="-342900"/>
            <a:r>
              <a:rPr lang="es-ES_tradnl" dirty="0"/>
              <a:t>  </a:t>
            </a:r>
          </a:p>
          <a:p>
            <a:pPr marL="342900" indent="-342900">
              <a:buFont typeface="+mj-lt"/>
              <a:buAutoNum type="alphaLcPeriod" startAt="4"/>
            </a:pPr>
            <a:r>
              <a:rPr lang="es-ES_tradnl" dirty="0"/>
              <a:t>La adquirente clasificará activos y pasivos basada en los acuerdos contractuales y sus políticas contables. Esto generará diferencias de valorización de los activos y pasivos. </a:t>
            </a:r>
          </a:p>
          <a:p>
            <a:pPr marL="342900" indent="-342900"/>
            <a:endParaRPr lang="es-ES_tradnl" dirty="0"/>
          </a:p>
          <a:p>
            <a:pPr marL="342900" indent="-342900"/>
            <a:r>
              <a:rPr lang="es-ES_tradnl" dirty="0"/>
              <a:t>	        ¿Tenemos la misma lógica para considerar un arrendamiento como financiero? En el margen, un contrato podría clasificarse como propiedad, planta y equipo para una y como arrendamiento financiero para la otra, afectando el </a:t>
            </a:r>
            <a:r>
              <a:rPr lang="es-ES_tradnl" dirty="0" err="1"/>
              <a:t>leverage</a:t>
            </a:r>
            <a:r>
              <a:rPr lang="es-ES_tradnl" dirty="0"/>
              <a:t> de la unidad de negocios. </a:t>
            </a:r>
          </a:p>
          <a:p>
            <a:pPr marL="342900" indent="-342900"/>
            <a:r>
              <a:rPr lang="es-ES_tradnl" dirty="0"/>
              <a:t>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467544" y="5517232"/>
            <a:ext cx="288032" cy="216024"/>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12 Flecha derecha"/>
          <p:cNvSpPr/>
          <p:nvPr/>
        </p:nvSpPr>
        <p:spPr>
          <a:xfrm>
            <a:off x="467544" y="1700808"/>
            <a:ext cx="288032" cy="216024"/>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Combinación de negocios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15630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6463308"/>
          </a:xfrm>
          <a:prstGeom prst="rect">
            <a:avLst/>
          </a:prstGeom>
          <a:noFill/>
        </p:spPr>
        <p:txBody>
          <a:bodyPr wrap="square" rtlCol="0">
            <a:spAutoFit/>
          </a:bodyPr>
          <a:lstStyle/>
          <a:p>
            <a:pPr marL="342900" indent="-342900"/>
            <a:r>
              <a:rPr lang="es-ES_tradnl" dirty="0"/>
              <a:t>	 ¿Usamos las mismas vidas útiles? Si ambas empresas cuentan con el ERP SAP amortizándolo la adquirente en 5 años y la adquirida en 10, recalcularemos el valor del intangible a 5 años. Las NIIF permiten juicio a la administración, pero este debe ser justificado. Es difícil de entender por qué el mismo software debiese ser útil plazos distintos.</a:t>
            </a:r>
          </a:p>
          <a:p>
            <a:pPr marL="342900" indent="-342900"/>
            <a:endParaRPr lang="es-ES_tradnl" dirty="0"/>
          </a:p>
          <a:p>
            <a:pPr marL="342900" indent="-342900">
              <a:buFont typeface="+mj-lt"/>
              <a:buAutoNum type="alphaLcPeriod" startAt="5"/>
            </a:pPr>
            <a:r>
              <a:rPr lang="es-ES_tradnl" dirty="0"/>
              <a:t>Medir los activos los activos identificables adquiridos y los pasivos asumidos a valor razonable. Notar que la plusvalía mencionada en c es descontando el valor razonable.</a:t>
            </a:r>
          </a:p>
          <a:p>
            <a:pPr marL="342900" indent="-342900">
              <a:buFont typeface="+mj-lt"/>
              <a:buAutoNum type="alphaLcPeriod" startAt="5"/>
            </a:pPr>
            <a:endParaRPr lang="es-ES_tradnl" dirty="0"/>
          </a:p>
          <a:p>
            <a:pPr marL="342900" indent="-342900"/>
            <a:r>
              <a:rPr lang="es-ES_tradnl" dirty="0"/>
              <a:t>       ¿Qué puede generar diferencias en el valor razonable? </a:t>
            </a:r>
          </a:p>
          <a:p>
            <a:pPr marL="342900" indent="-342900"/>
            <a:endParaRPr lang="es-ES_tradnl" dirty="0"/>
          </a:p>
          <a:p>
            <a:pPr marL="342900" indent="-342900"/>
            <a:r>
              <a:rPr lang="es-ES_tradnl" dirty="0"/>
              <a:t>Posibles rebajas:</a:t>
            </a:r>
          </a:p>
          <a:p>
            <a:pPr marL="342900" indent="-342900">
              <a:buFont typeface="Arial" pitchFamily="34" charset="0"/>
              <a:buChar char="•"/>
            </a:pPr>
            <a:r>
              <a:rPr lang="es-ES_tradnl" dirty="0"/>
              <a:t>Valorización de las cuentas por cobrar. ¿Están los incobrables debidamente provisionados?</a:t>
            </a:r>
          </a:p>
          <a:p>
            <a:pPr marL="342900" indent="-342900">
              <a:buFont typeface="Arial" pitchFamily="34" charset="0"/>
              <a:buChar char="•"/>
            </a:pPr>
            <a:r>
              <a:rPr lang="es-ES_tradnl" dirty="0"/>
              <a:t>Valorización del inventario. ¿Se ha cubierto correctamente la obsolescencia?</a:t>
            </a:r>
          </a:p>
          <a:p>
            <a:pPr marL="342900" indent="-342900">
              <a:buFont typeface="Arial" pitchFamily="34" charset="0"/>
              <a:buChar char="•"/>
            </a:pPr>
            <a:r>
              <a:rPr lang="es-ES_tradnl" dirty="0"/>
              <a:t>¿Existe deterioro en plantas y equipos o intangibles?</a:t>
            </a:r>
          </a:p>
          <a:p>
            <a:pPr marL="342900" indent="-342900">
              <a:buFont typeface="Arial" pitchFamily="34" charset="0"/>
              <a:buChar char="•"/>
            </a:pPr>
            <a:endParaRPr lang="es-ES_tradnl" dirty="0"/>
          </a:p>
          <a:p>
            <a:pPr marL="342900" indent="-342900"/>
            <a:r>
              <a:rPr lang="es-ES_tradnl" dirty="0"/>
              <a:t>Posibles alzas:</a:t>
            </a:r>
          </a:p>
          <a:p>
            <a:pPr marL="342900" indent="-342900">
              <a:buFont typeface="Arial" pitchFamily="34" charset="0"/>
              <a:buChar char="•"/>
            </a:pPr>
            <a:r>
              <a:rPr lang="es-ES_tradnl" dirty="0"/>
              <a:t>Marcas: ¿Qué compramos si adquirimos una empresa de ropa de lujo? Es la marca un claro generador de beneficios económicos que podemos medir a través del royalty a pagar.</a:t>
            </a:r>
          </a:p>
          <a:p>
            <a:pPr marL="342900" indent="-342900">
              <a:buFont typeface="Arial" pitchFamily="34" charset="0"/>
              <a:buChar char="•"/>
            </a:pPr>
            <a:r>
              <a:rPr lang="es-ES_tradnl" dirty="0"/>
              <a:t>Listas de clientes: El valor de una empresa puede estar en tomar una base de clientes leales, cada cliente tiene el valor de los ingresos que generará en su vida activa, la que es medible.</a:t>
            </a:r>
          </a:p>
          <a:p>
            <a:pPr marL="342900" indent="-342900">
              <a:buFont typeface="Arial" pitchFamily="34" charset="0"/>
              <a:buChar char="•"/>
            </a:pPr>
            <a:r>
              <a:rPr lang="es-ES_tradnl" dirty="0"/>
              <a:t>Patentes que permitan explotar productos o servicios de manera exclusiva. </a:t>
            </a:r>
          </a:p>
          <a:p>
            <a:pPr marL="342900" indent="-342900"/>
            <a:endParaRPr lang="es-ES_tradnl" dirty="0"/>
          </a:p>
          <a:p>
            <a:pPr marL="342900" indent="-342900"/>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107504" y="1124744"/>
            <a:ext cx="288032" cy="216024"/>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11 Flecha derecha"/>
          <p:cNvSpPr/>
          <p:nvPr/>
        </p:nvSpPr>
        <p:spPr>
          <a:xfrm>
            <a:off x="107504" y="3356992"/>
            <a:ext cx="288032" cy="216024"/>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Unidad de Negocios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92815"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La nota 15 b. de los estados financieros de SMU 2012, sobre detalle de adquisiciones, señala:</a:t>
            </a:r>
          </a:p>
          <a:p>
            <a:r>
              <a:rPr lang="es-ES_tradnl" dirty="0"/>
              <a:t>“</a:t>
            </a:r>
            <a:r>
              <a:rPr lang="es-CL" dirty="0"/>
              <a:t>El proceso sucesivo de compras se enmarca en el plan de negocios del Grupo SMU, y tuvo</a:t>
            </a:r>
          </a:p>
          <a:p>
            <a:r>
              <a:rPr lang="es-CL" dirty="0"/>
              <a:t>por objetivo aumentar la participación de mercado … se fundamenta en que al aumentar el volumen de compra y distribución mediante la integración de cadenas menores se logran sinergias, las que se pueden graficar en la obtención de mejores precios de compra de inventarios al transar mayores volúmenes, mejorando con ello la competitividad.</a:t>
            </a:r>
          </a:p>
          <a:p>
            <a:r>
              <a:rPr lang="es-CL" dirty="0"/>
              <a:t>Cada adquisición cumple con la definición de NIIF 3 para ser tratadas como combinaciones de negocio, … corresponde a la adquisición de unidades de negocios, a las que para propósitos operativos se les asigna una nueva entidad legal (Sociedad). Dichas entidades representan un negocio en marcha, que genera un EBITDA positivo desde su toma de control.”</a:t>
            </a:r>
          </a:p>
          <a:p>
            <a:endParaRPr lang="es-ES_tradnl" dirty="0"/>
          </a:p>
          <a:p>
            <a:pPr>
              <a:buFont typeface="Arial" pitchFamily="34" charset="0"/>
              <a:buChar char="•"/>
            </a:pPr>
            <a:r>
              <a:rPr lang="es-ES_tradnl" dirty="0"/>
              <a:t> Es decir, ellos consideran que cumplen NIIF 3, aun cuando adquieren los activos y no la empresa como ente legal, pues pueden analizar los activos adquiridos como constituyentes de un negocio en marcha.</a:t>
            </a:r>
          </a:p>
          <a:p>
            <a:pPr>
              <a:buFont typeface="Arial" pitchFamily="34" charset="0"/>
              <a:buChar char="•"/>
            </a:pPr>
            <a:endParaRPr lang="es-ES_tradnl" dirty="0"/>
          </a:p>
          <a:p>
            <a:pPr>
              <a:buFont typeface="Arial" pitchFamily="34" charset="0"/>
              <a:buChar char="•"/>
            </a:pPr>
            <a:r>
              <a:rPr lang="es-ES_tradnl" dirty="0"/>
              <a:t>  Esto se refuerza, a continuación en la misma nota:</a:t>
            </a:r>
          </a:p>
          <a:p>
            <a:r>
              <a:rPr lang="es-ES_tradnl" dirty="0"/>
              <a:t>“</a:t>
            </a:r>
            <a:r>
              <a:rPr lang="es-CL" dirty="0"/>
              <a:t>En la mayoría de las adquisiciones de negocios efectuadas por SMU se ha optado por no</a:t>
            </a:r>
          </a:p>
          <a:p>
            <a:r>
              <a:rPr lang="es-CL" dirty="0"/>
              <a:t>adquirir la sociedad existente, dado el riesgo implícito de contingencias que esta pueda traer.</a:t>
            </a:r>
          </a:p>
          <a:p>
            <a:r>
              <a:rPr lang="es-CL" dirty="0"/>
              <a:t>Por lo anterior, la Sociedad ha estructurado un proceso de compra que se centra en la</a:t>
            </a:r>
          </a:p>
          <a:p>
            <a:r>
              <a:rPr lang="es-CL" dirty="0"/>
              <a:t>adquisición de unidades de negocios con sus activos adquiridos separadamente (existencias y</a:t>
            </a:r>
          </a:p>
          <a:p>
            <a:r>
              <a:rPr lang="es-CL" dirty="0"/>
              <a:t>activo fijo principalmente).”</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Cómo llegar a la Plusvalía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09383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La nota 15 b. de los estados financieros de SMU 2012, señala dónde se genera la plusvalía:</a:t>
            </a:r>
          </a:p>
          <a:p>
            <a:r>
              <a:rPr lang="es-ES_tradnl" dirty="0"/>
              <a:t>“</a:t>
            </a:r>
            <a:r>
              <a:rPr lang="es-CL" dirty="0"/>
              <a:t>El proceso sucesivo de compras …tuvo por objetivo aumentar la participación de mercado … </a:t>
            </a:r>
            <a:r>
              <a:rPr lang="es-CL" b="1" dirty="0"/>
              <a:t>se fundamenta en que al aumentar el volumen de compra y distribución mediante la integración </a:t>
            </a:r>
            <a:r>
              <a:rPr lang="es-CL" dirty="0"/>
              <a:t>de cadenas menores </a:t>
            </a:r>
            <a:r>
              <a:rPr lang="es-CL" b="1" dirty="0"/>
              <a:t>se logran sinergias</a:t>
            </a:r>
            <a:r>
              <a:rPr lang="es-CL" dirty="0"/>
              <a:t>, las que se pueden </a:t>
            </a:r>
            <a:r>
              <a:rPr lang="es-CL" b="1" dirty="0"/>
              <a:t>graficar</a:t>
            </a:r>
            <a:r>
              <a:rPr lang="es-CL" dirty="0"/>
              <a:t> en la </a:t>
            </a:r>
            <a:r>
              <a:rPr lang="es-CL" b="1" dirty="0"/>
              <a:t>obtención de mejores precios de compra </a:t>
            </a:r>
            <a:r>
              <a:rPr lang="es-CL" dirty="0"/>
              <a:t>de inventarios al transar mayores volúmenes, mejorando con ello la competitividad… En la mayoría de las adquisiciones … se ha optado por no adquirir la sociedad existente, … se materializa al adquirir …los inmuebles a través de las sociedades inmobiliarias de </a:t>
            </a:r>
            <a:r>
              <a:rPr lang="es-CL" dirty="0" err="1"/>
              <a:t>Corpgroup</a:t>
            </a:r>
            <a:r>
              <a:rPr lang="es-CL" dirty="0"/>
              <a:t>, utilizando como fórmula de precio el promedio de tasaciones efectuadas por terceros, … [así] los activos son adquiridos y registrados desde el inicio a su valor de mercado, ... se adquiere de forma separada el stock de existencias …tomando como base para fijar el precio la toma de un inventario general y la valorización a costo de </a:t>
            </a:r>
            <a:r>
              <a:rPr lang="es-CL"/>
              <a:t>reposición ... </a:t>
            </a:r>
            <a:r>
              <a:rPr lang="es-CL" b="1" dirty="0"/>
              <a:t>Por lo anterior estos activos son adquiridos y registrados a su valor de mercado a la fecha de compra</a:t>
            </a:r>
            <a:r>
              <a:rPr lang="es-CL" dirty="0"/>
              <a:t>. Por último, se adquiere la unidad de negocios representada por una nueva entidad legal (Sociedad), la cual posee como único activo los bienes muebles necesarios para el funcionamiento de las salas de ventas, además de los derechos de marcas, software, patentes y otros intangibles.</a:t>
            </a:r>
          </a:p>
          <a:p>
            <a:r>
              <a:rPr lang="es-CL" dirty="0"/>
              <a:t>Las Sociedades adquiridas según la estructura indicada en el párrafo anterior al aplicar la</a:t>
            </a:r>
          </a:p>
          <a:p>
            <a:r>
              <a:rPr lang="es-CL" dirty="0"/>
              <a:t>metodología de combinación de negocios, para su registro contable se concluye que poseen</a:t>
            </a:r>
          </a:p>
          <a:p>
            <a:r>
              <a:rPr lang="es-CL" dirty="0"/>
              <a:t>principalmente, un activo intangible identificable relevante, que corresponde a la marca usada</a:t>
            </a:r>
          </a:p>
          <a:p>
            <a:r>
              <a:rPr lang="es-CL" dirty="0"/>
              <a:t>por cada cadena, respecto de las cuales en la combinación de negocios, solo se ha registrado por lo tanto forman parte de la Plusvalía adquirida. Dada la estructura de compra no se</a:t>
            </a:r>
          </a:p>
          <a:p>
            <a:r>
              <a:rPr lang="es-CL" dirty="0"/>
              <a:t>identifican pasivos que asumir producto de la combinación.</a:t>
            </a:r>
            <a:r>
              <a:rPr lang="es-ES_tradnl" dirty="0"/>
              <a:t>”</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Efectos de las Variaciones en las Tasas de Cambio de la Moneda Extranjera– NIC 21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2630681"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6186658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solidFill>
                  <a:srgbClr val="002060"/>
                </a:solidFill>
              </a:rPr>
              <a:t>Sección 1 - Introducción</a:t>
            </a:r>
            <a:endParaRPr lang="es-CL" dirty="0">
              <a:solidFill>
                <a:srgbClr val="002060"/>
              </a:solidFill>
            </a:endParaRPr>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89297"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Estado de situación financiera-corriente/no corriente</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937173"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74591"/>
            <a:ext cx="9144000" cy="5909310"/>
          </a:xfrm>
          <a:prstGeom prst="rect">
            <a:avLst/>
          </a:prstGeom>
          <a:noFill/>
        </p:spPr>
        <p:txBody>
          <a:bodyPr wrap="square" rtlCol="0">
            <a:spAutoFit/>
          </a:bodyPr>
          <a:lstStyle/>
          <a:p>
            <a:pPr>
              <a:buFont typeface="Arial" pitchFamily="34" charset="0"/>
              <a:buChar char="•"/>
            </a:pPr>
            <a:r>
              <a:rPr lang="es-ES_tradnl" dirty="0"/>
              <a:t> “Una entidad presentará sus activos corrientes y no corrientes, así como sus pasivos corrientes y no corrientes, como categorías separadas …excepto cuándo una presentación basada en el grado de liquidez proporcione una información … más relevante” (Nº 60, NIC 1))</a:t>
            </a:r>
          </a:p>
          <a:p>
            <a:pPr>
              <a:buFont typeface="Arial" pitchFamily="34" charset="0"/>
              <a:buChar char="•"/>
            </a:pPr>
            <a:endParaRPr lang="es-ES_tradnl" dirty="0"/>
          </a:p>
          <a:p>
            <a:pPr>
              <a:buFont typeface="Arial" pitchFamily="34" charset="0"/>
              <a:buChar char="•"/>
            </a:pPr>
            <a:r>
              <a:rPr lang="es-ES_tradnl" dirty="0"/>
              <a:t> “Independiente del método …adoptado, una entidad revelará el importe esperado a recuperar o cancelar… dentro de los 12 meses siguientes después del período …y después de doce meses tras esa fecha” (Nº 61, NIC 1)</a:t>
            </a:r>
          </a:p>
          <a:p>
            <a:pPr>
              <a:buFont typeface="Arial" pitchFamily="34" charset="0"/>
              <a:buChar char="•"/>
            </a:pPr>
            <a:endParaRPr lang="es-ES_tradnl" dirty="0"/>
          </a:p>
          <a:p>
            <a:pPr>
              <a:buFont typeface="Arial" pitchFamily="34" charset="0"/>
              <a:buChar char="•"/>
            </a:pPr>
            <a:r>
              <a:rPr lang="es-ES_tradnl" dirty="0"/>
              <a:t> “Una entidad clasificará un </a:t>
            </a:r>
            <a:r>
              <a:rPr lang="es-ES_tradnl" b="1" dirty="0"/>
              <a:t>activo</a:t>
            </a:r>
            <a:r>
              <a:rPr lang="es-ES_tradnl" dirty="0"/>
              <a:t> como </a:t>
            </a:r>
            <a:r>
              <a:rPr lang="es-ES_tradnl" b="1" dirty="0"/>
              <a:t>corriente</a:t>
            </a:r>
            <a:r>
              <a:rPr lang="es-ES_tradnl" dirty="0"/>
              <a:t> cuando: espera </a:t>
            </a:r>
            <a:r>
              <a:rPr lang="es-ES_tradnl" b="1" dirty="0"/>
              <a:t>realizar</a:t>
            </a:r>
            <a:r>
              <a:rPr lang="es-ES_tradnl" dirty="0"/>
              <a:t> el activo, …. en su </a:t>
            </a:r>
            <a:r>
              <a:rPr lang="es-ES_tradnl" b="1" dirty="0"/>
              <a:t>ciclo normal de negociación</a:t>
            </a:r>
            <a:r>
              <a:rPr lang="es-ES_tradnl" dirty="0"/>
              <a:t>; mantiene el activo … con fines de negociación; espera realizar el activo dentro de los </a:t>
            </a:r>
            <a:r>
              <a:rPr lang="es-ES_tradnl" b="1" dirty="0"/>
              <a:t>doce meses siguientes </a:t>
            </a:r>
            <a:r>
              <a:rPr lang="es-ES_tradnl" dirty="0"/>
              <a:t>… el activo es efectivo o equivalente” (Nº 66, NIC 1)</a:t>
            </a:r>
          </a:p>
          <a:p>
            <a:pPr>
              <a:buFont typeface="Arial" pitchFamily="34" charset="0"/>
              <a:buChar char="•"/>
            </a:pPr>
            <a:endParaRPr lang="es-ES_tradnl" dirty="0"/>
          </a:p>
          <a:p>
            <a:pPr>
              <a:buFont typeface="Arial" pitchFamily="34" charset="0"/>
              <a:buChar char="•"/>
            </a:pPr>
            <a:r>
              <a:rPr lang="es-ES_tradnl" dirty="0"/>
              <a:t> Si el </a:t>
            </a:r>
            <a:r>
              <a:rPr lang="es-ES_tradnl" b="1" dirty="0"/>
              <a:t>ciclo de negocios </a:t>
            </a:r>
            <a:r>
              <a:rPr lang="es-ES_tradnl" dirty="0"/>
              <a:t>es </a:t>
            </a:r>
            <a:r>
              <a:rPr lang="es-ES_tradnl" b="1" dirty="0"/>
              <a:t>superior</a:t>
            </a:r>
            <a:r>
              <a:rPr lang="es-ES_tradnl" dirty="0"/>
              <a:t> a </a:t>
            </a:r>
            <a:r>
              <a:rPr lang="es-ES_tradnl" b="1" dirty="0"/>
              <a:t>12 meses </a:t>
            </a:r>
            <a:r>
              <a:rPr lang="es-ES_tradnl" dirty="0"/>
              <a:t>y hay </a:t>
            </a:r>
            <a:r>
              <a:rPr lang="es-ES_tradnl" b="1" dirty="0"/>
              <a:t>activos/pasivos relacionados al ciclo</a:t>
            </a:r>
            <a:r>
              <a:rPr lang="es-ES_tradnl" dirty="0"/>
              <a:t>, se </a:t>
            </a:r>
            <a:r>
              <a:rPr lang="es-ES_tradnl" b="1" dirty="0"/>
              <a:t>clasifican </a:t>
            </a:r>
            <a:r>
              <a:rPr lang="es-ES_tradnl" dirty="0"/>
              <a:t>como</a:t>
            </a:r>
            <a:r>
              <a:rPr lang="es-ES_tradnl" b="1" dirty="0"/>
              <a:t> corrientes aunque</a:t>
            </a:r>
            <a:r>
              <a:rPr lang="es-ES_tradnl" dirty="0"/>
              <a:t> vayan a </a:t>
            </a:r>
            <a:r>
              <a:rPr lang="es-ES_tradnl" b="1" dirty="0"/>
              <a:t>pasar</a:t>
            </a:r>
            <a:r>
              <a:rPr lang="es-ES_tradnl" dirty="0"/>
              <a:t> de </a:t>
            </a:r>
            <a:r>
              <a:rPr lang="es-ES_tradnl" b="1" dirty="0"/>
              <a:t>12 meses</a:t>
            </a:r>
            <a:r>
              <a:rPr lang="es-ES_tradnl" dirty="0"/>
              <a:t>. (Nº 70, NIC 1). </a:t>
            </a:r>
          </a:p>
          <a:p>
            <a:r>
              <a:rPr lang="es-ES_tradnl" b="1" dirty="0"/>
              <a:t>Ejemplo</a:t>
            </a:r>
            <a:r>
              <a:rPr lang="es-ES_tradnl" dirty="0"/>
              <a:t>: Airbus </a:t>
            </a:r>
            <a:r>
              <a:rPr lang="es-ES_tradnl" dirty="0" err="1"/>
              <a:t>Group</a:t>
            </a:r>
            <a:r>
              <a:rPr lang="es-ES_tradnl" dirty="0"/>
              <a:t> en sus EE.FF. 2014, nota 2.1.2 indica: </a:t>
            </a:r>
          </a:p>
          <a:p>
            <a:r>
              <a:rPr lang="es-ES_tradnl" dirty="0"/>
              <a:t>“</a:t>
            </a:r>
            <a:r>
              <a:rPr lang="es-CL" dirty="0"/>
              <a:t>La clasificación … corriente o no corriente depende … si la </a:t>
            </a:r>
            <a:r>
              <a:rPr lang="es-CL" b="1" dirty="0"/>
              <a:t>partida</a:t>
            </a:r>
            <a:r>
              <a:rPr lang="es-CL" dirty="0"/>
              <a:t> está relacionada con una </a:t>
            </a:r>
            <a:r>
              <a:rPr lang="es-CL" b="1" dirty="0"/>
              <a:t>producción</a:t>
            </a:r>
            <a:r>
              <a:rPr lang="es-CL" dirty="0"/>
              <a:t> en </a:t>
            </a:r>
            <a:r>
              <a:rPr lang="es-CL" b="1" dirty="0"/>
              <a:t>serie o</a:t>
            </a:r>
            <a:r>
              <a:rPr lang="es-CL" dirty="0"/>
              <a:t> está sujeta a una </a:t>
            </a:r>
            <a:r>
              <a:rPr lang="es-CL" b="1" dirty="0"/>
              <a:t>producción a largo plazo </a:t>
            </a:r>
            <a:r>
              <a:rPr lang="es-CL" dirty="0"/>
              <a:t>… los activos y pasivos relativos a las actividades de </a:t>
            </a:r>
            <a:r>
              <a:rPr lang="es-CL" b="1" dirty="0"/>
              <a:t>contratos de construcción </a:t>
            </a:r>
            <a:r>
              <a:rPr lang="es-CL" dirty="0"/>
              <a:t>–como existencias, deudores comerciales y acreedores comerciales y cuentas a cobrar resultantes del método de </a:t>
            </a:r>
            <a:r>
              <a:rPr lang="es-CL" b="1" dirty="0"/>
              <a:t>grado de avance</a:t>
            </a:r>
            <a:r>
              <a:rPr lang="es-CL" dirty="0"/>
              <a:t>– que se … consumen … como parte del </a:t>
            </a:r>
            <a:r>
              <a:rPr lang="es-CL" b="1" dirty="0"/>
              <a:t>ciclo operativo normal </a:t>
            </a:r>
            <a:r>
              <a:rPr lang="es-CL" dirty="0"/>
              <a:t>se clasifican como </a:t>
            </a:r>
            <a:r>
              <a:rPr lang="es-CL" b="1" dirty="0"/>
              <a:t>corrientes</a:t>
            </a:r>
            <a:r>
              <a:rPr lang="es-CL" dirty="0"/>
              <a:t>, </a:t>
            </a:r>
            <a:r>
              <a:rPr lang="es-CL" b="1" dirty="0"/>
              <a:t>incluso</a:t>
            </a:r>
            <a:r>
              <a:rPr lang="es-CL" dirty="0"/>
              <a:t> cuando </a:t>
            </a:r>
            <a:r>
              <a:rPr lang="es-CL" b="1" dirty="0"/>
              <a:t>no</a:t>
            </a:r>
            <a:r>
              <a:rPr lang="es-CL" dirty="0"/>
              <a:t> se espera que se </a:t>
            </a:r>
            <a:r>
              <a:rPr lang="es-CL" b="1" dirty="0"/>
              <a:t>realicen</a:t>
            </a:r>
            <a:r>
              <a:rPr lang="es-CL" dirty="0"/>
              <a:t> en los </a:t>
            </a:r>
            <a:r>
              <a:rPr lang="es-CL" b="1" dirty="0"/>
              <a:t>12 meses posteriores</a:t>
            </a:r>
            <a:r>
              <a:rPr lang="es-CL" dirty="0"/>
              <a:t>”</a:t>
            </a:r>
            <a:endParaRPr lang="es-ES_tradnl"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Moneda Funcional</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31705"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632311"/>
          </a:xfrm>
          <a:prstGeom prst="rect">
            <a:avLst/>
          </a:prstGeom>
          <a:noFill/>
        </p:spPr>
        <p:txBody>
          <a:bodyPr wrap="square" rtlCol="0">
            <a:spAutoFit/>
          </a:bodyPr>
          <a:lstStyle/>
          <a:p>
            <a:pPr>
              <a:buFont typeface="Arial" pitchFamily="34" charset="0"/>
              <a:buChar char="•"/>
            </a:pPr>
            <a:r>
              <a:rPr lang="es-ES_tradnl" dirty="0"/>
              <a:t> Las empresas a veces hacen negocios con países extranjeros: compran o venden en moneda extranjera y/o tienen directamente un negocio en el extranjero.           ¿Cómo contabilizamos?</a:t>
            </a:r>
          </a:p>
          <a:p>
            <a:r>
              <a:rPr lang="es-ES_tradnl" dirty="0"/>
              <a:t>    </a:t>
            </a:r>
          </a:p>
          <a:p>
            <a:pPr>
              <a:buFont typeface="Arial" pitchFamily="34" charset="0"/>
              <a:buChar char="•"/>
            </a:pPr>
            <a:r>
              <a:rPr lang="es-ES_tradnl"/>
              <a:t> “Moneda </a:t>
            </a:r>
            <a:r>
              <a:rPr lang="es-ES_tradnl" dirty="0"/>
              <a:t>funcional es la moneda del entorno económico principal en el que opera la entidad”. Este “es, normalmente, aquél en el que ésta genera y emplea el efectivo” (Nº 8 y 9, NIC 21)      Pensemos en una estado de resultados de la empresa por moneda. ¿Cuál primaría?</a:t>
            </a:r>
          </a:p>
          <a:p>
            <a:pPr>
              <a:buFont typeface="Arial" pitchFamily="34" charset="0"/>
              <a:buChar char="•"/>
            </a:pPr>
            <a:endParaRPr lang="es-ES_tradnl" dirty="0"/>
          </a:p>
          <a:p>
            <a:pPr>
              <a:buFont typeface="Arial" pitchFamily="34" charset="0"/>
              <a:buChar char="•"/>
            </a:pPr>
            <a:r>
              <a:rPr lang="es-ES_tradnl" dirty="0"/>
              <a:t> “</a:t>
            </a:r>
            <a:r>
              <a:rPr lang="es-CL" dirty="0"/>
              <a:t>Para determinar su moneda funcional, la entidad considerará los siguientes factores:</a:t>
            </a:r>
          </a:p>
          <a:p>
            <a:r>
              <a:rPr lang="es-CL" dirty="0"/>
              <a:t> a) La moneda:</a:t>
            </a:r>
          </a:p>
          <a:p>
            <a:r>
              <a:rPr lang="es-CL" dirty="0"/>
              <a:t>     i) que influya fundamentalmente en los precios de venta de los bienes y servicios …</a:t>
            </a:r>
          </a:p>
          <a:p>
            <a:r>
              <a:rPr lang="es-CL" dirty="0"/>
              <a:t>     ii) del país cuyas fuerzas competitivas y regulaciones determinen … los precios de venta…</a:t>
            </a:r>
          </a:p>
          <a:p>
            <a:r>
              <a:rPr lang="es-CL" dirty="0"/>
              <a:t> b) La moneda que influya fundamentalmente en los costos de la mano de obra, de los materiales y de otros costos de producir los bienes o suministrar los servicios…” </a:t>
            </a:r>
            <a:r>
              <a:rPr lang="es-ES_tradnl" dirty="0"/>
              <a:t>(Nº 9, NIC 21)</a:t>
            </a:r>
          </a:p>
          <a:p>
            <a:endParaRPr lang="es-ES_tradnl" dirty="0"/>
          </a:p>
          <a:p>
            <a:pPr>
              <a:buFont typeface="Arial" pitchFamily="34" charset="0"/>
              <a:buChar char="•"/>
            </a:pPr>
            <a:r>
              <a:rPr lang="es-ES_tradnl" dirty="0"/>
              <a:t> Como indicadores adicionales, podemos analizar la moneda en que se financia la entidad (deuda y capital) y la moneda en que se mantiene la caja operacional. (Nº 10, NIC 21)</a:t>
            </a:r>
          </a:p>
          <a:p>
            <a:pPr>
              <a:buFont typeface="Arial" pitchFamily="34" charset="0"/>
              <a:buChar char="•"/>
            </a:pPr>
            <a:endParaRPr lang="es-ES_tradnl" dirty="0"/>
          </a:p>
          <a:p>
            <a:pPr>
              <a:buFont typeface="Arial" pitchFamily="34" charset="0"/>
              <a:buChar char="•"/>
            </a:pPr>
            <a:r>
              <a:rPr lang="es-ES_tradnl" dirty="0"/>
              <a:t>Para una filial en el extranjero, debemos analizar si podría funcionar como un negocio autónomo y el peso de las transacciones con la matriz dentro del negocio total de la filial. (Nº 11, NIC 21)</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6228184" y="1340768"/>
            <a:ext cx="360040" cy="288032"/>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8" name="9 Flecha derecha"/>
          <p:cNvSpPr/>
          <p:nvPr/>
        </p:nvSpPr>
        <p:spPr>
          <a:xfrm>
            <a:off x="971601" y="2420888"/>
            <a:ext cx="216023" cy="360040"/>
          </a:xfrm>
          <a:prstGeom prst="rightArrow">
            <a:avLst/>
          </a:prstGeom>
          <a:solidFill>
            <a:schemeClr val="tx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1419025610"/>
      </p:ext>
    </p:extLst>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Tasa de cambio aplicable</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32727"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buFont typeface="Arial" pitchFamily="34" charset="0"/>
              <a:buChar char="•"/>
            </a:pPr>
            <a:r>
              <a:rPr lang="es-ES_tradnl" dirty="0"/>
              <a:t> Partidas monetarias son unidades monetarias mantenidas en efectivo, así como activos y pasivos que se van a recibir o pagar, mediante una cantidad fija o determinable de unidades monetarias” (Nº 8, NIC 21)</a:t>
            </a:r>
          </a:p>
          <a:p>
            <a:pPr>
              <a:buFont typeface="Arial" pitchFamily="34" charset="0"/>
              <a:buChar char="•"/>
            </a:pPr>
            <a:endParaRPr lang="es-ES_tradnl" dirty="0"/>
          </a:p>
          <a:p>
            <a:pPr>
              <a:buFont typeface="Arial" pitchFamily="34" charset="0"/>
              <a:buChar char="•"/>
            </a:pPr>
            <a:r>
              <a:rPr lang="es-ES_tradnl" dirty="0"/>
              <a:t> “Tasa de cambio de contado [spot] es la tasa de cambio utilizada en las transacciones con entrega inmediata” (Nº 8, NIC 21)</a:t>
            </a:r>
          </a:p>
          <a:p>
            <a:pPr>
              <a:buFont typeface="Arial" pitchFamily="34" charset="0"/>
              <a:buChar char="•"/>
            </a:pPr>
            <a:endParaRPr lang="es-ES_tradnl" dirty="0"/>
          </a:p>
          <a:p>
            <a:pPr>
              <a:buFont typeface="Arial" pitchFamily="34" charset="0"/>
              <a:buChar char="•"/>
            </a:pPr>
            <a:r>
              <a:rPr lang="es-ES_tradnl" dirty="0"/>
              <a:t> “Tasa de cambio de cierre es la tasa de cambio de contado existente al final del período sobre el que se informa” (Nº 8, NIC 21)</a:t>
            </a:r>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pPr>
              <a:buFont typeface="Arial" pitchFamily="34" charset="0"/>
              <a:buChar char="•"/>
            </a:pPr>
            <a:endParaRPr lang="es-ES_tradnl" dirty="0"/>
          </a:p>
          <a:p>
            <a:endParaRPr lang="es-ES_tradnl" dirty="0"/>
          </a:p>
          <a:p>
            <a:endParaRPr lang="es-ES_tradnl" dirty="0"/>
          </a:p>
          <a:p>
            <a:pPr>
              <a:buFont typeface="Arial" pitchFamily="34" charset="0"/>
              <a:buChar char="•"/>
            </a:pPr>
            <a:r>
              <a:rPr lang="es-ES_tradnl" dirty="0"/>
              <a:t> Genera diferencia de cambio, al convertir a dos tasas de cambio distintas</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12" name="Picture 29"/>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521317" y="3789040"/>
            <a:ext cx="7435059" cy="2502891"/>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Elipse 2"/>
          <p:cNvSpPr/>
          <p:nvPr/>
        </p:nvSpPr>
        <p:spPr>
          <a:xfrm>
            <a:off x="2483768" y="4997275"/>
            <a:ext cx="6192688" cy="129465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 name="Flecha abajo 3"/>
          <p:cNvSpPr/>
          <p:nvPr/>
        </p:nvSpPr>
        <p:spPr>
          <a:xfrm rot="1879198">
            <a:off x="2274917" y="6097391"/>
            <a:ext cx="1065090" cy="490490"/>
          </a:xfrm>
          <a:prstGeom prst="downArrow">
            <a:avLst>
              <a:gd name="adj1" fmla="val 50000"/>
              <a:gd name="adj2" fmla="val 567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41211476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Estado de resultado y otro resultado </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938194"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355312"/>
          </a:xfrm>
          <a:prstGeom prst="rect">
            <a:avLst/>
          </a:prstGeom>
          <a:noFill/>
        </p:spPr>
        <p:txBody>
          <a:bodyPr wrap="square" rtlCol="0">
            <a:spAutoFit/>
          </a:bodyPr>
          <a:lstStyle/>
          <a:p>
            <a:pPr>
              <a:buFont typeface="Arial" pitchFamily="34" charset="0"/>
              <a:buChar char="•"/>
            </a:pPr>
            <a:r>
              <a:rPr lang="es-ES_tradnl" dirty="0"/>
              <a:t> “ La sección del resultados del período … incluirán:</a:t>
            </a:r>
          </a:p>
          <a:p>
            <a:pPr marL="342900" indent="-342900">
              <a:buAutoNum type="alphaLcParenR"/>
            </a:pPr>
            <a:r>
              <a:rPr lang="es-ES_tradnl" dirty="0"/>
              <a:t>ingresos de actividades ordinarias;</a:t>
            </a:r>
          </a:p>
          <a:p>
            <a:pPr marL="342900" indent="-342900">
              <a:buAutoNum type="alphaLcParenR"/>
            </a:pPr>
            <a:r>
              <a:rPr lang="es-ES_tradnl" dirty="0"/>
              <a:t>ganancias y pérdidas  que surgen de la baja en cuentas de activos financieros …;</a:t>
            </a:r>
          </a:p>
          <a:p>
            <a:pPr marL="342900" indent="-342900">
              <a:buAutoNum type="alphaLcParenR"/>
            </a:pPr>
            <a:r>
              <a:rPr lang="es-ES_tradnl" dirty="0"/>
              <a:t>Costos financieros;</a:t>
            </a:r>
          </a:p>
          <a:p>
            <a:pPr marL="342900" indent="-342900">
              <a:buAutoNum type="alphaLcParenR"/>
            </a:pPr>
            <a:r>
              <a:rPr lang="es-ES_tradnl" dirty="0"/>
              <a:t>Participación en los resultados del período … contabilicen con el método de la participación</a:t>
            </a:r>
          </a:p>
          <a:p>
            <a:pPr marL="342900" indent="-342900">
              <a:buAutoNum type="alphaLcParenR"/>
            </a:pPr>
            <a:r>
              <a:rPr lang="es-ES_tradnl" dirty="0"/>
              <a:t>Si un activo financiero se reclasifica de forma que se mide a valor razonable… diferencia entre el importe en libros anterior y su valor razonable …:</a:t>
            </a:r>
          </a:p>
          <a:p>
            <a:pPr marL="342900" indent="-342900">
              <a:buAutoNum type="alphaLcParenR"/>
            </a:pPr>
            <a:r>
              <a:rPr lang="es-ES_tradnl" dirty="0"/>
              <a:t>Gastos por impuestos;</a:t>
            </a:r>
          </a:p>
          <a:p>
            <a:pPr marL="342900" indent="-342900">
              <a:buAutoNum type="alphaLcParenR"/>
            </a:pPr>
            <a:r>
              <a:rPr lang="es-ES_tradnl" dirty="0"/>
              <a:t>Un importe único para el total de operaciones discontinuadas” (Nº 70, NIC 1)</a:t>
            </a:r>
          </a:p>
          <a:p>
            <a:endParaRPr lang="es-ES_tradnl" dirty="0"/>
          </a:p>
          <a:p>
            <a:pPr>
              <a:buFont typeface="Arial" pitchFamily="34" charset="0"/>
              <a:buChar char="•"/>
            </a:pPr>
            <a:r>
              <a:rPr lang="es-ES_tradnl" dirty="0"/>
              <a:t> “Una entidad presentará un </a:t>
            </a:r>
            <a:r>
              <a:rPr lang="es-ES_tradnl" b="1" dirty="0"/>
              <a:t>desglose de los gastos </a:t>
            </a:r>
            <a:r>
              <a:rPr lang="es-ES_tradnl" dirty="0"/>
              <a:t>reconocidos en el resultado, utilizando una clasificación </a:t>
            </a:r>
            <a:r>
              <a:rPr lang="es-ES_tradnl" b="1" dirty="0"/>
              <a:t>basada en la naturaleza o en la función </a:t>
            </a:r>
            <a:r>
              <a:rPr lang="es-ES_tradnl" dirty="0"/>
              <a:t>de ellos dentro de la entidad, </a:t>
            </a:r>
            <a:r>
              <a:rPr lang="es-ES_tradnl" b="1" dirty="0"/>
              <a:t>lo que proporcione una información más fiable y más relevante</a:t>
            </a:r>
            <a:r>
              <a:rPr lang="es-ES_tradnl" dirty="0"/>
              <a:t>” (Nº 99, NIC 1)      </a:t>
            </a:r>
          </a:p>
          <a:p>
            <a:pPr>
              <a:buFont typeface="Arial" pitchFamily="34" charset="0"/>
              <a:buChar char="•"/>
            </a:pPr>
            <a:endParaRPr lang="es-ES_tradnl" dirty="0"/>
          </a:p>
          <a:p>
            <a:pPr>
              <a:buFont typeface="Arial" pitchFamily="34" charset="0"/>
              <a:buChar char="•"/>
            </a:pPr>
            <a:r>
              <a:rPr lang="es-ES_tradnl" dirty="0"/>
              <a:t> Es decir, por naturaleza es el tipo de gasto: pago a empleados, depreciación, etc. En cambio, por función separa costos de distribución de administración, etc.    </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Veamos el caso de </a:t>
            </a:r>
            <a:r>
              <a:rPr lang="es-ES_tradnl" b="1" dirty="0" err="1"/>
              <a:t>Fasa</a:t>
            </a:r>
            <a:r>
              <a:rPr lang="es-ES_tradnl" dirty="0"/>
              <a:t> que presenta sus estados de resultados </a:t>
            </a:r>
            <a:r>
              <a:rPr lang="es-ES_tradnl" b="1" dirty="0"/>
              <a:t>por naturaleza </a:t>
            </a:r>
            <a:r>
              <a:rPr lang="es-ES_tradnl" dirty="0"/>
              <a:t>y los de </a:t>
            </a:r>
            <a:r>
              <a:rPr lang="es-ES_tradnl" b="1" dirty="0"/>
              <a:t>Embotelladora Andina </a:t>
            </a:r>
            <a:r>
              <a:rPr lang="es-ES_tradnl" dirty="0"/>
              <a:t>que lo hace </a:t>
            </a:r>
            <a:r>
              <a:rPr lang="es-ES_tradnl" b="1" dirty="0"/>
              <a:t>por función</a:t>
            </a:r>
            <a:r>
              <a:rPr lang="es-ES_tradnl" dirty="0"/>
              <a:t>. ¿Cómo son los de Falabella?</a:t>
            </a:r>
            <a:endParaRPr lang="es-ES_tradnl"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EERR naturaleza vs función</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323217"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pic>
        <p:nvPicPr>
          <p:cNvPr id="1323013" name="Picture 5"/>
          <p:cNvPicPr>
            <a:picLocks noChangeAspect="1" noChangeArrowheads="1"/>
          </p:cNvPicPr>
          <p:nvPr/>
        </p:nvPicPr>
        <p:blipFill>
          <a:blip r:embed="rId5" cstate="print"/>
          <a:srcRect/>
          <a:stretch>
            <a:fillRect/>
          </a:stretch>
        </p:blipFill>
        <p:spPr bwMode="auto">
          <a:xfrm>
            <a:off x="4355976" y="1124744"/>
            <a:ext cx="4699774" cy="5301208"/>
          </a:xfrm>
          <a:prstGeom prst="rect">
            <a:avLst/>
          </a:prstGeom>
          <a:noFill/>
          <a:ln w="9525">
            <a:noFill/>
            <a:miter lim="800000"/>
            <a:headEnd/>
            <a:tailEnd/>
          </a:ln>
        </p:spPr>
      </p:pic>
      <p:pic>
        <p:nvPicPr>
          <p:cNvPr id="1323014" name="Picture 6"/>
          <p:cNvPicPr>
            <a:picLocks noChangeAspect="1" noChangeArrowheads="1"/>
          </p:cNvPicPr>
          <p:nvPr/>
        </p:nvPicPr>
        <p:blipFill>
          <a:blip r:embed="rId6" cstate="print"/>
          <a:srcRect/>
          <a:stretch>
            <a:fillRect/>
          </a:stretch>
        </p:blipFill>
        <p:spPr bwMode="auto">
          <a:xfrm>
            <a:off x="1" y="1124745"/>
            <a:ext cx="4367750" cy="5400599"/>
          </a:xfrm>
          <a:prstGeom prst="rect">
            <a:avLst/>
          </a:prstGeom>
          <a:noFill/>
          <a:ln w="9525">
            <a:noFill/>
            <a:miter lim="800000"/>
            <a:headEnd/>
            <a:tailEnd/>
          </a:ln>
        </p:spPr>
      </p:pic>
      <p:sp>
        <p:nvSpPr>
          <p:cNvPr id="11" name="10 Elipse"/>
          <p:cNvSpPr/>
          <p:nvPr/>
        </p:nvSpPr>
        <p:spPr>
          <a:xfrm>
            <a:off x="2987824" y="1196752"/>
            <a:ext cx="936104" cy="2880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12 Elipse"/>
          <p:cNvSpPr/>
          <p:nvPr/>
        </p:nvSpPr>
        <p:spPr>
          <a:xfrm>
            <a:off x="7596336" y="1412776"/>
            <a:ext cx="936104" cy="288032"/>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5" name="14 Conector recto"/>
          <p:cNvCxnSpPr/>
          <p:nvPr/>
        </p:nvCxnSpPr>
        <p:spPr>
          <a:xfrm>
            <a:off x="4355976" y="1052736"/>
            <a:ext cx="0" cy="580526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Notas</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16393"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 name="Rectángulo 3"/>
          <p:cNvSpPr/>
          <p:nvPr/>
        </p:nvSpPr>
        <p:spPr>
          <a:xfrm>
            <a:off x="179512" y="1080901"/>
            <a:ext cx="8784976" cy="6463308"/>
          </a:xfrm>
          <a:prstGeom prst="rect">
            <a:avLst/>
          </a:prstGeom>
        </p:spPr>
        <p:txBody>
          <a:bodyPr wrap="square">
            <a:spAutoFit/>
          </a:bodyPr>
          <a:lstStyle/>
          <a:p>
            <a:pPr>
              <a:buFont typeface="Arial" pitchFamily="34" charset="0"/>
              <a:buChar char="•"/>
            </a:pPr>
            <a:r>
              <a:rPr lang="es-ES_tradnl" dirty="0"/>
              <a:t>“Una entidad presentará las notas … de una forma sistemática. Una entidad referenciará cada partida incluida en los estados de situación financiera y del resultado integral … en los estados de cambios en el patrimonio y de flujos de efectivo, con… las notas” (Nº 112, NIC 1))</a:t>
            </a:r>
          </a:p>
          <a:p>
            <a:pPr>
              <a:buFont typeface="Arial" pitchFamily="34" charset="0"/>
              <a:buChar char="•"/>
            </a:pPr>
            <a:endParaRPr lang="es-ES_tradnl" dirty="0"/>
          </a:p>
          <a:p>
            <a:pPr>
              <a:buFont typeface="Arial" pitchFamily="34" charset="0"/>
              <a:buChar char="•"/>
            </a:pPr>
            <a:r>
              <a:rPr lang="es-ES_tradnl" dirty="0"/>
              <a:t>  La NIC 1, N° 117, pide revelar “en el resumen de políticas contables significativas:</a:t>
            </a:r>
          </a:p>
          <a:p>
            <a:pPr marL="342900" indent="-342900">
              <a:buFont typeface="+mj-lt"/>
              <a:buAutoNum type="alphaLcParenR"/>
            </a:pPr>
            <a:r>
              <a:rPr lang="es-ES_tradnl" dirty="0"/>
              <a:t>La base … de medición utilizada para la elaboración de los estados financieros, y</a:t>
            </a:r>
          </a:p>
          <a:p>
            <a:pPr marL="342900" indent="-342900">
              <a:buFont typeface="+mj-lt"/>
              <a:buAutoNum type="alphaLcParenR"/>
            </a:pPr>
            <a:r>
              <a:rPr lang="es-ES_tradnl" dirty="0"/>
              <a:t>Las otras políticas contables utilizadas que sean relevantes para [su] comprensión”</a:t>
            </a:r>
          </a:p>
          <a:p>
            <a:pPr>
              <a:buFont typeface="Arial" pitchFamily="34" charset="0"/>
              <a:buChar char="•"/>
            </a:pPr>
            <a:endParaRPr lang="es-ES_tradnl" dirty="0"/>
          </a:p>
          <a:p>
            <a:pPr>
              <a:buFont typeface="Arial" pitchFamily="34" charset="0"/>
              <a:buChar char="•"/>
            </a:pPr>
            <a:r>
              <a:rPr lang="es-ES_tradnl" dirty="0"/>
              <a:t> “Una entidad revelará, en el resumen de las políticas contables … los juicios … que la gerencia haya realizado en el … [la] aplicación de las políticas contables” (Nº 122, NIC 1)</a:t>
            </a:r>
          </a:p>
          <a:p>
            <a:pPr>
              <a:buFont typeface="Arial" pitchFamily="34" charset="0"/>
              <a:buChar char="•"/>
            </a:pPr>
            <a:endParaRPr lang="es-ES_tradnl" dirty="0"/>
          </a:p>
          <a:p>
            <a:pPr>
              <a:buFont typeface="Arial" pitchFamily="34" charset="0"/>
              <a:buChar char="•"/>
            </a:pPr>
            <a:r>
              <a:rPr lang="es-ES_tradnl" dirty="0"/>
              <a:t> “”Una entidad revelará información sobre los supuestos realizados acerca del futuro y otras causas de incertidumbre en las estimación al final del período sobre el que informa, que tengan un riesgo significativo de ocasionar ajustes significativos en el valor en libros de los activos o pasivos dentro del periodo contable siguiente” (Nº 125, NIC 1)</a:t>
            </a:r>
          </a:p>
          <a:p>
            <a:pPr>
              <a:buFont typeface="Arial" pitchFamily="34" charset="0"/>
              <a:buChar char="•"/>
            </a:pPr>
            <a:endParaRPr lang="es-ES_tradnl" dirty="0"/>
          </a:p>
          <a:p>
            <a:pPr>
              <a:buFont typeface="Arial" pitchFamily="34" charset="0"/>
              <a:buChar char="•"/>
            </a:pPr>
            <a:r>
              <a:rPr lang="es-ES_tradnl" dirty="0"/>
              <a:t> Una estimación NO es un juicio:</a:t>
            </a:r>
          </a:p>
          <a:p>
            <a:pPr marL="285750" indent="-285750">
              <a:buFont typeface="Wingdings" panose="05000000000000000000" pitchFamily="2" charset="2"/>
              <a:buChar char="Ø"/>
            </a:pPr>
            <a:r>
              <a:rPr lang="es-ES_tradnl" dirty="0"/>
              <a:t>Aplicamos juicio cuando interpretamos la norma a nuestro caso particular, por ejemplo cuando definamos un arrendamiento como financiero u operativo.  </a:t>
            </a:r>
          </a:p>
          <a:p>
            <a:pPr marL="285750" indent="-285750">
              <a:buFont typeface="Wingdings" panose="05000000000000000000" pitchFamily="2" charset="2"/>
              <a:buChar char="Ø"/>
            </a:pPr>
            <a:r>
              <a:rPr lang="es-ES_tradnl" dirty="0"/>
              <a:t>Una estimación, en cambio, se refiere a insumos necesarios para nuestros cálculos, que no están disponibles de manera OBJETIVA, como el valor residual de un equipo.</a:t>
            </a:r>
          </a:p>
          <a:p>
            <a:pPr>
              <a:buFont typeface="Arial" pitchFamily="34" charset="0"/>
              <a:buChar char="•"/>
            </a:pPr>
            <a:endParaRPr lang="es-ES_tradnl" dirty="0"/>
          </a:p>
          <a:p>
            <a:pPr>
              <a:buFont typeface="Arial" pitchFamily="34" charset="0"/>
              <a:buChar char="•"/>
            </a:pPr>
            <a:endParaRPr lang="es-ES_tradnl" dirty="0"/>
          </a:p>
        </p:txBody>
      </p:sp>
    </p:spTree>
    <p:extLst>
      <p:ext uri="{BB962C8B-B14F-4D97-AF65-F5344CB8AC3E}">
        <p14:creationId xmlns:p14="http://schemas.microsoft.com/office/powerpoint/2010/main" val="41626415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t>Segmentos de Operación– NIIF 8</a:t>
            </a:r>
            <a:endParaRPr lang="es-CL"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2633742"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413922215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¿Qué es un segmento?</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a:t>Contabilidad Gerencial</a:t>
            </a:r>
            <a:endParaRPr lang="es-ES_tradn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34766"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632311"/>
          </a:xfrm>
          <a:prstGeom prst="rect">
            <a:avLst/>
          </a:prstGeom>
          <a:noFill/>
        </p:spPr>
        <p:txBody>
          <a:bodyPr wrap="square" rtlCol="0">
            <a:spAutoFit/>
          </a:bodyPr>
          <a:lstStyle/>
          <a:p>
            <a:pPr algn="just">
              <a:buFont typeface="Arial" pitchFamily="34" charset="0"/>
              <a:buChar char="•"/>
            </a:pPr>
            <a:r>
              <a:rPr lang="es-ES_tradnl" dirty="0"/>
              <a:t> </a:t>
            </a:r>
            <a:r>
              <a:rPr lang="es-CL" dirty="0"/>
              <a:t>Los segmentos buscan que la empresa revele “</a:t>
            </a:r>
            <a:r>
              <a:rPr lang="es-CL" b="1" dirty="0"/>
              <a:t>información </a:t>
            </a:r>
            <a:r>
              <a:rPr lang="es-CL" dirty="0"/>
              <a:t>que </a:t>
            </a:r>
            <a:r>
              <a:rPr lang="es-CL" b="1" dirty="0"/>
              <a:t>permita</a:t>
            </a:r>
            <a:r>
              <a:rPr lang="es-CL" dirty="0"/>
              <a:t> que los usuarios de sus estados financieros </a:t>
            </a:r>
            <a:r>
              <a:rPr lang="es-CL" b="1" dirty="0"/>
              <a:t>evalúen</a:t>
            </a:r>
            <a:r>
              <a:rPr lang="es-CL" dirty="0"/>
              <a:t> la naturaleza y el efecto financiero de las </a:t>
            </a:r>
            <a:r>
              <a:rPr lang="es-CL" b="1" dirty="0"/>
              <a:t>actividades de negocio </a:t>
            </a:r>
            <a:r>
              <a:rPr lang="es-CL" dirty="0"/>
              <a:t>que desarrolla y los entornos económicos en los que opera” </a:t>
            </a:r>
            <a:r>
              <a:rPr lang="es-ES_tradnl" dirty="0"/>
              <a:t>(Nº 1, NIIF 8)</a:t>
            </a:r>
            <a:endParaRPr lang="es-CL" dirty="0"/>
          </a:p>
          <a:p>
            <a:pPr>
              <a:buFont typeface="Arial" pitchFamily="34" charset="0"/>
              <a:buChar char="•"/>
            </a:pPr>
            <a:endParaRPr lang="es-ES_tradnl" dirty="0"/>
          </a:p>
          <a:p>
            <a:pPr>
              <a:buFont typeface="Arial" pitchFamily="34" charset="0"/>
              <a:buChar char="•"/>
            </a:pPr>
            <a:r>
              <a:rPr lang="es-ES_tradnl" dirty="0"/>
              <a:t> “Un </a:t>
            </a:r>
            <a:r>
              <a:rPr lang="es-ES_tradnl" b="1" dirty="0"/>
              <a:t>segmento de operación</a:t>
            </a:r>
            <a:r>
              <a:rPr lang="es-ES_tradnl" dirty="0"/>
              <a:t> es un componente de una entidad:</a:t>
            </a:r>
          </a:p>
          <a:p>
            <a:pPr marL="342900" indent="-342900">
              <a:buAutoNum type="alphaLcParenR"/>
            </a:pPr>
            <a:r>
              <a:rPr lang="es-ES_tradnl" dirty="0"/>
              <a:t>que desarrolla actividades de negocio de las que </a:t>
            </a:r>
            <a:r>
              <a:rPr lang="es-ES_tradnl" b="1" dirty="0"/>
              <a:t>puede obtener ingresos </a:t>
            </a:r>
            <a:r>
              <a:rPr lang="es-ES_tradnl" dirty="0"/>
              <a:t>de las actividades ordinarias </a:t>
            </a:r>
            <a:r>
              <a:rPr lang="es-ES_tradnl" b="1" dirty="0"/>
              <a:t>e incurrir en gastos </a:t>
            </a:r>
            <a:r>
              <a:rPr lang="es-ES_tradnl" dirty="0"/>
              <a:t>…</a:t>
            </a:r>
          </a:p>
          <a:p>
            <a:pPr marL="342900" indent="-342900">
              <a:buAutoNum type="alphaLcParenR"/>
            </a:pPr>
            <a:r>
              <a:rPr lang="es-ES_tradnl" dirty="0"/>
              <a:t>cuyos resultados de operación son </a:t>
            </a:r>
            <a:r>
              <a:rPr lang="es-ES_tradnl" b="1" dirty="0"/>
              <a:t>revisados </a:t>
            </a:r>
            <a:r>
              <a:rPr lang="es-ES_tradnl" dirty="0"/>
              <a:t>de forma regular por la </a:t>
            </a:r>
            <a:r>
              <a:rPr lang="es-ES_tradnl" b="1" dirty="0"/>
              <a:t>máxima autoridad </a:t>
            </a:r>
            <a:r>
              <a:rPr lang="es-ES_tradnl" dirty="0"/>
              <a:t>en la </a:t>
            </a:r>
            <a:r>
              <a:rPr lang="es-ES_tradnl" b="1" dirty="0"/>
              <a:t>toma de decisiones </a:t>
            </a:r>
            <a:r>
              <a:rPr lang="es-ES_tradnl" dirty="0"/>
              <a:t>de operación de la entidad, …. y evaluar su rendimiento; y</a:t>
            </a:r>
          </a:p>
          <a:p>
            <a:pPr marL="342900" indent="-342900">
              <a:buAutoNum type="alphaLcParenR"/>
            </a:pPr>
            <a:r>
              <a:rPr lang="es-ES_tradnl" dirty="0"/>
              <a:t>sobre el cual se </a:t>
            </a:r>
            <a:r>
              <a:rPr lang="es-ES_tradnl" b="1" dirty="0"/>
              <a:t>dispone</a:t>
            </a:r>
            <a:r>
              <a:rPr lang="es-ES_tradnl" dirty="0"/>
              <a:t> de </a:t>
            </a:r>
            <a:r>
              <a:rPr lang="es-ES_tradnl" b="1" dirty="0"/>
              <a:t>información financiera </a:t>
            </a:r>
            <a:r>
              <a:rPr lang="es-ES_tradnl" dirty="0"/>
              <a:t>diferenciada” (Nº 5, NIIF 8)</a:t>
            </a:r>
          </a:p>
          <a:p>
            <a:pPr marL="342900" indent="-342900"/>
            <a:endParaRPr lang="es-ES_tradnl" dirty="0"/>
          </a:p>
          <a:p>
            <a:pPr>
              <a:buFont typeface="Arial" pitchFamily="34" charset="0"/>
              <a:buChar char="•"/>
            </a:pPr>
            <a:r>
              <a:rPr lang="es-ES_tradnl" dirty="0"/>
              <a:t> </a:t>
            </a:r>
            <a:r>
              <a:rPr lang="es-ES_tradnl" b="1" dirty="0"/>
              <a:t>Ejemplo:</a:t>
            </a:r>
            <a:r>
              <a:rPr lang="es-ES_tradnl" dirty="0"/>
              <a:t> Un </a:t>
            </a:r>
            <a:r>
              <a:rPr lang="es-ES_tradnl" b="1" dirty="0"/>
              <a:t>representante</a:t>
            </a:r>
            <a:r>
              <a:rPr lang="es-ES_tradnl" dirty="0"/>
              <a:t> de </a:t>
            </a:r>
            <a:r>
              <a:rPr lang="es-ES_tradnl" b="1" dirty="0"/>
              <a:t>Volkswagen</a:t>
            </a:r>
            <a:r>
              <a:rPr lang="es-ES_tradnl" dirty="0"/>
              <a:t> que vende </a:t>
            </a:r>
            <a:r>
              <a:rPr lang="es-ES_tradnl" b="1" dirty="0"/>
              <a:t>vehículos nuevos </a:t>
            </a:r>
            <a:r>
              <a:rPr lang="es-ES_tradnl" dirty="0"/>
              <a:t>y </a:t>
            </a:r>
            <a:r>
              <a:rPr lang="es-ES_tradnl" b="1" dirty="0"/>
              <a:t>usados</a:t>
            </a:r>
            <a:r>
              <a:rPr lang="es-ES_tradnl" dirty="0"/>
              <a:t>, además de contar con un </a:t>
            </a:r>
            <a:r>
              <a:rPr lang="es-ES_tradnl" b="1" dirty="0"/>
              <a:t>taller</a:t>
            </a:r>
            <a:r>
              <a:rPr lang="es-ES_tradnl" dirty="0"/>
              <a:t>. ¿Pueden ser sus segmentos automóviles nuevos, usados y el taller?</a:t>
            </a:r>
          </a:p>
          <a:p>
            <a:pPr>
              <a:buFont typeface="Arial" pitchFamily="34" charset="0"/>
              <a:buChar char="•"/>
            </a:pPr>
            <a:endParaRPr lang="es-ES_tradnl" dirty="0"/>
          </a:p>
          <a:p>
            <a:pPr>
              <a:buFont typeface="Arial" pitchFamily="34" charset="0"/>
              <a:buChar char="•"/>
            </a:pPr>
            <a:r>
              <a:rPr lang="es-ES_tradnl" dirty="0"/>
              <a:t> Los 3 grupos generan ingresos y gastos propios, pudiendo de hecho ser empresas independientes si existiese en volumen necesario. Por lo que pueden ser segmentos según a)</a:t>
            </a:r>
          </a:p>
          <a:p>
            <a:pPr>
              <a:buFont typeface="Arial" pitchFamily="34" charset="0"/>
              <a:buChar char="•"/>
            </a:pPr>
            <a:endParaRPr lang="es-ES_tradnl" dirty="0"/>
          </a:p>
          <a:p>
            <a:pPr>
              <a:buFont typeface="Arial" pitchFamily="34" charset="0"/>
              <a:buChar char="•"/>
            </a:pPr>
            <a:r>
              <a:rPr lang="es-ES_tradnl" dirty="0"/>
              <a:t> Si vende autos </a:t>
            </a:r>
            <a:r>
              <a:rPr lang="es-ES_tradnl" b="1" dirty="0"/>
              <a:t>nuevos y usados </a:t>
            </a:r>
            <a:r>
              <a:rPr lang="es-ES_tradnl" dirty="0"/>
              <a:t>en las </a:t>
            </a:r>
            <a:r>
              <a:rPr lang="es-ES_tradnl" b="1" dirty="0"/>
              <a:t>mismas instalaciones </a:t>
            </a:r>
            <a:r>
              <a:rPr lang="es-ES_tradnl" dirty="0"/>
              <a:t>y con la </a:t>
            </a:r>
            <a:r>
              <a:rPr lang="es-ES_tradnl" b="1" dirty="0"/>
              <a:t>misma fuerza de ventas </a:t>
            </a:r>
            <a:r>
              <a:rPr lang="es-ES_tradnl" dirty="0"/>
              <a:t>no podremos cumplir el criterio c), pues </a:t>
            </a:r>
            <a:r>
              <a:rPr lang="es-ES_tradnl" b="1" dirty="0"/>
              <a:t>no podemos separar </a:t>
            </a:r>
            <a:r>
              <a:rPr lang="es-ES_tradnl" dirty="0"/>
              <a:t>los gastos de manera clara (salvo las comisiones de ventas). Debiendo considerar sólo </a:t>
            </a:r>
            <a:r>
              <a:rPr lang="es-ES_tradnl" b="1" dirty="0"/>
              <a:t>2 segmentos</a:t>
            </a:r>
            <a:r>
              <a:rPr lang="es-ES_tradnl" dirty="0"/>
              <a:t>, autos y taller.</a:t>
            </a:r>
          </a:p>
        </p:txBody>
      </p:sp>
    </p:spTree>
    <p:extLst>
      <p:ext uri="{BB962C8B-B14F-4D97-AF65-F5344CB8AC3E}">
        <p14:creationId xmlns:p14="http://schemas.microsoft.com/office/powerpoint/2010/main" val="1378985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9" end="9"/>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Cuándo revelar un segmento</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a:t>Contabilidad Gerencial</a:t>
            </a:r>
            <a:endParaRPr lang="es-ES_tradn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35790"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355312"/>
          </a:xfrm>
          <a:prstGeom prst="rect">
            <a:avLst/>
          </a:prstGeom>
          <a:noFill/>
        </p:spPr>
        <p:txBody>
          <a:bodyPr wrap="square" rtlCol="0">
            <a:spAutoFit/>
          </a:bodyPr>
          <a:lstStyle/>
          <a:p>
            <a:pPr algn="just">
              <a:buFont typeface="Arial" pitchFamily="34" charset="0"/>
              <a:buChar char="•"/>
            </a:pPr>
            <a:r>
              <a:rPr lang="es-ES_tradnl" dirty="0"/>
              <a:t> </a:t>
            </a:r>
            <a:r>
              <a:rPr lang="es-CL" dirty="0"/>
              <a:t>S</a:t>
            </a:r>
            <a:r>
              <a:rPr lang="es-ES_tradnl" dirty="0"/>
              <a:t>e </a:t>
            </a:r>
            <a:r>
              <a:rPr lang="es-ES_tradnl" b="1" dirty="0"/>
              <a:t>informará</a:t>
            </a:r>
            <a:r>
              <a:rPr lang="es-ES_tradnl" dirty="0"/>
              <a:t> por </a:t>
            </a:r>
            <a:r>
              <a:rPr lang="es-ES_tradnl" b="1" dirty="0"/>
              <a:t>separado</a:t>
            </a:r>
            <a:r>
              <a:rPr lang="es-ES_tradnl" dirty="0"/>
              <a:t> un </a:t>
            </a:r>
            <a:r>
              <a:rPr lang="es-ES_tradnl" b="1" dirty="0"/>
              <a:t>segmento</a:t>
            </a:r>
            <a:r>
              <a:rPr lang="es-ES_tradnl" dirty="0"/>
              <a:t> de operación si alcanza alguno de los siguientes umbrales cuantitativos (basado en Nº 13, NIIF 8):</a:t>
            </a:r>
          </a:p>
          <a:p>
            <a:pPr indent="-342900">
              <a:buAutoNum type="alphaLcParenR"/>
            </a:pPr>
            <a:r>
              <a:rPr lang="es-ES_tradnl" b="1" dirty="0"/>
              <a:t>ingresos </a:t>
            </a:r>
            <a:r>
              <a:rPr lang="es-ES_tradnl" dirty="0"/>
              <a:t> segmento (clientes externos y transferencias inter-segmentos) </a:t>
            </a:r>
            <a:r>
              <a:rPr lang="es-ES_tradnl" b="1" dirty="0"/>
              <a:t>&gt;10 % </a:t>
            </a:r>
            <a:r>
              <a:rPr lang="es-ES_tradnl" dirty="0"/>
              <a:t>∑ ingresos de las actividades ordinarias combinados  (internos y externos)</a:t>
            </a:r>
          </a:p>
          <a:p>
            <a:pPr indent="-342900">
              <a:buAutoNum type="alphaLcParenR"/>
            </a:pPr>
            <a:r>
              <a:rPr lang="es-ES_tradnl" dirty="0"/>
              <a:t>Valor absoluto de sus </a:t>
            </a:r>
            <a:r>
              <a:rPr lang="es-ES_tradnl" b="1" dirty="0"/>
              <a:t>resultados &gt;10% </a:t>
            </a:r>
            <a:r>
              <a:rPr lang="es-ES_tradnl" dirty="0"/>
              <a:t>∑ ganancia combinada de los segmentos de operación que no hayan presentado pérdidas o de ∑ pérdida combinada de los segmentos de operación que no hayan presentado ganancias</a:t>
            </a:r>
          </a:p>
          <a:p>
            <a:pPr indent="-342900">
              <a:buAutoNum type="alphaLcParenR"/>
            </a:pPr>
            <a:r>
              <a:rPr lang="es-ES_tradnl" b="1" dirty="0"/>
              <a:t>Activos &gt; 10% </a:t>
            </a:r>
            <a:r>
              <a:rPr lang="es-ES_tradnl" dirty="0"/>
              <a:t>activos combinados de todos los segmentos</a:t>
            </a:r>
          </a:p>
          <a:p>
            <a:pPr indent="-342900">
              <a:buAutoNum type="alphaLcParenR"/>
            </a:pPr>
            <a:endParaRPr lang="es-ES_tradnl" dirty="0"/>
          </a:p>
          <a:p>
            <a:pPr>
              <a:buFont typeface="Arial" pitchFamily="34" charset="0"/>
              <a:buChar char="•"/>
            </a:pPr>
            <a:r>
              <a:rPr lang="es-CL" dirty="0"/>
              <a:t> </a:t>
            </a:r>
            <a:r>
              <a:rPr lang="es-ES_tradnl" dirty="0"/>
              <a:t>Volvamos a nuestro </a:t>
            </a:r>
            <a:r>
              <a:rPr lang="es-ES_tradnl" b="1" dirty="0"/>
              <a:t>ejemplo</a:t>
            </a:r>
            <a:r>
              <a:rPr lang="es-ES_tradnl" dirty="0"/>
              <a:t>, pero ahora pensemos que los autos usados se venden en una ubicación distinta a los nuevos, con lo que podemos disponer de información diferenciada, por lo que existirían 3 segmentos. ¿Cuáles debiésemos informar de manera separada?</a:t>
            </a:r>
          </a:p>
          <a:p>
            <a:pPr>
              <a:buFont typeface="Arial" pitchFamily="34" charset="0"/>
              <a:buChar char="•"/>
            </a:pPr>
            <a:endParaRPr lang="es-ES_tradnl" dirty="0"/>
          </a:p>
          <a:p>
            <a:pPr>
              <a:buFont typeface="Arial" pitchFamily="34" charset="0"/>
              <a:buChar char="•"/>
            </a:pPr>
            <a:r>
              <a:rPr lang="es-ES_tradnl" dirty="0"/>
              <a:t> Si la automotriz vendió el 2013 $ 2.000 MM en autos nuevos, $ 500 MM en autos usados y $ 3.000 MM en el taller, está obligada a revelar solamente automóviles y taller, ya que usados es el 9% de sus ventas y no califica para revelarse como segmento separado.</a:t>
            </a:r>
          </a:p>
          <a:p>
            <a:pPr>
              <a:buFont typeface="Arial" pitchFamily="34" charset="0"/>
              <a:buChar char="•"/>
            </a:pPr>
            <a:endParaRPr lang="es-ES_tradnl" dirty="0"/>
          </a:p>
          <a:p>
            <a:pPr>
              <a:buFont typeface="Arial" pitchFamily="34" charset="0"/>
              <a:buChar char="•"/>
            </a:pPr>
            <a:r>
              <a:rPr lang="es-ES_tradnl" dirty="0"/>
              <a:t> Esto no quiere decir que no pueda revelarlo si es relevante a la comprensión del negocio, a juicio de la administración, sólo que por umbral cuantitativo, no está obligado.</a:t>
            </a:r>
          </a:p>
        </p:txBody>
      </p:sp>
    </p:spTree>
    <p:extLst>
      <p:ext uri="{BB962C8B-B14F-4D97-AF65-F5344CB8AC3E}">
        <p14:creationId xmlns:p14="http://schemas.microsoft.com/office/powerpoint/2010/main" val="2980127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Revisión de segmentación</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a:t>Contabilidad Gerencial</a:t>
            </a:r>
            <a:endParaRPr lang="es-ES_tradn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36814"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856984" cy="5909310"/>
          </a:xfrm>
          <a:prstGeom prst="rect">
            <a:avLst/>
          </a:prstGeom>
          <a:noFill/>
        </p:spPr>
        <p:txBody>
          <a:bodyPr wrap="square" rtlCol="0">
            <a:spAutoFit/>
          </a:bodyPr>
          <a:lstStyle/>
          <a:p>
            <a:pPr algn="just">
              <a:buFont typeface="Arial" pitchFamily="34" charset="0"/>
              <a:buChar char="•"/>
            </a:pPr>
            <a:r>
              <a:rPr lang="es-ES_tradnl" dirty="0"/>
              <a:t> La NIIF 8 en su Nº 22 pide que </a:t>
            </a:r>
            <a:r>
              <a:rPr lang="es-CL" dirty="0"/>
              <a:t>“Una entidad revelará la siguiente información general</a:t>
            </a:r>
            <a:r>
              <a:rPr lang="es-ES_tradnl" dirty="0"/>
              <a:t>:</a:t>
            </a:r>
          </a:p>
          <a:p>
            <a:pPr indent="-342900">
              <a:buAutoNum type="alphaLcParenR"/>
            </a:pPr>
            <a:r>
              <a:rPr lang="es-ES_tradnl" dirty="0"/>
              <a:t>Los factores que han servido para identificar los segmentos sobre los que debe informarse, incluyendo la base de organización [productos vs. servicios, zonas geográficas…]</a:t>
            </a:r>
          </a:p>
          <a:p>
            <a:pPr indent="-342900">
              <a:buFontTx/>
              <a:buAutoNum type="alphaLcParenR"/>
            </a:pPr>
            <a:r>
              <a:rPr lang="es-ES_tradnl" dirty="0"/>
              <a:t>Tipos de productos y servicios de los que cada segmento….obtiene sus ingresos”</a:t>
            </a:r>
            <a:endParaRPr lang="es-CL" dirty="0"/>
          </a:p>
          <a:p>
            <a:endParaRPr lang="es-ES_tradnl" dirty="0"/>
          </a:p>
          <a:p>
            <a:r>
              <a:rPr lang="es-ES_tradnl" b="1" dirty="0"/>
              <a:t>Ejemplo</a:t>
            </a:r>
            <a:r>
              <a:rPr lang="es-ES_tradnl" dirty="0"/>
              <a:t>: </a:t>
            </a:r>
            <a:r>
              <a:rPr lang="es-ES_tradnl" b="1" dirty="0"/>
              <a:t>Celulosa Arauco </a:t>
            </a:r>
            <a:r>
              <a:rPr lang="es-ES_tradnl" dirty="0"/>
              <a:t>EEFF2015 en su nota 24 </a:t>
            </a:r>
            <a:r>
              <a:rPr lang="es-CL" dirty="0"/>
              <a:t>describe sus segmentos así:</a:t>
            </a:r>
          </a:p>
          <a:p>
            <a:pPr>
              <a:buFont typeface="Arial" pitchFamily="34" charset="0"/>
              <a:buChar char="•"/>
            </a:pPr>
            <a:r>
              <a:rPr lang="es-CL" dirty="0"/>
              <a:t> “Área Celulosa: Los principales productos que vende esta área son celulosa blanqueada de fibra larga (BSKP), celulosa blanqueada de fibra corta (BHKP), cruda de fibra larga (UKP), y celulosa </a:t>
            </a:r>
            <a:r>
              <a:rPr lang="es-CL" dirty="0" err="1"/>
              <a:t>fluff</a:t>
            </a:r>
            <a:r>
              <a:rPr lang="es-CL" dirty="0"/>
              <a:t>.</a:t>
            </a:r>
          </a:p>
          <a:p>
            <a:pPr>
              <a:buFont typeface="Arial" pitchFamily="34" charset="0"/>
              <a:buChar char="•"/>
            </a:pPr>
            <a:endParaRPr lang="es-CL" dirty="0"/>
          </a:p>
          <a:p>
            <a:pPr>
              <a:buFont typeface="Arial" pitchFamily="34" charset="0"/>
              <a:buChar char="•"/>
            </a:pPr>
            <a:r>
              <a:rPr lang="es-CL" dirty="0"/>
              <a:t> Área Paneles: Los principales productos que vende esta área corresponden a paneles terciados (</a:t>
            </a:r>
            <a:r>
              <a:rPr lang="es-CL" dirty="0" err="1"/>
              <a:t>plywood</a:t>
            </a:r>
            <a:r>
              <a:rPr lang="es-CL" dirty="0"/>
              <a:t>), MDF (</a:t>
            </a:r>
            <a:r>
              <a:rPr lang="es-CL" dirty="0" err="1"/>
              <a:t>medium</a:t>
            </a:r>
            <a:r>
              <a:rPr lang="es-CL" dirty="0"/>
              <a:t> </a:t>
            </a:r>
            <a:r>
              <a:rPr lang="es-CL" dirty="0" err="1"/>
              <a:t>density</a:t>
            </a:r>
            <a:r>
              <a:rPr lang="es-CL" dirty="0"/>
              <a:t> </a:t>
            </a:r>
            <a:r>
              <a:rPr lang="es-CL" dirty="0" err="1"/>
              <a:t>fiberboard</a:t>
            </a:r>
            <a:r>
              <a:rPr lang="es-CL" dirty="0"/>
              <a:t>), HB (</a:t>
            </a:r>
            <a:r>
              <a:rPr lang="es-CL" dirty="0" err="1"/>
              <a:t>hardboard</a:t>
            </a:r>
            <a:r>
              <a:rPr lang="es-CL" dirty="0"/>
              <a:t>), PB (aglomerados) y molduras de MDF.</a:t>
            </a:r>
          </a:p>
          <a:p>
            <a:pPr>
              <a:buFont typeface="Arial" pitchFamily="34" charset="0"/>
              <a:buChar char="•"/>
            </a:pPr>
            <a:endParaRPr lang="es-CL" dirty="0"/>
          </a:p>
          <a:p>
            <a:pPr>
              <a:buFont typeface="Arial" pitchFamily="34" charset="0"/>
              <a:buChar char="•"/>
            </a:pPr>
            <a:r>
              <a:rPr lang="es-CL" dirty="0"/>
              <a:t> Área Madera Aserrada: El portafolio de productos que vende esta área comprende madera aserrada de diferentes dimensiones y productos </a:t>
            </a:r>
            <a:r>
              <a:rPr lang="es-CL" dirty="0" err="1"/>
              <a:t>remanufacturados</a:t>
            </a:r>
            <a:r>
              <a:rPr lang="es-CL" dirty="0"/>
              <a:t> tales como molduras, piezas </a:t>
            </a:r>
            <a:r>
              <a:rPr lang="es-CL" dirty="0" err="1"/>
              <a:t>precortadas</a:t>
            </a:r>
            <a:r>
              <a:rPr lang="es-CL" dirty="0"/>
              <a:t> y </a:t>
            </a:r>
            <a:r>
              <a:rPr lang="es-CL" dirty="0" err="1"/>
              <a:t>finger</a:t>
            </a:r>
            <a:r>
              <a:rPr lang="es-CL" dirty="0"/>
              <a:t> </a:t>
            </a:r>
            <a:r>
              <a:rPr lang="es-CL" dirty="0" err="1"/>
              <a:t>joints</a:t>
            </a:r>
            <a:r>
              <a:rPr lang="es-CL" dirty="0"/>
              <a:t>, entre otros.</a:t>
            </a:r>
          </a:p>
          <a:p>
            <a:pPr>
              <a:buFont typeface="Arial" pitchFamily="34" charset="0"/>
              <a:buChar char="•"/>
            </a:pPr>
            <a:endParaRPr lang="es-CL" dirty="0"/>
          </a:p>
          <a:p>
            <a:pPr>
              <a:buFont typeface="Arial" pitchFamily="34" charset="0"/>
              <a:buChar char="•"/>
            </a:pPr>
            <a:r>
              <a:rPr lang="es-CL" dirty="0"/>
              <a:t> Área Forestal: Esta área produce y vende rollizos </a:t>
            </a:r>
            <a:r>
              <a:rPr lang="es-CL" dirty="0" err="1"/>
              <a:t>aserrables</a:t>
            </a:r>
            <a:r>
              <a:rPr lang="es-CL" dirty="0"/>
              <a:t>, rollizos </a:t>
            </a:r>
            <a:r>
              <a:rPr lang="es-CL" dirty="0" err="1"/>
              <a:t>pulpables</a:t>
            </a:r>
            <a:r>
              <a:rPr lang="es-CL" dirty="0"/>
              <a:t>, postes y chips provenientes de los bosques propios de pino radiata y </a:t>
            </a:r>
            <a:r>
              <a:rPr lang="es-CL" dirty="0" err="1"/>
              <a:t>taeda</a:t>
            </a:r>
            <a:r>
              <a:rPr lang="es-CL" dirty="0"/>
              <a:t>, eucaliptos </a:t>
            </a:r>
            <a:r>
              <a:rPr lang="es-CL" dirty="0" err="1"/>
              <a:t>globolus</a:t>
            </a:r>
            <a:r>
              <a:rPr lang="es-CL" dirty="0"/>
              <a:t> y </a:t>
            </a:r>
            <a:r>
              <a:rPr lang="es-CL" dirty="0" err="1"/>
              <a:t>nitens</a:t>
            </a:r>
            <a:r>
              <a:rPr lang="es-CL" dirty="0"/>
              <a:t>. Además compra rollizos y astillas de terceros los vende a las demás áreas de negocio.”</a:t>
            </a:r>
          </a:p>
        </p:txBody>
      </p:sp>
    </p:spTree>
    <p:extLst>
      <p:ext uri="{BB962C8B-B14F-4D97-AF65-F5344CB8AC3E}">
        <p14:creationId xmlns:p14="http://schemas.microsoft.com/office/powerpoint/2010/main" val="386351983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Revisión de segmentación</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a:t>Contabilidad Gerencial</a:t>
            </a:r>
            <a:endParaRPr lang="es-ES_tradn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37838"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12968" cy="4801314"/>
          </a:xfrm>
          <a:prstGeom prst="rect">
            <a:avLst/>
          </a:prstGeom>
          <a:noFill/>
        </p:spPr>
        <p:txBody>
          <a:bodyPr wrap="square" rtlCol="0">
            <a:spAutoFit/>
          </a:bodyPr>
          <a:lstStyle/>
          <a:p>
            <a:pPr>
              <a:buFont typeface="Arial" pitchFamily="34" charset="0"/>
              <a:buChar char="•"/>
            </a:pPr>
            <a:r>
              <a:rPr lang="es-ES_tradnl" dirty="0"/>
              <a:t> ¿Qué te parece la definición de segmentos de </a:t>
            </a:r>
            <a:r>
              <a:rPr lang="es-ES_tradnl" b="1" dirty="0"/>
              <a:t>Concha y Toro </a:t>
            </a:r>
            <a:r>
              <a:rPr lang="es-ES_tradnl" dirty="0"/>
              <a:t>EEFF 2012 en su nota 28?</a:t>
            </a:r>
          </a:p>
          <a:p>
            <a:pPr>
              <a:buFont typeface="Arial" pitchFamily="34" charset="0"/>
              <a:buChar char="•"/>
            </a:pPr>
            <a:endParaRPr lang="es-ES_tradnl" dirty="0"/>
          </a:p>
          <a:p>
            <a:pPr algn="just">
              <a:buFont typeface="Arial" pitchFamily="34" charset="0"/>
              <a:buChar char="•"/>
            </a:pPr>
            <a:r>
              <a:rPr lang="es-ES_tradnl" dirty="0"/>
              <a:t> “</a:t>
            </a:r>
            <a:r>
              <a:rPr lang="es-CL" dirty="0"/>
              <a:t>Vinos: Producción, distribución y comercialización de Vinos bajo todas sus marcas, que incluye las operaciones agrícolas, enológicas y de envasado que son transversales a todos los productos y mercados en Chile, Argentina y Estados Unidos; el almacenamiento, transporte y comercialización de los mismos en el mercado doméstico y exportaciones, incluyendo la consolidación en aquellos países donde se cuenta con importador, distribuidor u oficina comercial relacionada. </a:t>
            </a:r>
          </a:p>
          <a:p>
            <a:pPr algn="just">
              <a:buFont typeface="Arial" pitchFamily="34" charset="0"/>
              <a:buChar char="•"/>
            </a:pPr>
            <a:endParaRPr lang="es-CL" dirty="0"/>
          </a:p>
          <a:p>
            <a:pPr algn="just">
              <a:buFont typeface="Arial" pitchFamily="34" charset="0"/>
              <a:buChar char="•"/>
            </a:pPr>
            <a:r>
              <a:rPr lang="es-CL" dirty="0"/>
              <a:t> Otros: Agrupación de otros productos que no califican con 10% de las ventas, activos o resultado operativo. Aquí encontramos la distribución de licores y cervezas Premium en Chile, </a:t>
            </a:r>
            <a:r>
              <a:rPr lang="es-CL" dirty="0" err="1"/>
              <a:t>wine</a:t>
            </a:r>
            <a:r>
              <a:rPr lang="es-CL" dirty="0"/>
              <a:t> bar, tours en </a:t>
            </a:r>
            <a:r>
              <a:rPr lang="es-CL" dirty="0" err="1"/>
              <a:t>Pirque</a:t>
            </a:r>
            <a:r>
              <a:rPr lang="es-CL" dirty="0"/>
              <a:t> y venta de frutas entre otros. “</a:t>
            </a:r>
          </a:p>
          <a:p>
            <a:pPr algn="just">
              <a:buFont typeface="Arial" pitchFamily="34" charset="0"/>
              <a:buChar char="•"/>
            </a:pPr>
            <a:endParaRPr lang="es-ES_tradnl" dirty="0"/>
          </a:p>
          <a:p>
            <a:pPr marL="0" lvl="1" indent="457200" algn="just"/>
            <a:r>
              <a:rPr lang="es-ES_tradnl" dirty="0"/>
              <a:t>¿Habrá dentro de Concha y Toro algún segmento de vinos, como puede ser una marca, que satisfaga los criterios de la NIIF 8 en su número 13?</a:t>
            </a:r>
          </a:p>
          <a:p>
            <a:pPr marL="0" lvl="1" indent="457200" algn="just"/>
            <a:endParaRPr lang="es-ES_tradnl" dirty="0"/>
          </a:p>
          <a:p>
            <a:pPr algn="just"/>
            <a:endParaRPr lang="es-CL" dirty="0"/>
          </a:p>
        </p:txBody>
      </p:sp>
      <p:sp>
        <p:nvSpPr>
          <p:cNvPr id="8" name="7 Flecha derecha"/>
          <p:cNvSpPr/>
          <p:nvPr/>
        </p:nvSpPr>
        <p:spPr>
          <a:xfrm>
            <a:off x="251520" y="4653136"/>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5872141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Información a revelar de un segmento</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38862"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9036496" cy="5909310"/>
          </a:xfrm>
          <a:prstGeom prst="rect">
            <a:avLst/>
          </a:prstGeom>
          <a:noFill/>
        </p:spPr>
        <p:txBody>
          <a:bodyPr wrap="square" rtlCol="0">
            <a:spAutoFit/>
          </a:bodyPr>
          <a:lstStyle/>
          <a:p>
            <a:pPr>
              <a:buFont typeface="Arial" pitchFamily="34" charset="0"/>
              <a:buChar char="•"/>
            </a:pPr>
            <a:r>
              <a:rPr lang="es-ES_tradnl" dirty="0"/>
              <a:t> “Una entidad informará sobre la medición de los resultados de cada segmento sobre el que deba informar … sobre la medición de activos y pasivos totales … revelará asimismo …:</a:t>
            </a:r>
          </a:p>
          <a:p>
            <a:pPr marL="342900" indent="-342900">
              <a:buFont typeface="+mj-lt"/>
              <a:buAutoNum type="alphaLcParenR"/>
            </a:pPr>
            <a:r>
              <a:rPr lang="es-ES_tradnl" dirty="0"/>
              <a:t>Los ingresos de actividades ordinarias procedentes de clientes externos;</a:t>
            </a:r>
          </a:p>
          <a:p>
            <a:pPr marL="342900" indent="-342900">
              <a:buFont typeface="+mj-lt"/>
              <a:buAutoNum type="alphaLcParenR"/>
            </a:pPr>
            <a:r>
              <a:rPr lang="es-ES_tradnl" dirty="0"/>
              <a:t>Los ingresos de actividades ordinarias procedentes de transacciones con otros segmentos…</a:t>
            </a:r>
          </a:p>
          <a:p>
            <a:pPr marL="342900" indent="-342900">
              <a:buFont typeface="+mj-lt"/>
              <a:buAutoNum type="alphaLcParenR"/>
            </a:pPr>
            <a:r>
              <a:rPr lang="es-ES_tradnl" dirty="0"/>
              <a:t>Los ingresos de actividades ordinarias por intereses;</a:t>
            </a:r>
          </a:p>
          <a:p>
            <a:pPr marL="342900" indent="-342900">
              <a:buFont typeface="+mj-lt"/>
              <a:buAutoNum type="alphaLcParenR"/>
            </a:pPr>
            <a:r>
              <a:rPr lang="es-ES_tradnl" dirty="0"/>
              <a:t>Los gastos por intereses;</a:t>
            </a:r>
          </a:p>
          <a:p>
            <a:pPr marL="342900" indent="-342900">
              <a:buFont typeface="+mj-lt"/>
              <a:buAutoNum type="alphaLcParenR"/>
            </a:pPr>
            <a:r>
              <a:rPr lang="es-ES_tradnl" dirty="0"/>
              <a:t>La depreciación y amortización;</a:t>
            </a:r>
          </a:p>
          <a:p>
            <a:pPr marL="342900" indent="-342900">
              <a:buFont typeface="+mj-lt"/>
              <a:buAutoNum type="alphaLcParenR"/>
            </a:pPr>
            <a:r>
              <a:rPr lang="es-ES_tradnl" dirty="0"/>
              <a:t>Las partidas significativas de ingresos y gastos reveladas …</a:t>
            </a:r>
          </a:p>
          <a:p>
            <a:pPr marL="342900" indent="-342900">
              <a:buFont typeface="+mj-lt"/>
              <a:buAutoNum type="alphaLcParenR"/>
            </a:pPr>
            <a:r>
              <a:rPr lang="es-ES_tradnl" dirty="0"/>
              <a:t>La participación de la entidad en el resultado de asociadas y de negocios conjuntos contabilizados según el método de la participación;</a:t>
            </a:r>
          </a:p>
          <a:p>
            <a:pPr marL="342900" indent="-342900">
              <a:buFont typeface="+mj-lt"/>
              <a:buAutoNum type="alphaLcParenR"/>
            </a:pPr>
            <a:r>
              <a:rPr lang="es-ES_tradnl" dirty="0"/>
              <a:t>El gasto o el ingreso por el impuesto sobre las ganancias; y</a:t>
            </a:r>
          </a:p>
          <a:p>
            <a:pPr marL="342900" indent="-342900">
              <a:buFont typeface="+mj-lt"/>
              <a:buAutoNum type="alphaLcParenR"/>
            </a:pPr>
            <a:r>
              <a:rPr lang="es-ES_tradnl" dirty="0"/>
              <a:t>Las partidas significativas no monetarias distintas de la deprecia. y amortiza.” (Nº 23, NIIF 8)</a:t>
            </a:r>
          </a:p>
          <a:p>
            <a:endParaRPr lang="es-ES_tradnl" dirty="0"/>
          </a:p>
          <a:p>
            <a:pPr>
              <a:buFont typeface="Arial" pitchFamily="34" charset="0"/>
              <a:buChar char="•"/>
            </a:pPr>
            <a:r>
              <a:rPr lang="es-CL" dirty="0"/>
              <a:t> La NIIF 8 en su N° 33 indica “Una entidad revelará la siguiente información geográfica…:</a:t>
            </a:r>
          </a:p>
          <a:p>
            <a:pPr marL="342900" indent="-342900">
              <a:buFont typeface="+mj-lt"/>
              <a:buAutoNum type="alphaLcParenR"/>
            </a:pPr>
            <a:r>
              <a:rPr lang="es-CL" dirty="0"/>
              <a:t>Los ingresos de actividades ordinarias procedentes de clientes externos (i) atribuidos al país de domicilio de la entidad y (ii) atribuidos, en total, a todos los países extranjeros en los que la entidad obtenga ingresos … cuando [estos en] un país extranjero en particular sean significativos, se revelará por separado ….</a:t>
            </a:r>
          </a:p>
          <a:p>
            <a:pPr marL="342900" indent="-342900">
              <a:buFont typeface="+mj-lt"/>
              <a:buAutoNum type="alphaLcParenR"/>
            </a:pPr>
            <a:r>
              <a:rPr lang="es-CL" dirty="0"/>
              <a:t>Los activos no corrientes que no sean instrumentos financieros, activos por impuestos diferidos, activos correspondientes a beneficios post-empleo y derechos derivados de contrato de seguro … en todos los países extranjeros…{y países significativos por separado]</a:t>
            </a:r>
            <a:endParaRPr lang="es-ES_tradnl" dirty="0"/>
          </a:p>
        </p:txBody>
      </p:sp>
    </p:spTree>
    <p:extLst>
      <p:ext uri="{BB962C8B-B14F-4D97-AF65-F5344CB8AC3E}">
        <p14:creationId xmlns:p14="http://schemas.microsoft.com/office/powerpoint/2010/main" val="31588276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t>Necesidad de Normas Financieras</a:t>
            </a:r>
            <a:endParaRPr lang="es-CL"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242321"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2"/>
          <p:cNvGraphicFramePr>
            <a:graphicFrameLocks noGrp="1"/>
          </p:cNvGraphicFramePr>
          <p:nvPr>
            <p:extLst/>
          </p:nvPr>
        </p:nvGraphicFramePr>
        <p:xfrm>
          <a:off x="1042820" y="1052736"/>
          <a:ext cx="7649256" cy="4199769"/>
        </p:xfrm>
        <a:graphic>
          <a:graphicData uri="http://schemas.openxmlformats.org/drawingml/2006/table">
            <a:tbl>
              <a:tblPr firstRow="1" bandRow="1">
                <a:tableStyleId>{2D5ABB26-0587-4C30-8999-92F81FD0307C}</a:tableStyleId>
              </a:tblPr>
              <a:tblGrid>
                <a:gridCol w="2279332">
                  <a:extLst>
                    <a:ext uri="{9D8B030D-6E8A-4147-A177-3AD203B41FA5}">
                      <a16:colId xmlns:a16="http://schemas.microsoft.com/office/drawing/2014/main" xmlns="" val="20000"/>
                    </a:ext>
                  </a:extLst>
                </a:gridCol>
                <a:gridCol w="586981">
                  <a:extLst>
                    <a:ext uri="{9D8B030D-6E8A-4147-A177-3AD203B41FA5}">
                      <a16:colId xmlns:a16="http://schemas.microsoft.com/office/drawing/2014/main" xmlns="" val="20001"/>
                    </a:ext>
                  </a:extLst>
                </a:gridCol>
                <a:gridCol w="587157">
                  <a:extLst>
                    <a:ext uri="{9D8B030D-6E8A-4147-A177-3AD203B41FA5}">
                      <a16:colId xmlns:a16="http://schemas.microsoft.com/office/drawing/2014/main" xmlns="" val="20002"/>
                    </a:ext>
                  </a:extLst>
                </a:gridCol>
                <a:gridCol w="587245">
                  <a:extLst>
                    <a:ext uri="{9D8B030D-6E8A-4147-A177-3AD203B41FA5}">
                      <a16:colId xmlns:a16="http://schemas.microsoft.com/office/drawing/2014/main" xmlns="" val="20003"/>
                    </a:ext>
                  </a:extLst>
                </a:gridCol>
                <a:gridCol w="587069">
                  <a:extLst>
                    <a:ext uri="{9D8B030D-6E8A-4147-A177-3AD203B41FA5}">
                      <a16:colId xmlns:a16="http://schemas.microsoft.com/office/drawing/2014/main" xmlns="" val="20004"/>
                    </a:ext>
                  </a:extLst>
                </a:gridCol>
                <a:gridCol w="587069">
                  <a:extLst>
                    <a:ext uri="{9D8B030D-6E8A-4147-A177-3AD203B41FA5}">
                      <a16:colId xmlns:a16="http://schemas.microsoft.com/office/drawing/2014/main" xmlns="" val="20005"/>
                    </a:ext>
                  </a:extLst>
                </a:gridCol>
                <a:gridCol w="673020">
                  <a:extLst>
                    <a:ext uri="{9D8B030D-6E8A-4147-A177-3AD203B41FA5}">
                      <a16:colId xmlns:a16="http://schemas.microsoft.com/office/drawing/2014/main" xmlns="" val="20006"/>
                    </a:ext>
                  </a:extLst>
                </a:gridCol>
                <a:gridCol w="587069">
                  <a:extLst>
                    <a:ext uri="{9D8B030D-6E8A-4147-A177-3AD203B41FA5}">
                      <a16:colId xmlns:a16="http://schemas.microsoft.com/office/drawing/2014/main" xmlns="" val="20007"/>
                    </a:ext>
                  </a:extLst>
                </a:gridCol>
                <a:gridCol w="586981">
                  <a:extLst>
                    <a:ext uri="{9D8B030D-6E8A-4147-A177-3AD203B41FA5}">
                      <a16:colId xmlns:a16="http://schemas.microsoft.com/office/drawing/2014/main" xmlns="" val="20008"/>
                    </a:ext>
                  </a:extLst>
                </a:gridCol>
                <a:gridCol w="587333">
                  <a:extLst>
                    <a:ext uri="{9D8B030D-6E8A-4147-A177-3AD203B41FA5}">
                      <a16:colId xmlns:a16="http://schemas.microsoft.com/office/drawing/2014/main" xmlns="" val="20009"/>
                    </a:ext>
                  </a:extLst>
                </a:gridCol>
              </a:tblGrid>
              <a:tr h="508341">
                <a:tc>
                  <a:txBody>
                    <a:bodyPr/>
                    <a:lstStyle/>
                    <a:p>
                      <a:pPr>
                        <a:lnSpc>
                          <a:spcPct val="100000"/>
                        </a:lnSpc>
                        <a:spcBef>
                          <a:spcPts val="27"/>
                        </a:spcBef>
                      </a:pPr>
                      <a:endParaRPr sz="700">
                        <a:latin typeface="Times New Roman"/>
                        <a:cs typeface="Times New Roman"/>
                      </a:endParaRPr>
                    </a:p>
                    <a:p>
                      <a:pPr marL="14604">
                        <a:lnSpc>
                          <a:spcPct val="100000"/>
                        </a:lnSpc>
                      </a:pPr>
                      <a:r>
                        <a:rPr sz="600" b="1" spc="-5" dirty="0">
                          <a:solidFill>
                            <a:srgbClr val="4F6128"/>
                          </a:solidFill>
                          <a:latin typeface="Calibri"/>
                          <a:cs typeface="Calibri"/>
                        </a:rPr>
                        <a:t>Ejercicio </a:t>
                      </a:r>
                      <a:r>
                        <a:rPr sz="600" b="1" spc="-10" dirty="0">
                          <a:solidFill>
                            <a:srgbClr val="4F6128"/>
                          </a:solidFill>
                          <a:latin typeface="Calibri"/>
                          <a:cs typeface="Calibri"/>
                        </a:rPr>
                        <a:t>terminado </a:t>
                      </a:r>
                      <a:r>
                        <a:rPr sz="600" b="1" dirty="0">
                          <a:solidFill>
                            <a:srgbClr val="4F6128"/>
                          </a:solidFill>
                          <a:latin typeface="Calibri"/>
                          <a:cs typeface="Calibri"/>
                        </a:rPr>
                        <a:t>al </a:t>
                      </a:r>
                      <a:r>
                        <a:rPr sz="600" b="1" spc="-5" dirty="0">
                          <a:solidFill>
                            <a:srgbClr val="4F6128"/>
                          </a:solidFill>
                          <a:latin typeface="Calibri"/>
                          <a:cs typeface="Calibri"/>
                        </a:rPr>
                        <a:t>31 </a:t>
                      </a:r>
                      <a:r>
                        <a:rPr sz="600" b="1" spc="-15" dirty="0">
                          <a:solidFill>
                            <a:srgbClr val="4F6128"/>
                          </a:solidFill>
                          <a:latin typeface="Calibri"/>
                          <a:cs typeface="Calibri"/>
                        </a:rPr>
                        <a:t>de </a:t>
                      </a:r>
                      <a:r>
                        <a:rPr sz="600" b="1" spc="-10" dirty="0">
                          <a:solidFill>
                            <a:srgbClr val="4F6128"/>
                          </a:solidFill>
                          <a:latin typeface="Calibri"/>
                          <a:cs typeface="Calibri"/>
                        </a:rPr>
                        <a:t>diciembre </a:t>
                      </a:r>
                      <a:r>
                        <a:rPr sz="600" b="1" spc="-15" dirty="0">
                          <a:solidFill>
                            <a:srgbClr val="4F6128"/>
                          </a:solidFill>
                          <a:latin typeface="Calibri"/>
                          <a:cs typeface="Calibri"/>
                        </a:rPr>
                        <a:t>de</a:t>
                      </a:r>
                      <a:r>
                        <a:rPr sz="600" b="1" spc="110" dirty="0">
                          <a:solidFill>
                            <a:srgbClr val="4F6128"/>
                          </a:solidFill>
                          <a:latin typeface="Calibri"/>
                          <a:cs typeface="Calibri"/>
                        </a:rPr>
                        <a:t> </a:t>
                      </a:r>
                      <a:r>
                        <a:rPr sz="600" b="1" spc="-5" dirty="0">
                          <a:solidFill>
                            <a:srgbClr val="4F6128"/>
                          </a:solidFill>
                          <a:latin typeface="Calibri"/>
                          <a:cs typeface="Calibri"/>
                        </a:rPr>
                        <a:t>2015</a:t>
                      </a:r>
                      <a:endParaRPr sz="600">
                        <a:latin typeface="Calibri"/>
                        <a:cs typeface="Calibri"/>
                      </a:endParaRPr>
                    </a:p>
                  </a:txBody>
                  <a:tcPr marL="0" marR="0" marT="0" marB="0">
                    <a:lnL w="747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tc>
                  <a:txBody>
                    <a:bodyPr/>
                    <a:lstStyle/>
                    <a:p>
                      <a:pPr>
                        <a:lnSpc>
                          <a:spcPct val="100000"/>
                        </a:lnSpc>
                        <a:spcBef>
                          <a:spcPts val="39"/>
                        </a:spcBef>
                      </a:pPr>
                      <a:endParaRPr sz="600">
                        <a:latin typeface="Times New Roman"/>
                        <a:cs typeface="Times New Roman"/>
                      </a:endParaRPr>
                    </a:p>
                    <a:p>
                      <a:pPr marL="216535" marR="117475" indent="-74930">
                        <a:lnSpc>
                          <a:spcPct val="112200"/>
                        </a:lnSpc>
                      </a:pPr>
                      <a:r>
                        <a:rPr sz="600" b="1" spc="-25" dirty="0">
                          <a:solidFill>
                            <a:srgbClr val="4F6128"/>
                          </a:solidFill>
                          <a:latin typeface="Calibri"/>
                          <a:cs typeface="Calibri"/>
                        </a:rPr>
                        <a:t>C</a:t>
                      </a:r>
                      <a:r>
                        <a:rPr sz="600" b="1" spc="5" dirty="0">
                          <a:solidFill>
                            <a:srgbClr val="4F6128"/>
                          </a:solidFill>
                          <a:latin typeface="Calibri"/>
                          <a:cs typeface="Calibri"/>
                        </a:rPr>
                        <a:t>E</a:t>
                      </a:r>
                      <a:r>
                        <a:rPr sz="600" b="1" spc="-5" dirty="0">
                          <a:solidFill>
                            <a:srgbClr val="4F6128"/>
                          </a:solidFill>
                          <a:latin typeface="Calibri"/>
                          <a:cs typeface="Calibri"/>
                        </a:rPr>
                        <a:t>L</a:t>
                      </a:r>
                      <a:r>
                        <a:rPr sz="600" b="1" spc="5" dirty="0">
                          <a:solidFill>
                            <a:srgbClr val="4F6128"/>
                          </a:solidFill>
                          <a:latin typeface="Calibri"/>
                          <a:cs typeface="Calibri"/>
                        </a:rPr>
                        <a:t>U</a:t>
                      </a:r>
                      <a:r>
                        <a:rPr sz="600" b="1" spc="-5" dirty="0">
                          <a:solidFill>
                            <a:srgbClr val="4F6128"/>
                          </a:solidFill>
                          <a:latin typeface="Calibri"/>
                          <a:cs typeface="Calibri"/>
                        </a:rPr>
                        <a:t>L</a:t>
                      </a:r>
                      <a:r>
                        <a:rPr sz="600" b="1" spc="-10" dirty="0">
                          <a:solidFill>
                            <a:srgbClr val="4F6128"/>
                          </a:solidFill>
                          <a:latin typeface="Calibri"/>
                          <a:cs typeface="Calibri"/>
                        </a:rPr>
                        <a:t>O</a:t>
                      </a:r>
                      <a:r>
                        <a:rPr sz="600" b="1" spc="15" dirty="0">
                          <a:solidFill>
                            <a:srgbClr val="4F6128"/>
                          </a:solidFill>
                          <a:latin typeface="Calibri"/>
                          <a:cs typeface="Calibri"/>
                        </a:rPr>
                        <a:t>S</a:t>
                      </a:r>
                      <a:r>
                        <a:rPr sz="600" b="1" dirty="0">
                          <a:solidFill>
                            <a:srgbClr val="4F6128"/>
                          </a:solidFill>
                          <a:latin typeface="Calibri"/>
                          <a:cs typeface="Calibri"/>
                        </a:rPr>
                        <a:t>A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tc>
                  <a:txBody>
                    <a:bodyPr/>
                    <a:lstStyle/>
                    <a:p>
                      <a:pPr marL="119380" indent="36830">
                        <a:lnSpc>
                          <a:spcPct val="100000"/>
                        </a:lnSpc>
                        <a:spcBef>
                          <a:spcPts val="5"/>
                        </a:spcBef>
                      </a:pPr>
                      <a:r>
                        <a:rPr sz="600" b="1" spc="-5" dirty="0">
                          <a:solidFill>
                            <a:srgbClr val="4F6128"/>
                          </a:solidFill>
                          <a:latin typeface="Calibri"/>
                          <a:cs typeface="Calibri"/>
                        </a:rPr>
                        <a:t>MADERA</a:t>
                      </a:r>
                      <a:endParaRPr sz="600">
                        <a:latin typeface="Calibri"/>
                        <a:cs typeface="Calibri"/>
                      </a:endParaRPr>
                    </a:p>
                    <a:p>
                      <a:pPr marL="216535" marR="109855" indent="-97155">
                        <a:lnSpc>
                          <a:spcPts val="940"/>
                        </a:lnSpc>
                        <a:spcBef>
                          <a:spcPts val="45"/>
                        </a:spcBef>
                      </a:pPr>
                      <a:r>
                        <a:rPr sz="600" b="1" spc="-20" dirty="0">
                          <a:solidFill>
                            <a:srgbClr val="4F6128"/>
                          </a:solidFill>
                          <a:latin typeface="Calibri"/>
                          <a:cs typeface="Calibri"/>
                        </a:rPr>
                        <a:t>A</a:t>
                      </a:r>
                      <a:r>
                        <a:rPr sz="600" b="1" spc="15" dirty="0">
                          <a:solidFill>
                            <a:srgbClr val="4F6128"/>
                          </a:solidFill>
                          <a:latin typeface="Calibri"/>
                          <a:cs typeface="Calibri"/>
                        </a:rPr>
                        <a:t>S</a:t>
                      </a:r>
                      <a:r>
                        <a:rPr sz="600" b="1" spc="5" dirty="0">
                          <a:solidFill>
                            <a:srgbClr val="4F6128"/>
                          </a:solidFill>
                          <a:latin typeface="Calibri"/>
                          <a:cs typeface="Calibri"/>
                        </a:rPr>
                        <a:t>E</a:t>
                      </a:r>
                      <a:r>
                        <a:rPr sz="600" b="1" spc="10" dirty="0">
                          <a:solidFill>
                            <a:srgbClr val="4F6128"/>
                          </a:solidFill>
                          <a:latin typeface="Calibri"/>
                          <a:cs typeface="Calibri"/>
                        </a:rPr>
                        <a:t>RR</a:t>
                      </a:r>
                      <a:r>
                        <a:rPr sz="600" b="1" spc="-20" dirty="0">
                          <a:solidFill>
                            <a:srgbClr val="4F6128"/>
                          </a:solidFill>
                          <a:latin typeface="Calibri"/>
                          <a:cs typeface="Calibri"/>
                        </a:rPr>
                        <a:t>A</a:t>
                      </a:r>
                      <a:r>
                        <a:rPr sz="600" b="1" spc="20" dirty="0">
                          <a:solidFill>
                            <a:srgbClr val="4F6128"/>
                          </a:solidFill>
                          <a:latin typeface="Calibri"/>
                          <a:cs typeface="Calibri"/>
                        </a:rPr>
                        <a:t>D</a:t>
                      </a:r>
                      <a:r>
                        <a:rPr sz="600" b="1" dirty="0">
                          <a:solidFill>
                            <a:srgbClr val="4F6128"/>
                          </a:solidFill>
                          <a:latin typeface="Calibri"/>
                          <a:cs typeface="Calibri"/>
                        </a:rPr>
                        <a:t>A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tc>
                  <a:txBody>
                    <a:bodyPr/>
                    <a:lstStyle/>
                    <a:p>
                      <a:pPr>
                        <a:lnSpc>
                          <a:spcPct val="100000"/>
                        </a:lnSpc>
                        <a:spcBef>
                          <a:spcPts val="39"/>
                        </a:spcBef>
                      </a:pPr>
                      <a:endParaRPr sz="600">
                        <a:latin typeface="Times New Roman"/>
                        <a:cs typeface="Times New Roman"/>
                      </a:endParaRPr>
                    </a:p>
                    <a:p>
                      <a:pPr marL="216535" marR="119380" indent="-74930">
                        <a:lnSpc>
                          <a:spcPct val="112200"/>
                        </a:lnSpc>
                      </a:pPr>
                      <a:r>
                        <a:rPr sz="600" b="1" spc="25" dirty="0">
                          <a:solidFill>
                            <a:srgbClr val="4F6128"/>
                          </a:solidFill>
                          <a:latin typeface="Calibri"/>
                          <a:cs typeface="Calibri"/>
                        </a:rPr>
                        <a:t>F</a:t>
                      </a:r>
                      <a:r>
                        <a:rPr sz="600" b="1" spc="-10" dirty="0">
                          <a:solidFill>
                            <a:srgbClr val="4F6128"/>
                          </a:solidFill>
                          <a:latin typeface="Calibri"/>
                          <a:cs typeface="Calibri"/>
                        </a:rPr>
                        <a:t>O</a:t>
                      </a:r>
                      <a:r>
                        <a:rPr sz="600" b="1" spc="10" dirty="0">
                          <a:solidFill>
                            <a:srgbClr val="4F6128"/>
                          </a:solidFill>
                          <a:latin typeface="Calibri"/>
                          <a:cs typeface="Calibri"/>
                        </a:rPr>
                        <a:t>R</a:t>
                      </a:r>
                      <a:r>
                        <a:rPr sz="600" b="1" spc="5" dirty="0">
                          <a:solidFill>
                            <a:srgbClr val="4F6128"/>
                          </a:solidFill>
                          <a:latin typeface="Calibri"/>
                          <a:cs typeface="Calibri"/>
                        </a:rPr>
                        <a:t>E</a:t>
                      </a:r>
                      <a:r>
                        <a:rPr sz="600" b="1" spc="15" dirty="0">
                          <a:solidFill>
                            <a:srgbClr val="4F6128"/>
                          </a:solidFill>
                          <a:latin typeface="Calibri"/>
                          <a:cs typeface="Calibri"/>
                        </a:rPr>
                        <a:t>S</a:t>
                      </a:r>
                      <a:r>
                        <a:rPr sz="600" b="1" dirty="0">
                          <a:solidFill>
                            <a:srgbClr val="4F6128"/>
                          </a:solidFill>
                          <a:latin typeface="Calibri"/>
                          <a:cs typeface="Calibri"/>
                        </a:rPr>
                        <a:t>T</a:t>
                      </a:r>
                      <a:r>
                        <a:rPr sz="600" b="1" spc="-20" dirty="0">
                          <a:solidFill>
                            <a:srgbClr val="4F6128"/>
                          </a:solidFill>
                          <a:latin typeface="Calibri"/>
                          <a:cs typeface="Calibri"/>
                        </a:rPr>
                        <a:t>A</a:t>
                      </a:r>
                      <a:r>
                        <a:rPr sz="600" b="1" dirty="0">
                          <a:solidFill>
                            <a:srgbClr val="4F6128"/>
                          </a:solidFill>
                          <a:latin typeface="Calibri"/>
                          <a:cs typeface="Calibri"/>
                        </a:rPr>
                        <a:t>L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tc>
                  <a:txBody>
                    <a:bodyPr/>
                    <a:lstStyle/>
                    <a:p>
                      <a:pPr>
                        <a:lnSpc>
                          <a:spcPct val="100000"/>
                        </a:lnSpc>
                        <a:spcBef>
                          <a:spcPts val="39"/>
                        </a:spcBef>
                      </a:pPr>
                      <a:endParaRPr sz="600">
                        <a:latin typeface="Times New Roman"/>
                        <a:cs typeface="Times New Roman"/>
                      </a:endParaRPr>
                    </a:p>
                    <a:p>
                      <a:pPr marL="216535" marR="151765" indent="-52705">
                        <a:lnSpc>
                          <a:spcPct val="112200"/>
                        </a:lnSpc>
                      </a:pPr>
                      <a:r>
                        <a:rPr sz="600" b="1" spc="-25" dirty="0">
                          <a:solidFill>
                            <a:srgbClr val="4F6128"/>
                          </a:solidFill>
                          <a:latin typeface="Calibri"/>
                          <a:cs typeface="Calibri"/>
                        </a:rPr>
                        <a:t>P</a:t>
                      </a:r>
                      <a:r>
                        <a:rPr sz="600" b="1" spc="-20" dirty="0">
                          <a:solidFill>
                            <a:srgbClr val="4F6128"/>
                          </a:solidFill>
                          <a:latin typeface="Calibri"/>
                          <a:cs typeface="Calibri"/>
                        </a:rPr>
                        <a:t>A</a:t>
                      </a:r>
                      <a:r>
                        <a:rPr sz="600" b="1" dirty="0">
                          <a:solidFill>
                            <a:srgbClr val="4F6128"/>
                          </a:solidFill>
                          <a:latin typeface="Calibri"/>
                          <a:cs typeface="Calibri"/>
                        </a:rPr>
                        <a:t>N</a:t>
                      </a:r>
                      <a:r>
                        <a:rPr sz="600" b="1" spc="5" dirty="0">
                          <a:solidFill>
                            <a:srgbClr val="4F6128"/>
                          </a:solidFill>
                          <a:latin typeface="Calibri"/>
                          <a:cs typeface="Calibri"/>
                        </a:rPr>
                        <a:t>E</a:t>
                      </a:r>
                      <a:r>
                        <a:rPr sz="600" b="1" spc="-5" dirty="0">
                          <a:solidFill>
                            <a:srgbClr val="4F6128"/>
                          </a:solidFill>
                          <a:latin typeface="Calibri"/>
                          <a:cs typeface="Calibri"/>
                        </a:rPr>
                        <a:t>L</a:t>
                      </a:r>
                      <a:r>
                        <a:rPr sz="600" b="1" spc="5" dirty="0">
                          <a:solidFill>
                            <a:srgbClr val="4F6128"/>
                          </a:solidFill>
                          <a:latin typeface="Calibri"/>
                          <a:cs typeface="Calibri"/>
                        </a:rPr>
                        <a:t>E</a:t>
                      </a:r>
                      <a:r>
                        <a:rPr sz="600" b="1" dirty="0">
                          <a:solidFill>
                            <a:srgbClr val="4F6128"/>
                          </a:solidFill>
                          <a:latin typeface="Calibri"/>
                          <a:cs typeface="Calibri"/>
                        </a:rPr>
                        <a:t>S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tc>
                  <a:txBody>
                    <a:bodyPr/>
                    <a:lstStyle/>
                    <a:p>
                      <a:pPr>
                        <a:lnSpc>
                          <a:spcPct val="100000"/>
                        </a:lnSpc>
                        <a:spcBef>
                          <a:spcPts val="39"/>
                        </a:spcBef>
                      </a:pPr>
                      <a:endParaRPr sz="600">
                        <a:latin typeface="Times New Roman"/>
                        <a:cs typeface="Times New Roman"/>
                      </a:endParaRPr>
                    </a:p>
                    <a:p>
                      <a:pPr marL="216535" marR="181610" indent="-15240">
                        <a:lnSpc>
                          <a:spcPct val="112200"/>
                        </a:lnSpc>
                      </a:pPr>
                      <a:r>
                        <a:rPr sz="600" b="1" spc="-10" dirty="0">
                          <a:solidFill>
                            <a:srgbClr val="4F6128"/>
                          </a:solidFill>
                          <a:latin typeface="Calibri"/>
                          <a:cs typeface="Calibri"/>
                        </a:rPr>
                        <a:t>O</a:t>
                      </a:r>
                      <a:r>
                        <a:rPr sz="600" b="1" dirty="0">
                          <a:solidFill>
                            <a:srgbClr val="4F6128"/>
                          </a:solidFill>
                          <a:latin typeface="Calibri"/>
                          <a:cs typeface="Calibri"/>
                        </a:rPr>
                        <a:t>T</a:t>
                      </a:r>
                      <a:r>
                        <a:rPr sz="600" b="1" spc="10" dirty="0">
                          <a:solidFill>
                            <a:srgbClr val="4F6128"/>
                          </a:solidFill>
                          <a:latin typeface="Calibri"/>
                          <a:cs typeface="Calibri"/>
                        </a:rPr>
                        <a:t>R</a:t>
                      </a:r>
                      <a:r>
                        <a:rPr sz="600" b="1" spc="-10" dirty="0">
                          <a:solidFill>
                            <a:srgbClr val="4F6128"/>
                          </a:solidFill>
                          <a:latin typeface="Calibri"/>
                          <a:cs typeface="Calibri"/>
                        </a:rPr>
                        <a:t>O</a:t>
                      </a:r>
                      <a:r>
                        <a:rPr sz="600" b="1" dirty="0">
                          <a:solidFill>
                            <a:srgbClr val="4F6128"/>
                          </a:solidFill>
                          <a:latin typeface="Calibri"/>
                          <a:cs typeface="Calibri"/>
                        </a:rPr>
                        <a:t>S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tc>
                  <a:txBody>
                    <a:bodyPr/>
                    <a:lstStyle/>
                    <a:p>
                      <a:pPr>
                        <a:lnSpc>
                          <a:spcPct val="100000"/>
                        </a:lnSpc>
                        <a:spcBef>
                          <a:spcPts val="39"/>
                        </a:spcBef>
                      </a:pPr>
                      <a:endParaRPr sz="600">
                        <a:latin typeface="Times New Roman"/>
                        <a:cs typeface="Times New Roman"/>
                      </a:endParaRPr>
                    </a:p>
                    <a:p>
                      <a:pPr marL="268605" marR="88900" indent="-164465">
                        <a:lnSpc>
                          <a:spcPct val="112200"/>
                        </a:lnSpc>
                      </a:pPr>
                      <a:r>
                        <a:rPr sz="600" b="1" spc="-25" dirty="0">
                          <a:solidFill>
                            <a:srgbClr val="4F6128"/>
                          </a:solidFill>
                          <a:latin typeface="Calibri"/>
                          <a:cs typeface="Calibri"/>
                        </a:rPr>
                        <a:t>C</a:t>
                      </a:r>
                      <a:r>
                        <a:rPr sz="600" b="1" spc="-10" dirty="0">
                          <a:solidFill>
                            <a:srgbClr val="4F6128"/>
                          </a:solidFill>
                          <a:latin typeface="Calibri"/>
                          <a:cs typeface="Calibri"/>
                        </a:rPr>
                        <a:t>O</a:t>
                      </a:r>
                      <a:r>
                        <a:rPr sz="600" b="1" spc="10" dirty="0">
                          <a:solidFill>
                            <a:srgbClr val="4F6128"/>
                          </a:solidFill>
                          <a:latin typeface="Calibri"/>
                          <a:cs typeface="Calibri"/>
                        </a:rPr>
                        <a:t>R</a:t>
                      </a:r>
                      <a:r>
                        <a:rPr sz="600" b="1" spc="-25" dirty="0">
                          <a:solidFill>
                            <a:srgbClr val="4F6128"/>
                          </a:solidFill>
                          <a:latin typeface="Calibri"/>
                          <a:cs typeface="Calibri"/>
                        </a:rPr>
                        <a:t>P</a:t>
                      </a:r>
                      <a:r>
                        <a:rPr sz="600" b="1" spc="-10" dirty="0">
                          <a:solidFill>
                            <a:srgbClr val="4F6128"/>
                          </a:solidFill>
                          <a:latin typeface="Calibri"/>
                          <a:cs typeface="Calibri"/>
                        </a:rPr>
                        <a:t>O</a:t>
                      </a:r>
                      <a:r>
                        <a:rPr sz="600" b="1" spc="10" dirty="0">
                          <a:solidFill>
                            <a:srgbClr val="4F6128"/>
                          </a:solidFill>
                          <a:latin typeface="Calibri"/>
                          <a:cs typeface="Calibri"/>
                        </a:rPr>
                        <a:t>R</a:t>
                      </a:r>
                      <a:r>
                        <a:rPr sz="600" b="1" spc="-20" dirty="0">
                          <a:solidFill>
                            <a:srgbClr val="4F6128"/>
                          </a:solidFill>
                          <a:latin typeface="Calibri"/>
                          <a:cs typeface="Calibri"/>
                        </a:rPr>
                        <a:t>A</a:t>
                      </a:r>
                      <a:r>
                        <a:rPr sz="600" b="1" dirty="0">
                          <a:solidFill>
                            <a:srgbClr val="4F6128"/>
                          </a:solidFill>
                          <a:latin typeface="Calibri"/>
                          <a:cs typeface="Calibri"/>
                        </a:rPr>
                        <a:t>T</a:t>
                      </a:r>
                      <a:r>
                        <a:rPr sz="600" b="1" spc="-15" dirty="0">
                          <a:solidFill>
                            <a:srgbClr val="4F6128"/>
                          </a:solidFill>
                          <a:latin typeface="Calibri"/>
                          <a:cs typeface="Calibri"/>
                        </a:rPr>
                        <a:t>I</a:t>
                      </a:r>
                      <a:r>
                        <a:rPr sz="600" b="1" spc="-10" dirty="0">
                          <a:solidFill>
                            <a:srgbClr val="4F6128"/>
                          </a:solidFill>
                          <a:latin typeface="Calibri"/>
                          <a:cs typeface="Calibri"/>
                        </a:rPr>
                        <a:t>V</a:t>
                      </a:r>
                      <a:r>
                        <a:rPr sz="600" b="1" dirty="0">
                          <a:solidFill>
                            <a:srgbClr val="4F6128"/>
                          </a:solidFill>
                          <a:latin typeface="Calibri"/>
                          <a:cs typeface="Calibri"/>
                        </a:rPr>
                        <a:t>O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tc>
                  <a:txBody>
                    <a:bodyPr/>
                    <a:lstStyle/>
                    <a:p>
                      <a:pPr>
                        <a:lnSpc>
                          <a:spcPct val="100000"/>
                        </a:lnSpc>
                        <a:spcBef>
                          <a:spcPts val="39"/>
                        </a:spcBef>
                      </a:pPr>
                      <a:endParaRPr sz="600">
                        <a:latin typeface="Times New Roman"/>
                        <a:cs typeface="Times New Roman"/>
                      </a:endParaRPr>
                    </a:p>
                    <a:p>
                      <a:pPr marL="216535" marR="111760" indent="-82550">
                        <a:lnSpc>
                          <a:spcPct val="112200"/>
                        </a:lnSpc>
                      </a:pPr>
                      <a:r>
                        <a:rPr sz="600" b="1" spc="15" dirty="0">
                          <a:solidFill>
                            <a:srgbClr val="4F6128"/>
                          </a:solidFill>
                          <a:latin typeface="Calibri"/>
                          <a:cs typeface="Calibri"/>
                        </a:rPr>
                        <a:t>S</a:t>
                      </a:r>
                      <a:r>
                        <a:rPr sz="600" b="1" spc="5" dirty="0">
                          <a:solidFill>
                            <a:srgbClr val="4F6128"/>
                          </a:solidFill>
                          <a:latin typeface="Calibri"/>
                          <a:cs typeface="Calibri"/>
                        </a:rPr>
                        <a:t>U</a:t>
                      </a:r>
                      <a:r>
                        <a:rPr sz="600" b="1" spc="10" dirty="0">
                          <a:solidFill>
                            <a:srgbClr val="4F6128"/>
                          </a:solidFill>
                          <a:latin typeface="Calibri"/>
                          <a:cs typeface="Calibri"/>
                        </a:rPr>
                        <a:t>B</a:t>
                      </a:r>
                      <a:r>
                        <a:rPr sz="600" b="1" dirty="0">
                          <a:solidFill>
                            <a:srgbClr val="4F6128"/>
                          </a:solidFill>
                          <a:latin typeface="Calibri"/>
                          <a:cs typeface="Calibri"/>
                        </a:rPr>
                        <a:t>T</a:t>
                      </a:r>
                      <a:r>
                        <a:rPr sz="600" b="1" spc="-10" dirty="0">
                          <a:solidFill>
                            <a:srgbClr val="4F6128"/>
                          </a:solidFill>
                          <a:latin typeface="Calibri"/>
                          <a:cs typeface="Calibri"/>
                        </a:rPr>
                        <a:t>O</a:t>
                      </a:r>
                      <a:r>
                        <a:rPr sz="600" b="1" dirty="0">
                          <a:solidFill>
                            <a:srgbClr val="4F6128"/>
                          </a:solidFill>
                          <a:latin typeface="Calibri"/>
                          <a:cs typeface="Calibri"/>
                        </a:rPr>
                        <a:t>T</a:t>
                      </a:r>
                      <a:r>
                        <a:rPr sz="600" b="1" spc="-20" dirty="0">
                          <a:solidFill>
                            <a:srgbClr val="4F6128"/>
                          </a:solidFill>
                          <a:latin typeface="Calibri"/>
                          <a:cs typeface="Calibri"/>
                        </a:rPr>
                        <a:t>A</a:t>
                      </a:r>
                      <a:r>
                        <a:rPr sz="600" b="1" dirty="0">
                          <a:solidFill>
                            <a:srgbClr val="4F6128"/>
                          </a:solidFill>
                          <a:latin typeface="Calibri"/>
                          <a:cs typeface="Calibri"/>
                        </a:rPr>
                        <a:t>L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tc>
                  <a:txBody>
                    <a:bodyPr/>
                    <a:lstStyle/>
                    <a:p>
                      <a:pPr>
                        <a:lnSpc>
                          <a:spcPct val="100000"/>
                        </a:lnSpc>
                        <a:spcBef>
                          <a:spcPts val="39"/>
                        </a:spcBef>
                      </a:pPr>
                      <a:endParaRPr sz="600">
                        <a:latin typeface="Times New Roman"/>
                        <a:cs typeface="Times New Roman"/>
                      </a:endParaRPr>
                    </a:p>
                    <a:p>
                      <a:pPr marL="216535" marR="60325" indent="-135255">
                        <a:lnSpc>
                          <a:spcPct val="112200"/>
                        </a:lnSpc>
                      </a:pPr>
                      <a:r>
                        <a:rPr sz="600" b="1" spc="5" dirty="0">
                          <a:solidFill>
                            <a:srgbClr val="4F6128"/>
                          </a:solidFill>
                          <a:latin typeface="Calibri"/>
                          <a:cs typeface="Calibri"/>
                        </a:rPr>
                        <a:t>E</a:t>
                      </a:r>
                      <a:r>
                        <a:rPr sz="600" b="1" spc="-5" dirty="0">
                          <a:solidFill>
                            <a:srgbClr val="4F6128"/>
                          </a:solidFill>
                          <a:latin typeface="Calibri"/>
                          <a:cs typeface="Calibri"/>
                        </a:rPr>
                        <a:t>L</a:t>
                      </a:r>
                      <a:r>
                        <a:rPr sz="600" b="1" spc="-15" dirty="0">
                          <a:solidFill>
                            <a:srgbClr val="4F6128"/>
                          </a:solidFill>
                          <a:latin typeface="Calibri"/>
                          <a:cs typeface="Calibri"/>
                        </a:rPr>
                        <a:t>I</a:t>
                      </a:r>
                      <a:r>
                        <a:rPr sz="600" b="1" spc="-35" dirty="0">
                          <a:solidFill>
                            <a:srgbClr val="4F6128"/>
                          </a:solidFill>
                          <a:latin typeface="Calibri"/>
                          <a:cs typeface="Calibri"/>
                        </a:rPr>
                        <a:t>M</a:t>
                      </a:r>
                      <a:r>
                        <a:rPr sz="600" b="1" spc="-15" dirty="0">
                          <a:solidFill>
                            <a:srgbClr val="4F6128"/>
                          </a:solidFill>
                          <a:latin typeface="Calibri"/>
                          <a:cs typeface="Calibri"/>
                        </a:rPr>
                        <a:t>I</a:t>
                      </a:r>
                      <a:r>
                        <a:rPr sz="600" b="1" dirty="0">
                          <a:solidFill>
                            <a:srgbClr val="4F6128"/>
                          </a:solidFill>
                          <a:latin typeface="Calibri"/>
                          <a:cs typeface="Calibri"/>
                        </a:rPr>
                        <a:t>N</a:t>
                      </a:r>
                      <a:r>
                        <a:rPr sz="600" b="1" spc="-20" dirty="0">
                          <a:solidFill>
                            <a:srgbClr val="4F6128"/>
                          </a:solidFill>
                          <a:latin typeface="Calibri"/>
                          <a:cs typeface="Calibri"/>
                        </a:rPr>
                        <a:t>A</a:t>
                      </a:r>
                      <a:r>
                        <a:rPr sz="600" b="1" spc="-25" dirty="0">
                          <a:solidFill>
                            <a:srgbClr val="4F6128"/>
                          </a:solidFill>
                          <a:latin typeface="Calibri"/>
                          <a:cs typeface="Calibri"/>
                        </a:rPr>
                        <a:t>C</a:t>
                      </a:r>
                      <a:r>
                        <a:rPr sz="600" b="1" spc="-15" dirty="0">
                          <a:solidFill>
                            <a:srgbClr val="4F6128"/>
                          </a:solidFill>
                          <a:latin typeface="Calibri"/>
                          <a:cs typeface="Calibri"/>
                        </a:rPr>
                        <a:t>I</a:t>
                      </a:r>
                      <a:r>
                        <a:rPr sz="600" b="1" spc="-10" dirty="0">
                          <a:solidFill>
                            <a:srgbClr val="4F6128"/>
                          </a:solidFill>
                          <a:latin typeface="Calibri"/>
                          <a:cs typeface="Calibri"/>
                        </a:rPr>
                        <a:t>O</a:t>
                      </a:r>
                      <a:r>
                        <a:rPr sz="600" b="1" dirty="0">
                          <a:solidFill>
                            <a:srgbClr val="4F6128"/>
                          </a:solidFill>
                          <a:latin typeface="Calibri"/>
                          <a:cs typeface="Calibri"/>
                        </a:rPr>
                        <a:t>N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tc>
                  <a:txBody>
                    <a:bodyPr/>
                    <a:lstStyle/>
                    <a:p>
                      <a:pPr>
                        <a:lnSpc>
                          <a:spcPct val="100000"/>
                        </a:lnSpc>
                        <a:spcBef>
                          <a:spcPts val="39"/>
                        </a:spcBef>
                      </a:pPr>
                      <a:endParaRPr sz="600">
                        <a:latin typeface="Times New Roman"/>
                        <a:cs typeface="Times New Roman"/>
                      </a:endParaRPr>
                    </a:p>
                    <a:p>
                      <a:pPr marL="216535" marR="193675" indent="-7620">
                        <a:lnSpc>
                          <a:spcPct val="112200"/>
                        </a:lnSpc>
                      </a:pPr>
                      <a:r>
                        <a:rPr sz="600" b="1" dirty="0">
                          <a:solidFill>
                            <a:srgbClr val="4F6128"/>
                          </a:solidFill>
                          <a:latin typeface="Calibri"/>
                          <a:cs typeface="Calibri"/>
                        </a:rPr>
                        <a:t>T</a:t>
                      </a:r>
                      <a:r>
                        <a:rPr sz="600" b="1" spc="-10" dirty="0">
                          <a:solidFill>
                            <a:srgbClr val="4F6128"/>
                          </a:solidFill>
                          <a:latin typeface="Calibri"/>
                          <a:cs typeface="Calibri"/>
                        </a:rPr>
                        <a:t>O</a:t>
                      </a:r>
                      <a:r>
                        <a:rPr sz="600" b="1" dirty="0">
                          <a:solidFill>
                            <a:srgbClr val="4F6128"/>
                          </a:solidFill>
                          <a:latin typeface="Calibri"/>
                          <a:cs typeface="Calibri"/>
                        </a:rPr>
                        <a:t>T</a:t>
                      </a:r>
                      <a:r>
                        <a:rPr sz="600" b="1" spc="-20" dirty="0">
                          <a:solidFill>
                            <a:srgbClr val="4F6128"/>
                          </a:solidFill>
                          <a:latin typeface="Calibri"/>
                          <a:cs typeface="Calibri"/>
                        </a:rPr>
                        <a:t>A</a:t>
                      </a:r>
                      <a:r>
                        <a:rPr sz="600" b="1" dirty="0">
                          <a:solidFill>
                            <a:srgbClr val="4F6128"/>
                          </a:solidFill>
                          <a:latin typeface="Calibri"/>
                          <a:cs typeface="Calibri"/>
                        </a:rPr>
                        <a:t>L  </a:t>
                      </a:r>
                      <a:r>
                        <a:rPr sz="600" b="1" spc="-35" dirty="0">
                          <a:solidFill>
                            <a:srgbClr val="4F6128"/>
                          </a:solidFill>
                          <a:latin typeface="Calibri"/>
                          <a:cs typeface="Calibri"/>
                        </a:rPr>
                        <a:t>M</a:t>
                      </a:r>
                      <a:r>
                        <a:rPr sz="600" b="1" spc="5" dirty="0">
                          <a:solidFill>
                            <a:srgbClr val="4F6128"/>
                          </a:solidFill>
                          <a:latin typeface="Calibri"/>
                          <a:cs typeface="Calibri"/>
                        </a:rPr>
                        <a:t>U</a:t>
                      </a:r>
                      <a:r>
                        <a:rPr sz="600" b="1" spc="15" dirty="0">
                          <a:solidFill>
                            <a:srgbClr val="4F6128"/>
                          </a:solidFill>
                          <a:latin typeface="Calibri"/>
                          <a:cs typeface="Calibri"/>
                        </a:rPr>
                        <a:t>S</a:t>
                      </a:r>
                      <a:r>
                        <a:rPr sz="600" b="1" dirty="0">
                          <a:solidFill>
                            <a:srgbClr val="4F6128"/>
                          </a:solidFill>
                          <a:latin typeface="Calibri"/>
                          <a:cs typeface="Calibri"/>
                        </a:rPr>
                        <a:t>$</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65">
                      <a:solidFill>
                        <a:srgbClr val="000000"/>
                      </a:solidFill>
                      <a:prstDash val="solid"/>
                    </a:lnT>
                    <a:lnB w="15178">
                      <a:solidFill>
                        <a:srgbClr val="000000"/>
                      </a:solidFill>
                      <a:prstDash val="solid"/>
                    </a:lnB>
                    <a:solidFill>
                      <a:srgbClr val="EBF0DE"/>
                    </a:solidFill>
                  </a:tcPr>
                </a:tc>
                <a:extLst>
                  <a:ext uri="{0D108BD9-81ED-4DB2-BD59-A6C34878D82A}">
                    <a16:rowId xmlns:a16="http://schemas.microsoft.com/office/drawing/2014/main" xmlns="" val="10000"/>
                  </a:ext>
                </a:extLst>
              </a:tr>
              <a:tr h="213199">
                <a:tc>
                  <a:txBody>
                    <a:bodyPr/>
                    <a:lstStyle/>
                    <a:p>
                      <a:pPr marL="14604">
                        <a:lnSpc>
                          <a:spcPct val="100000"/>
                        </a:lnSpc>
                        <a:spcBef>
                          <a:spcPts val="535"/>
                        </a:spcBef>
                      </a:pPr>
                      <a:r>
                        <a:rPr sz="600" b="1" spc="-10" dirty="0">
                          <a:solidFill>
                            <a:srgbClr val="585858"/>
                          </a:solidFill>
                          <a:latin typeface="Calibri"/>
                          <a:cs typeface="Calibri"/>
                        </a:rPr>
                        <a:t>Ingresos </a:t>
                      </a:r>
                      <a:r>
                        <a:rPr sz="600" b="1" spc="-15" dirty="0">
                          <a:solidFill>
                            <a:srgbClr val="585858"/>
                          </a:solidFill>
                          <a:latin typeface="Calibri"/>
                          <a:cs typeface="Calibri"/>
                        </a:rPr>
                        <a:t>de </a:t>
                      </a:r>
                      <a:r>
                        <a:rPr sz="600" b="1" dirty="0">
                          <a:solidFill>
                            <a:srgbClr val="585858"/>
                          </a:solidFill>
                          <a:latin typeface="Calibri"/>
                          <a:cs typeface="Calibri"/>
                        </a:rPr>
                        <a:t>las </a:t>
                      </a:r>
                      <a:r>
                        <a:rPr sz="600" b="1" spc="-5" dirty="0">
                          <a:solidFill>
                            <a:srgbClr val="585858"/>
                          </a:solidFill>
                          <a:latin typeface="Calibri"/>
                          <a:cs typeface="Calibri"/>
                        </a:rPr>
                        <a:t>actividades</a:t>
                      </a:r>
                      <a:r>
                        <a:rPr sz="600" b="1" spc="80" dirty="0">
                          <a:solidFill>
                            <a:srgbClr val="585858"/>
                          </a:solidFill>
                          <a:latin typeface="Calibri"/>
                          <a:cs typeface="Calibri"/>
                        </a:rPr>
                        <a:t> </a:t>
                      </a:r>
                      <a:r>
                        <a:rPr sz="600" b="1" spc="-10" dirty="0">
                          <a:solidFill>
                            <a:srgbClr val="585858"/>
                          </a:solidFill>
                          <a:latin typeface="Calibri"/>
                          <a:cs typeface="Calibri"/>
                        </a:rPr>
                        <a:t>ordinarias</a:t>
                      </a:r>
                      <a:endParaRPr sz="600" dirty="0">
                        <a:latin typeface="Calibri"/>
                        <a:cs typeface="Calibri"/>
                      </a:endParaRPr>
                    </a:p>
                  </a:txBody>
                  <a:tcPr marL="0" marR="0" marT="0" marB="0">
                    <a:lnL w="7470">
                      <a:solidFill>
                        <a:srgbClr val="000000"/>
                      </a:solidFill>
                      <a:prstDash val="solid"/>
                    </a:lnL>
                    <a:lnT w="15178">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2</a:t>
                      </a:r>
                      <a:r>
                        <a:rPr sz="600" spc="-5" dirty="0">
                          <a:solidFill>
                            <a:srgbClr val="585858"/>
                          </a:solidFill>
                          <a:latin typeface="Calibri"/>
                          <a:cs typeface="Calibri"/>
                        </a:rPr>
                        <a:t>.</a:t>
                      </a:r>
                      <a:r>
                        <a:rPr sz="600" spc="-10" dirty="0">
                          <a:solidFill>
                            <a:srgbClr val="585858"/>
                          </a:solidFill>
                          <a:latin typeface="Calibri"/>
                          <a:cs typeface="Calibri"/>
                        </a:rPr>
                        <a:t>363</a:t>
                      </a:r>
                      <a:r>
                        <a:rPr sz="600" spc="-5" dirty="0">
                          <a:solidFill>
                            <a:srgbClr val="585858"/>
                          </a:solidFill>
                          <a:latin typeface="Calibri"/>
                          <a:cs typeface="Calibri"/>
                        </a:rPr>
                        <a:t>.</a:t>
                      </a:r>
                      <a:r>
                        <a:rPr sz="600" spc="-10" dirty="0">
                          <a:solidFill>
                            <a:srgbClr val="585858"/>
                          </a:solidFill>
                          <a:latin typeface="Calibri"/>
                          <a:cs typeface="Calibri"/>
                        </a:rPr>
                        <a:t>97</a:t>
                      </a:r>
                      <a:r>
                        <a:rPr sz="600" dirty="0">
                          <a:solidFill>
                            <a:srgbClr val="585858"/>
                          </a:solidFill>
                          <a:latin typeface="Calibri"/>
                          <a:cs typeface="Calibri"/>
                        </a:rPr>
                        <a:t>3</a:t>
                      </a:r>
                      <a:endParaRPr sz="600">
                        <a:latin typeface="Calibri"/>
                        <a:cs typeface="Calibri"/>
                      </a:endParaRPr>
                    </a:p>
                  </a:txBody>
                  <a:tcPr marL="0" marR="0" marT="0" marB="0">
                    <a:lnT w="15178">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785</a:t>
                      </a:r>
                      <a:r>
                        <a:rPr sz="600" spc="-5" dirty="0">
                          <a:solidFill>
                            <a:srgbClr val="585858"/>
                          </a:solidFill>
                          <a:latin typeface="Calibri"/>
                          <a:cs typeface="Calibri"/>
                        </a:rPr>
                        <a:t>.</a:t>
                      </a:r>
                      <a:r>
                        <a:rPr sz="600" spc="-10" dirty="0">
                          <a:solidFill>
                            <a:srgbClr val="585858"/>
                          </a:solidFill>
                          <a:latin typeface="Calibri"/>
                          <a:cs typeface="Calibri"/>
                        </a:rPr>
                        <a:t>93</a:t>
                      </a:r>
                      <a:r>
                        <a:rPr sz="600" dirty="0">
                          <a:solidFill>
                            <a:srgbClr val="585858"/>
                          </a:solidFill>
                          <a:latin typeface="Calibri"/>
                          <a:cs typeface="Calibri"/>
                        </a:rPr>
                        <a:t>9</a:t>
                      </a:r>
                      <a:endParaRPr sz="600">
                        <a:latin typeface="Calibri"/>
                        <a:cs typeface="Calibri"/>
                      </a:endParaRPr>
                    </a:p>
                  </a:txBody>
                  <a:tcPr marL="0" marR="0" marT="0" marB="0">
                    <a:lnT w="15178">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116</a:t>
                      </a:r>
                      <a:r>
                        <a:rPr sz="600" spc="-5" dirty="0">
                          <a:solidFill>
                            <a:srgbClr val="585858"/>
                          </a:solidFill>
                          <a:latin typeface="Calibri"/>
                          <a:cs typeface="Calibri"/>
                        </a:rPr>
                        <a:t>.</a:t>
                      </a:r>
                      <a:r>
                        <a:rPr sz="600" spc="-10" dirty="0">
                          <a:solidFill>
                            <a:srgbClr val="585858"/>
                          </a:solidFill>
                          <a:latin typeface="Calibri"/>
                          <a:cs typeface="Calibri"/>
                        </a:rPr>
                        <a:t>36</a:t>
                      </a:r>
                      <a:r>
                        <a:rPr sz="600" dirty="0">
                          <a:solidFill>
                            <a:srgbClr val="585858"/>
                          </a:solidFill>
                          <a:latin typeface="Calibri"/>
                          <a:cs typeface="Calibri"/>
                        </a:rPr>
                        <a:t>8</a:t>
                      </a:r>
                      <a:endParaRPr sz="600">
                        <a:latin typeface="Calibri"/>
                        <a:cs typeface="Calibri"/>
                      </a:endParaRPr>
                    </a:p>
                  </a:txBody>
                  <a:tcPr marL="0" marR="0" marT="0" marB="0">
                    <a:lnT w="15178">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1</a:t>
                      </a:r>
                      <a:r>
                        <a:rPr sz="600" spc="-5" dirty="0">
                          <a:solidFill>
                            <a:srgbClr val="585858"/>
                          </a:solidFill>
                          <a:latin typeface="Calibri"/>
                          <a:cs typeface="Calibri"/>
                        </a:rPr>
                        <a:t>.</a:t>
                      </a:r>
                      <a:r>
                        <a:rPr sz="600" spc="-10" dirty="0">
                          <a:solidFill>
                            <a:srgbClr val="585858"/>
                          </a:solidFill>
                          <a:latin typeface="Calibri"/>
                          <a:cs typeface="Calibri"/>
                        </a:rPr>
                        <a:t>847</a:t>
                      </a:r>
                      <a:r>
                        <a:rPr sz="600" spc="-5" dirty="0">
                          <a:solidFill>
                            <a:srgbClr val="585858"/>
                          </a:solidFill>
                          <a:latin typeface="Calibri"/>
                          <a:cs typeface="Calibri"/>
                        </a:rPr>
                        <a:t>.</a:t>
                      </a:r>
                      <a:r>
                        <a:rPr sz="600" spc="-10" dirty="0">
                          <a:solidFill>
                            <a:srgbClr val="585858"/>
                          </a:solidFill>
                          <a:latin typeface="Calibri"/>
                          <a:cs typeface="Calibri"/>
                        </a:rPr>
                        <a:t>27</a:t>
                      </a:r>
                      <a:r>
                        <a:rPr sz="600" dirty="0">
                          <a:solidFill>
                            <a:srgbClr val="585858"/>
                          </a:solidFill>
                          <a:latin typeface="Calibri"/>
                          <a:cs typeface="Calibri"/>
                        </a:rPr>
                        <a:t>2</a:t>
                      </a:r>
                      <a:endParaRPr sz="600">
                        <a:latin typeface="Calibri"/>
                        <a:cs typeface="Calibri"/>
                      </a:endParaRPr>
                    </a:p>
                  </a:txBody>
                  <a:tcPr marL="0" marR="0" marT="0" marB="0">
                    <a:lnT w="15178">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33</a:t>
                      </a:r>
                      <a:r>
                        <a:rPr sz="600" spc="-5" dirty="0">
                          <a:solidFill>
                            <a:srgbClr val="585858"/>
                          </a:solidFill>
                          <a:latin typeface="Calibri"/>
                          <a:cs typeface="Calibri"/>
                        </a:rPr>
                        <a:t>.</a:t>
                      </a:r>
                      <a:r>
                        <a:rPr sz="600" spc="-10" dirty="0">
                          <a:solidFill>
                            <a:srgbClr val="585858"/>
                          </a:solidFill>
                          <a:latin typeface="Calibri"/>
                          <a:cs typeface="Calibri"/>
                        </a:rPr>
                        <a:t>18</a:t>
                      </a:r>
                      <a:r>
                        <a:rPr sz="600" dirty="0">
                          <a:solidFill>
                            <a:srgbClr val="585858"/>
                          </a:solidFill>
                          <a:latin typeface="Calibri"/>
                          <a:cs typeface="Calibri"/>
                        </a:rPr>
                        <a:t>8</a:t>
                      </a:r>
                      <a:endParaRPr sz="600">
                        <a:latin typeface="Calibri"/>
                        <a:cs typeface="Calibri"/>
                      </a:endParaRPr>
                    </a:p>
                  </a:txBody>
                  <a:tcPr marL="0" marR="0" marT="0" marB="0">
                    <a:lnT w="15178">
                      <a:solidFill>
                        <a:srgbClr val="000000"/>
                      </a:solidFill>
                      <a:prstDash val="solid"/>
                    </a:lnT>
                  </a:tcPr>
                </a:tc>
                <a:tc rowSpan="3">
                  <a:txBody>
                    <a:bodyPr/>
                    <a:lstStyle/>
                    <a:p>
                      <a:endParaRPr sz="600">
                        <a:latin typeface="Calibri"/>
                        <a:cs typeface="Calibri"/>
                      </a:endParaRPr>
                    </a:p>
                  </a:txBody>
                  <a:tcPr marL="0" marR="0" marT="0" marB="0">
                    <a:lnT w="15178">
                      <a:solidFill>
                        <a:srgbClr val="000000"/>
                      </a:solidFill>
                      <a:prstDash val="solid"/>
                    </a:lnT>
                    <a:lnB w="7464">
                      <a:solidFill>
                        <a:srgbClr val="000000"/>
                      </a:solidFill>
                      <a:prstDash val="solid"/>
                    </a:lnB>
                  </a:tcPr>
                </a:tc>
                <a:tc>
                  <a:txBody>
                    <a:bodyPr/>
                    <a:lstStyle/>
                    <a:p>
                      <a:pPr marR="36195" algn="r">
                        <a:lnSpc>
                          <a:spcPct val="100000"/>
                        </a:lnSpc>
                        <a:spcBef>
                          <a:spcPts val="535"/>
                        </a:spcBef>
                      </a:pPr>
                      <a:r>
                        <a:rPr sz="600" b="1" spc="-10" dirty="0">
                          <a:solidFill>
                            <a:srgbClr val="585858"/>
                          </a:solidFill>
                          <a:latin typeface="Calibri"/>
                          <a:cs typeface="Calibri"/>
                        </a:rPr>
                        <a:t>5</a:t>
                      </a:r>
                      <a:r>
                        <a:rPr sz="600" b="1" spc="-15" dirty="0">
                          <a:solidFill>
                            <a:srgbClr val="585858"/>
                          </a:solidFill>
                          <a:latin typeface="Calibri"/>
                          <a:cs typeface="Calibri"/>
                        </a:rPr>
                        <a:t>.</a:t>
                      </a:r>
                      <a:r>
                        <a:rPr sz="600" b="1" spc="-10" dirty="0">
                          <a:solidFill>
                            <a:srgbClr val="585858"/>
                          </a:solidFill>
                          <a:latin typeface="Calibri"/>
                          <a:cs typeface="Calibri"/>
                        </a:rPr>
                        <a:t>146</a:t>
                      </a:r>
                      <a:r>
                        <a:rPr sz="600" b="1" spc="-15" dirty="0">
                          <a:solidFill>
                            <a:srgbClr val="585858"/>
                          </a:solidFill>
                          <a:latin typeface="Calibri"/>
                          <a:cs typeface="Calibri"/>
                        </a:rPr>
                        <a:t>.</a:t>
                      </a:r>
                      <a:r>
                        <a:rPr sz="600" b="1" spc="-10" dirty="0">
                          <a:solidFill>
                            <a:srgbClr val="585858"/>
                          </a:solidFill>
                          <a:latin typeface="Calibri"/>
                          <a:cs typeface="Calibri"/>
                        </a:rPr>
                        <a:t>74</a:t>
                      </a:r>
                      <a:r>
                        <a:rPr sz="600" b="1" dirty="0">
                          <a:solidFill>
                            <a:srgbClr val="585858"/>
                          </a:solidFill>
                          <a:latin typeface="Calibri"/>
                          <a:cs typeface="Calibri"/>
                        </a:rPr>
                        <a:t>0</a:t>
                      </a:r>
                      <a:endParaRPr sz="600">
                        <a:latin typeface="Calibri"/>
                        <a:cs typeface="Calibri"/>
                      </a:endParaRPr>
                    </a:p>
                  </a:txBody>
                  <a:tcPr marL="0" marR="0" marT="0" marB="0">
                    <a:lnT w="15178">
                      <a:solidFill>
                        <a:srgbClr val="000000"/>
                      </a:solidFill>
                      <a:prstDash val="solid"/>
                    </a:lnT>
                  </a:tcPr>
                </a:tc>
                <a:tc>
                  <a:txBody>
                    <a:bodyPr/>
                    <a:lstStyle/>
                    <a:p>
                      <a:endParaRPr sz="600">
                        <a:latin typeface="Calibri"/>
                        <a:cs typeface="Calibri"/>
                      </a:endParaRPr>
                    </a:p>
                  </a:txBody>
                  <a:tcPr marL="0" marR="0" marT="0" marB="0">
                    <a:lnT w="15178">
                      <a:solidFill>
                        <a:srgbClr val="000000"/>
                      </a:solidFill>
                      <a:prstDash val="solid"/>
                    </a:lnT>
                  </a:tcPr>
                </a:tc>
                <a:tc>
                  <a:txBody>
                    <a:bodyPr/>
                    <a:lstStyle/>
                    <a:p>
                      <a:pPr marR="29209" algn="r">
                        <a:lnSpc>
                          <a:spcPct val="100000"/>
                        </a:lnSpc>
                        <a:spcBef>
                          <a:spcPts val="535"/>
                        </a:spcBef>
                      </a:pPr>
                      <a:r>
                        <a:rPr sz="600" b="1" spc="-10" dirty="0">
                          <a:solidFill>
                            <a:srgbClr val="585858"/>
                          </a:solidFill>
                          <a:latin typeface="Calibri"/>
                          <a:cs typeface="Calibri"/>
                        </a:rPr>
                        <a:t>5</a:t>
                      </a:r>
                      <a:r>
                        <a:rPr sz="600" b="1" spc="-15" dirty="0">
                          <a:solidFill>
                            <a:srgbClr val="585858"/>
                          </a:solidFill>
                          <a:latin typeface="Calibri"/>
                          <a:cs typeface="Calibri"/>
                        </a:rPr>
                        <a:t>.</a:t>
                      </a:r>
                      <a:r>
                        <a:rPr sz="600" b="1" spc="-10" dirty="0">
                          <a:solidFill>
                            <a:srgbClr val="585858"/>
                          </a:solidFill>
                          <a:latin typeface="Calibri"/>
                          <a:cs typeface="Calibri"/>
                        </a:rPr>
                        <a:t>146</a:t>
                      </a:r>
                      <a:r>
                        <a:rPr sz="600" b="1" spc="-15" dirty="0">
                          <a:solidFill>
                            <a:srgbClr val="585858"/>
                          </a:solidFill>
                          <a:latin typeface="Calibri"/>
                          <a:cs typeface="Calibri"/>
                        </a:rPr>
                        <a:t>.</a:t>
                      </a:r>
                      <a:r>
                        <a:rPr sz="600" b="1" spc="-10" dirty="0">
                          <a:solidFill>
                            <a:srgbClr val="585858"/>
                          </a:solidFill>
                          <a:latin typeface="Calibri"/>
                          <a:cs typeface="Calibri"/>
                        </a:rPr>
                        <a:t>74</a:t>
                      </a:r>
                      <a:r>
                        <a:rPr sz="600" b="1" dirty="0">
                          <a:solidFill>
                            <a:srgbClr val="585858"/>
                          </a:solidFill>
                          <a:latin typeface="Calibri"/>
                          <a:cs typeface="Calibri"/>
                        </a:rPr>
                        <a:t>0</a:t>
                      </a:r>
                      <a:endParaRPr sz="600">
                        <a:latin typeface="Calibri"/>
                        <a:cs typeface="Calibri"/>
                      </a:endParaRPr>
                    </a:p>
                  </a:txBody>
                  <a:tcPr marL="0" marR="0" marT="0" marB="0">
                    <a:lnR w="14940">
                      <a:solidFill>
                        <a:srgbClr val="000000"/>
                      </a:solidFill>
                      <a:prstDash val="solid"/>
                    </a:lnR>
                    <a:lnT w="15178">
                      <a:solidFill>
                        <a:srgbClr val="000000"/>
                      </a:solidFill>
                      <a:prstDash val="solid"/>
                    </a:lnT>
                  </a:tcPr>
                </a:tc>
                <a:extLst>
                  <a:ext uri="{0D108BD9-81ED-4DB2-BD59-A6C34878D82A}">
                    <a16:rowId xmlns:a16="http://schemas.microsoft.com/office/drawing/2014/main" xmlns="" val="10001"/>
                  </a:ext>
                </a:extLst>
              </a:tr>
              <a:tr h="138701">
                <a:tc>
                  <a:txBody>
                    <a:bodyPr/>
                    <a:lstStyle/>
                    <a:p>
                      <a:pPr marL="14604">
                        <a:lnSpc>
                          <a:spcPct val="100000"/>
                        </a:lnSpc>
                        <a:spcBef>
                          <a:spcPts val="210"/>
                        </a:spcBef>
                      </a:pPr>
                      <a:r>
                        <a:rPr sz="600" spc="30" dirty="0">
                          <a:solidFill>
                            <a:srgbClr val="585858"/>
                          </a:solidFill>
                          <a:latin typeface="Calibri"/>
                          <a:cs typeface="Calibri"/>
                        </a:rPr>
                        <a:t>Ingresos </a:t>
                      </a:r>
                      <a:r>
                        <a:rPr sz="600" spc="15" dirty="0">
                          <a:solidFill>
                            <a:srgbClr val="585858"/>
                          </a:solidFill>
                          <a:latin typeface="Calibri"/>
                          <a:cs typeface="Calibri"/>
                        </a:rPr>
                        <a:t>de </a:t>
                      </a:r>
                      <a:r>
                        <a:rPr sz="600" spc="45" dirty="0">
                          <a:solidFill>
                            <a:srgbClr val="585858"/>
                          </a:solidFill>
                          <a:latin typeface="Calibri"/>
                          <a:cs typeface="Calibri"/>
                        </a:rPr>
                        <a:t>las </a:t>
                      </a:r>
                      <a:r>
                        <a:rPr sz="600" spc="30" dirty="0">
                          <a:solidFill>
                            <a:srgbClr val="585858"/>
                          </a:solidFill>
                          <a:latin typeface="Calibri"/>
                          <a:cs typeface="Calibri"/>
                        </a:rPr>
                        <a:t>actividades </a:t>
                      </a:r>
                      <a:r>
                        <a:rPr sz="600" spc="35" dirty="0">
                          <a:solidFill>
                            <a:srgbClr val="585858"/>
                          </a:solidFill>
                          <a:latin typeface="Calibri"/>
                          <a:cs typeface="Calibri"/>
                        </a:rPr>
                        <a:t>ordinarias </a:t>
                      </a:r>
                      <a:r>
                        <a:rPr sz="600" spc="210" dirty="0">
                          <a:solidFill>
                            <a:srgbClr val="585858"/>
                          </a:solidFill>
                          <a:latin typeface="Calibri"/>
                          <a:cs typeface="Calibri"/>
                        </a:rPr>
                        <a:t> </a:t>
                      </a:r>
                      <a:r>
                        <a:rPr sz="600" spc="15" dirty="0">
                          <a:solidFill>
                            <a:srgbClr val="585858"/>
                          </a:solidFill>
                          <a:latin typeface="Calibri"/>
                          <a:cs typeface="Calibri"/>
                        </a:rPr>
                        <a:t>entre</a:t>
                      </a:r>
                      <a:endParaRPr sz="600">
                        <a:latin typeface="Calibri"/>
                        <a:cs typeface="Calibri"/>
                      </a:endParaRPr>
                    </a:p>
                  </a:txBody>
                  <a:tcPr marL="0" marR="0" marT="0" marB="0">
                    <a:lnL w="7470">
                      <a:solidFill>
                        <a:srgbClr val="000000"/>
                      </a:solidFill>
                      <a:prstDash val="solid"/>
                    </a:lnL>
                  </a:tcPr>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vMerge="1">
                  <a:txBody>
                    <a:bodyPr/>
                    <a:lstStyle/>
                    <a:p>
                      <a:endParaRPr/>
                    </a:p>
                  </a:txBody>
                  <a:tcPr marL="0" marR="0" marT="0" marB="0">
                    <a:lnT w="15178">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2"/>
                  </a:ext>
                </a:extLst>
              </a:tr>
              <a:tr h="202985">
                <a:tc>
                  <a:txBody>
                    <a:bodyPr/>
                    <a:lstStyle/>
                    <a:p>
                      <a:pPr marL="59055">
                        <a:lnSpc>
                          <a:spcPts val="790"/>
                        </a:lnSpc>
                      </a:pPr>
                      <a:r>
                        <a:rPr lang="es-CL" sz="600" spc="30" dirty="0">
                          <a:solidFill>
                            <a:srgbClr val="585858"/>
                          </a:solidFill>
                          <a:latin typeface="Calibri"/>
                          <a:cs typeface="Calibri"/>
                        </a:rPr>
                        <a:t>S</a:t>
                      </a:r>
                      <a:r>
                        <a:rPr sz="600" spc="30" dirty="0" err="1">
                          <a:solidFill>
                            <a:srgbClr val="585858"/>
                          </a:solidFill>
                          <a:latin typeface="Calibri"/>
                          <a:cs typeface="Calibri"/>
                        </a:rPr>
                        <a:t>egmentos</a:t>
                      </a:r>
                      <a:endParaRPr sz="600" dirty="0">
                        <a:latin typeface="Calibri"/>
                        <a:cs typeface="Calibri"/>
                      </a:endParaRPr>
                    </a:p>
                  </a:txBody>
                  <a:tcPr marL="0" marR="0" marT="0" marB="0">
                    <a:lnL w="7470">
                      <a:solidFill>
                        <a:srgbClr val="000000"/>
                      </a:solidFill>
                      <a:prstDash val="solid"/>
                    </a:lnL>
                    <a:lnB w="7464">
                      <a:solidFill>
                        <a:srgbClr val="000000"/>
                      </a:solidFill>
                      <a:prstDash val="solid"/>
                    </a:lnB>
                  </a:tcPr>
                </a:tc>
                <a:tc>
                  <a:txBody>
                    <a:bodyPr/>
                    <a:lstStyle/>
                    <a:p>
                      <a:pPr marR="36195" algn="r">
                        <a:lnSpc>
                          <a:spcPts val="790"/>
                        </a:lnSpc>
                      </a:pPr>
                      <a:r>
                        <a:rPr sz="600" spc="-10" dirty="0">
                          <a:solidFill>
                            <a:srgbClr val="585858"/>
                          </a:solidFill>
                          <a:latin typeface="Calibri"/>
                          <a:cs typeface="Calibri"/>
                        </a:rPr>
                        <a:t>43</a:t>
                      </a:r>
                      <a:r>
                        <a:rPr sz="600" spc="-5" dirty="0">
                          <a:solidFill>
                            <a:srgbClr val="585858"/>
                          </a:solidFill>
                          <a:latin typeface="Calibri"/>
                          <a:cs typeface="Calibri"/>
                        </a:rPr>
                        <a:t>.</a:t>
                      </a:r>
                      <a:r>
                        <a:rPr sz="600" spc="-10" dirty="0">
                          <a:solidFill>
                            <a:srgbClr val="585858"/>
                          </a:solidFill>
                          <a:latin typeface="Calibri"/>
                          <a:cs typeface="Calibri"/>
                        </a:rPr>
                        <a:t>41</a:t>
                      </a:r>
                      <a:r>
                        <a:rPr sz="600" dirty="0">
                          <a:solidFill>
                            <a:srgbClr val="585858"/>
                          </a:solidFill>
                          <a:latin typeface="Calibri"/>
                          <a:cs typeface="Calibri"/>
                        </a:rPr>
                        <a:t>4</a:t>
                      </a:r>
                      <a:endParaRPr sz="600">
                        <a:latin typeface="Calibri"/>
                        <a:cs typeface="Calibri"/>
                      </a:endParaRPr>
                    </a:p>
                  </a:txBody>
                  <a:tcPr marL="0" marR="0" marT="0" marB="0">
                    <a:lnB w="7464">
                      <a:solidFill>
                        <a:srgbClr val="000000"/>
                      </a:solidFill>
                      <a:prstDash val="solid"/>
                    </a:lnB>
                  </a:tcPr>
                </a:tc>
                <a:tc>
                  <a:txBody>
                    <a:bodyPr/>
                    <a:lstStyle/>
                    <a:p>
                      <a:pPr marR="36830" algn="r">
                        <a:lnSpc>
                          <a:spcPts val="790"/>
                        </a:lnSpc>
                      </a:pPr>
                      <a:r>
                        <a:rPr sz="600" spc="-10" dirty="0">
                          <a:solidFill>
                            <a:srgbClr val="585858"/>
                          </a:solidFill>
                          <a:latin typeface="Calibri"/>
                          <a:cs typeface="Calibri"/>
                        </a:rPr>
                        <a:t>343</a:t>
                      </a:r>
                      <a:endParaRPr sz="600">
                        <a:latin typeface="Calibri"/>
                        <a:cs typeface="Calibri"/>
                      </a:endParaRPr>
                    </a:p>
                  </a:txBody>
                  <a:tcPr marL="0" marR="0" marT="0" marB="0">
                    <a:lnB w="7464">
                      <a:solidFill>
                        <a:srgbClr val="000000"/>
                      </a:solidFill>
                      <a:prstDash val="solid"/>
                    </a:lnB>
                  </a:tcPr>
                </a:tc>
                <a:tc>
                  <a:txBody>
                    <a:bodyPr/>
                    <a:lstStyle/>
                    <a:p>
                      <a:pPr marR="36195" algn="r">
                        <a:lnSpc>
                          <a:spcPts val="790"/>
                        </a:lnSpc>
                      </a:pPr>
                      <a:r>
                        <a:rPr sz="600" spc="-10" dirty="0">
                          <a:solidFill>
                            <a:srgbClr val="585858"/>
                          </a:solidFill>
                          <a:latin typeface="Calibri"/>
                          <a:cs typeface="Calibri"/>
                        </a:rPr>
                        <a:t>491</a:t>
                      </a:r>
                      <a:r>
                        <a:rPr sz="600" spc="-5" dirty="0">
                          <a:solidFill>
                            <a:srgbClr val="585858"/>
                          </a:solidFill>
                          <a:latin typeface="Calibri"/>
                          <a:cs typeface="Calibri"/>
                        </a:rPr>
                        <a:t>.</a:t>
                      </a:r>
                      <a:r>
                        <a:rPr sz="600" spc="-10" dirty="0">
                          <a:solidFill>
                            <a:srgbClr val="585858"/>
                          </a:solidFill>
                          <a:latin typeface="Calibri"/>
                          <a:cs typeface="Calibri"/>
                        </a:rPr>
                        <a:t>70</a:t>
                      </a:r>
                      <a:r>
                        <a:rPr sz="600" dirty="0">
                          <a:solidFill>
                            <a:srgbClr val="585858"/>
                          </a:solidFill>
                          <a:latin typeface="Calibri"/>
                          <a:cs typeface="Calibri"/>
                        </a:rPr>
                        <a:t>2</a:t>
                      </a:r>
                      <a:endParaRPr sz="600">
                        <a:latin typeface="Calibri"/>
                        <a:cs typeface="Calibri"/>
                      </a:endParaRPr>
                    </a:p>
                  </a:txBody>
                  <a:tcPr marL="0" marR="0" marT="0" marB="0">
                    <a:lnB w="7464">
                      <a:solidFill>
                        <a:srgbClr val="000000"/>
                      </a:solidFill>
                      <a:prstDash val="solid"/>
                    </a:lnB>
                  </a:tcPr>
                </a:tc>
                <a:tc>
                  <a:txBody>
                    <a:bodyPr/>
                    <a:lstStyle/>
                    <a:p>
                      <a:pPr marR="36195" algn="r">
                        <a:lnSpc>
                          <a:spcPts val="790"/>
                        </a:lnSpc>
                      </a:pPr>
                      <a:r>
                        <a:rPr sz="600" spc="-10" dirty="0">
                          <a:solidFill>
                            <a:srgbClr val="585858"/>
                          </a:solidFill>
                          <a:latin typeface="Calibri"/>
                          <a:cs typeface="Calibri"/>
                        </a:rPr>
                        <a:t>10</a:t>
                      </a:r>
                      <a:r>
                        <a:rPr sz="600" spc="-5" dirty="0">
                          <a:solidFill>
                            <a:srgbClr val="585858"/>
                          </a:solidFill>
                          <a:latin typeface="Calibri"/>
                          <a:cs typeface="Calibri"/>
                        </a:rPr>
                        <a:t>.</a:t>
                      </a:r>
                      <a:r>
                        <a:rPr sz="600" spc="-10" dirty="0">
                          <a:solidFill>
                            <a:srgbClr val="585858"/>
                          </a:solidFill>
                          <a:latin typeface="Calibri"/>
                          <a:cs typeface="Calibri"/>
                        </a:rPr>
                        <a:t>33</a:t>
                      </a:r>
                      <a:r>
                        <a:rPr sz="600" dirty="0">
                          <a:solidFill>
                            <a:srgbClr val="585858"/>
                          </a:solidFill>
                          <a:latin typeface="Calibri"/>
                          <a:cs typeface="Calibri"/>
                        </a:rPr>
                        <a:t>0</a:t>
                      </a:r>
                      <a:endParaRPr sz="600">
                        <a:latin typeface="Calibri"/>
                        <a:cs typeface="Calibri"/>
                      </a:endParaRPr>
                    </a:p>
                  </a:txBody>
                  <a:tcPr marL="0" marR="0" marT="0" marB="0">
                    <a:lnB w="7464">
                      <a:solidFill>
                        <a:srgbClr val="000000"/>
                      </a:solidFill>
                      <a:prstDash val="solid"/>
                    </a:lnB>
                  </a:tcPr>
                </a:tc>
                <a:tc>
                  <a:txBody>
                    <a:bodyPr/>
                    <a:lstStyle/>
                    <a:p>
                      <a:pPr marR="36195" algn="r">
                        <a:lnSpc>
                          <a:spcPts val="790"/>
                        </a:lnSpc>
                      </a:pPr>
                      <a:r>
                        <a:rPr sz="600" spc="-10" dirty="0">
                          <a:solidFill>
                            <a:srgbClr val="585858"/>
                          </a:solidFill>
                          <a:latin typeface="Calibri"/>
                          <a:cs typeface="Calibri"/>
                        </a:rPr>
                        <a:t>32</a:t>
                      </a:r>
                      <a:r>
                        <a:rPr sz="600" spc="-5" dirty="0">
                          <a:solidFill>
                            <a:srgbClr val="585858"/>
                          </a:solidFill>
                          <a:latin typeface="Calibri"/>
                          <a:cs typeface="Calibri"/>
                        </a:rPr>
                        <a:t>.</a:t>
                      </a:r>
                      <a:r>
                        <a:rPr sz="600" spc="-10" dirty="0">
                          <a:solidFill>
                            <a:srgbClr val="585858"/>
                          </a:solidFill>
                          <a:latin typeface="Calibri"/>
                          <a:cs typeface="Calibri"/>
                        </a:rPr>
                        <a:t>54</a:t>
                      </a:r>
                      <a:r>
                        <a:rPr sz="600" dirty="0">
                          <a:solidFill>
                            <a:srgbClr val="585858"/>
                          </a:solidFill>
                          <a:latin typeface="Calibri"/>
                          <a:cs typeface="Calibri"/>
                        </a:rPr>
                        <a:t>3</a:t>
                      </a:r>
                      <a:endParaRPr sz="600">
                        <a:latin typeface="Calibri"/>
                        <a:cs typeface="Calibri"/>
                      </a:endParaRPr>
                    </a:p>
                  </a:txBody>
                  <a:tcPr marL="0" marR="0" marT="0" marB="0">
                    <a:lnB w="7464">
                      <a:solidFill>
                        <a:srgbClr val="000000"/>
                      </a:solidFill>
                      <a:prstDash val="solid"/>
                    </a:lnB>
                  </a:tcPr>
                </a:tc>
                <a:tc vMerge="1">
                  <a:txBody>
                    <a:bodyPr/>
                    <a:lstStyle/>
                    <a:p>
                      <a:endParaRPr/>
                    </a:p>
                  </a:txBody>
                  <a:tcPr marL="0" marR="0" marT="0" marB="0">
                    <a:lnT w="15178">
                      <a:solidFill>
                        <a:srgbClr val="000000"/>
                      </a:solidFill>
                      <a:prstDash val="solid"/>
                    </a:lnT>
                    <a:lnB w="7464">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578</a:t>
                      </a:r>
                      <a:r>
                        <a:rPr sz="600" b="1" spc="-15" dirty="0">
                          <a:solidFill>
                            <a:srgbClr val="585858"/>
                          </a:solidFill>
                          <a:latin typeface="Calibri"/>
                          <a:cs typeface="Calibri"/>
                        </a:rPr>
                        <a:t>.</a:t>
                      </a:r>
                      <a:r>
                        <a:rPr sz="600" b="1" spc="-10" dirty="0">
                          <a:solidFill>
                            <a:srgbClr val="585858"/>
                          </a:solidFill>
                          <a:latin typeface="Calibri"/>
                          <a:cs typeface="Calibri"/>
                        </a:rPr>
                        <a:t>33</a:t>
                      </a:r>
                      <a:r>
                        <a:rPr sz="600" b="1" dirty="0">
                          <a:solidFill>
                            <a:srgbClr val="585858"/>
                          </a:solidFill>
                          <a:latin typeface="Calibri"/>
                          <a:cs typeface="Calibri"/>
                        </a:rPr>
                        <a:t>2</a:t>
                      </a:r>
                      <a:endParaRPr sz="600">
                        <a:latin typeface="Calibri"/>
                        <a:cs typeface="Calibri"/>
                      </a:endParaRPr>
                    </a:p>
                  </a:txBody>
                  <a:tcPr marL="0" marR="0" marT="0" marB="0">
                    <a:lnB w="7464">
                      <a:solidFill>
                        <a:srgbClr val="000000"/>
                      </a:solidFill>
                      <a:prstDash val="solid"/>
                    </a:lnB>
                  </a:tcPr>
                </a:tc>
                <a:tc>
                  <a:txBody>
                    <a:bodyPr/>
                    <a:lstStyle/>
                    <a:p>
                      <a:pPr marL="298450">
                        <a:lnSpc>
                          <a:spcPts val="790"/>
                        </a:lnSpc>
                      </a:pPr>
                      <a:r>
                        <a:rPr sz="600" spc="-5" dirty="0">
                          <a:solidFill>
                            <a:srgbClr val="585858"/>
                          </a:solidFill>
                          <a:latin typeface="Calibri"/>
                          <a:cs typeface="Calibri"/>
                        </a:rPr>
                        <a:t>(578.333)</a:t>
                      </a:r>
                      <a:endParaRPr sz="600">
                        <a:latin typeface="Calibri"/>
                        <a:cs typeface="Calibri"/>
                      </a:endParaRPr>
                    </a:p>
                  </a:txBody>
                  <a:tcPr marL="0" marR="0" marT="0" marB="0">
                    <a:lnB w="7464">
                      <a:solidFill>
                        <a:srgbClr val="000000"/>
                      </a:solidFill>
                      <a:prstDash val="solid"/>
                    </a:lnB>
                  </a:tcPr>
                </a:tc>
                <a:tc>
                  <a:txBody>
                    <a:bodyPr/>
                    <a:lstStyle/>
                    <a:p>
                      <a:pPr marR="1905" algn="r">
                        <a:lnSpc>
                          <a:spcPts val="790"/>
                        </a:lnSpc>
                      </a:pPr>
                      <a:r>
                        <a:rPr sz="600" b="1" spc="10" dirty="0">
                          <a:solidFill>
                            <a:srgbClr val="585858"/>
                          </a:solidFill>
                          <a:latin typeface="Calibri"/>
                          <a:cs typeface="Calibri"/>
                        </a:rPr>
                        <a:t>(</a:t>
                      </a:r>
                      <a:r>
                        <a:rPr sz="600" b="1" spc="-10" dirty="0">
                          <a:solidFill>
                            <a:srgbClr val="585858"/>
                          </a:solidFill>
                          <a:latin typeface="Calibri"/>
                          <a:cs typeface="Calibri"/>
                        </a:rPr>
                        <a:t>1</a:t>
                      </a:r>
                      <a:r>
                        <a:rPr sz="600" b="1" dirty="0">
                          <a:solidFill>
                            <a:srgbClr val="585858"/>
                          </a:solidFill>
                          <a:latin typeface="Calibri"/>
                          <a:cs typeface="Calibri"/>
                        </a:rPr>
                        <a:t>)</a:t>
                      </a:r>
                      <a:endParaRPr sz="600">
                        <a:latin typeface="Calibri"/>
                        <a:cs typeface="Calibri"/>
                      </a:endParaRPr>
                    </a:p>
                  </a:txBody>
                  <a:tcPr marL="0" marR="0" marT="0" marB="0">
                    <a:lnR w="14940">
                      <a:solidFill>
                        <a:srgbClr val="000000"/>
                      </a:solidFill>
                      <a:prstDash val="solid"/>
                    </a:lnR>
                    <a:lnB w="7464">
                      <a:solidFill>
                        <a:srgbClr val="000000"/>
                      </a:solidFill>
                      <a:prstDash val="solid"/>
                    </a:lnB>
                  </a:tcPr>
                </a:tc>
                <a:extLst>
                  <a:ext uri="{0D108BD9-81ED-4DB2-BD59-A6C34878D82A}">
                    <a16:rowId xmlns:a16="http://schemas.microsoft.com/office/drawing/2014/main" xmlns="" val="10003"/>
                  </a:ext>
                </a:extLst>
              </a:tr>
              <a:tr h="209911">
                <a:tc>
                  <a:txBody>
                    <a:bodyPr/>
                    <a:lstStyle/>
                    <a:p>
                      <a:pPr marL="14604">
                        <a:lnSpc>
                          <a:spcPct val="100000"/>
                        </a:lnSpc>
                        <a:spcBef>
                          <a:spcPts val="535"/>
                        </a:spcBef>
                      </a:pPr>
                      <a:r>
                        <a:rPr sz="600" spc="30" dirty="0">
                          <a:solidFill>
                            <a:srgbClr val="585858"/>
                          </a:solidFill>
                          <a:latin typeface="Calibri"/>
                          <a:cs typeface="Calibri"/>
                        </a:rPr>
                        <a:t>Ingresos</a:t>
                      </a:r>
                      <a:r>
                        <a:rPr sz="600" spc="95" dirty="0">
                          <a:solidFill>
                            <a:srgbClr val="585858"/>
                          </a:solidFill>
                          <a:latin typeface="Calibri"/>
                          <a:cs typeface="Calibri"/>
                        </a:rPr>
                        <a:t> </a:t>
                      </a:r>
                      <a:r>
                        <a:rPr sz="600" spc="30" dirty="0">
                          <a:solidFill>
                            <a:srgbClr val="585858"/>
                          </a:solidFill>
                          <a:latin typeface="Calibri"/>
                          <a:cs typeface="Calibri"/>
                        </a:rPr>
                        <a:t>financieros</a:t>
                      </a:r>
                      <a:endParaRPr sz="600" dirty="0">
                        <a:latin typeface="Calibri"/>
                        <a:cs typeface="Calibri"/>
                      </a:endParaRPr>
                    </a:p>
                  </a:txBody>
                  <a:tcPr marL="0" marR="0" marT="0" marB="0">
                    <a:lnL w="7470">
                      <a:solidFill>
                        <a:srgbClr val="000000"/>
                      </a:solidFill>
                      <a:prstDash val="solid"/>
                    </a:lnL>
                    <a:lnT w="7464">
                      <a:solidFill>
                        <a:srgbClr val="000000"/>
                      </a:solidFill>
                      <a:prstDash val="solid"/>
                    </a:lnT>
                  </a:tcPr>
                </a:tc>
                <a:tc rowSpan="3">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rowSpan="3">
                  <a:txBody>
                    <a:bodyPr/>
                    <a:lstStyle/>
                    <a:p>
                      <a:endParaRPr sz="600" dirty="0">
                        <a:latin typeface="Calibri"/>
                        <a:cs typeface="Calibri"/>
                      </a:endParaRPr>
                    </a:p>
                  </a:txBody>
                  <a:tcPr marL="0" marR="0" marT="0" marB="0">
                    <a:lnT w="7464">
                      <a:solidFill>
                        <a:srgbClr val="000000"/>
                      </a:solidFill>
                      <a:prstDash val="solid"/>
                    </a:lnT>
                    <a:lnB w="7464">
                      <a:solidFill>
                        <a:srgbClr val="000000"/>
                      </a:solidFill>
                      <a:prstDash val="solid"/>
                    </a:lnB>
                  </a:tcPr>
                </a:tc>
                <a:tc rowSpan="3">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rowSpan="3">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rowSpan="3">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marR="36195" algn="r">
                        <a:lnSpc>
                          <a:spcPct val="100000"/>
                        </a:lnSpc>
                        <a:spcBef>
                          <a:spcPts val="535"/>
                        </a:spcBef>
                      </a:pPr>
                      <a:r>
                        <a:rPr sz="600" spc="-10" dirty="0">
                          <a:solidFill>
                            <a:srgbClr val="585858"/>
                          </a:solidFill>
                          <a:latin typeface="Calibri"/>
                          <a:cs typeface="Calibri"/>
                        </a:rPr>
                        <a:t>50</a:t>
                      </a:r>
                      <a:r>
                        <a:rPr sz="600" spc="-5" dirty="0">
                          <a:solidFill>
                            <a:srgbClr val="585858"/>
                          </a:solidFill>
                          <a:latin typeface="Calibri"/>
                          <a:cs typeface="Calibri"/>
                        </a:rPr>
                        <a:t>.</a:t>
                      </a:r>
                      <a:r>
                        <a:rPr sz="600" spc="-10" dirty="0">
                          <a:solidFill>
                            <a:srgbClr val="585858"/>
                          </a:solidFill>
                          <a:latin typeface="Calibri"/>
                          <a:cs typeface="Calibri"/>
                        </a:rPr>
                        <a:t>28</a:t>
                      </a:r>
                      <a:r>
                        <a:rPr sz="600" dirty="0">
                          <a:solidFill>
                            <a:srgbClr val="585858"/>
                          </a:solidFill>
                          <a:latin typeface="Calibri"/>
                          <a:cs typeface="Calibri"/>
                        </a:rPr>
                        <a:t>4</a:t>
                      </a:r>
                      <a:endParaRPr sz="600">
                        <a:latin typeface="Calibri"/>
                        <a:cs typeface="Calibri"/>
                      </a:endParaRPr>
                    </a:p>
                  </a:txBody>
                  <a:tcPr marL="0" marR="0" marT="0" marB="0">
                    <a:lnT w="7464">
                      <a:solidFill>
                        <a:srgbClr val="000000"/>
                      </a:solidFill>
                      <a:prstDash val="solid"/>
                    </a:lnT>
                  </a:tcPr>
                </a:tc>
                <a:tc>
                  <a:txBody>
                    <a:bodyPr/>
                    <a:lstStyle/>
                    <a:p>
                      <a:pPr marR="36195" algn="r">
                        <a:lnSpc>
                          <a:spcPct val="100000"/>
                        </a:lnSpc>
                        <a:spcBef>
                          <a:spcPts val="535"/>
                        </a:spcBef>
                      </a:pPr>
                      <a:r>
                        <a:rPr sz="600" b="1" spc="-10" dirty="0">
                          <a:solidFill>
                            <a:srgbClr val="585858"/>
                          </a:solidFill>
                          <a:latin typeface="Calibri"/>
                          <a:cs typeface="Calibri"/>
                        </a:rPr>
                        <a:t>50</a:t>
                      </a:r>
                      <a:r>
                        <a:rPr sz="600" b="1" spc="-15" dirty="0">
                          <a:solidFill>
                            <a:srgbClr val="585858"/>
                          </a:solidFill>
                          <a:latin typeface="Calibri"/>
                          <a:cs typeface="Calibri"/>
                        </a:rPr>
                        <a:t>.</a:t>
                      </a:r>
                      <a:r>
                        <a:rPr sz="600" b="1" spc="-10" dirty="0">
                          <a:solidFill>
                            <a:srgbClr val="585858"/>
                          </a:solidFill>
                          <a:latin typeface="Calibri"/>
                          <a:cs typeface="Calibri"/>
                        </a:rPr>
                        <a:t>28</a:t>
                      </a:r>
                      <a:r>
                        <a:rPr sz="600" b="1" dirty="0">
                          <a:solidFill>
                            <a:srgbClr val="585858"/>
                          </a:solidFill>
                          <a:latin typeface="Calibri"/>
                          <a:cs typeface="Calibri"/>
                        </a:rPr>
                        <a:t>4</a:t>
                      </a:r>
                      <a:endParaRPr sz="600">
                        <a:latin typeface="Calibri"/>
                        <a:cs typeface="Calibri"/>
                      </a:endParaRPr>
                    </a:p>
                  </a:txBody>
                  <a:tcPr marL="0" marR="0" marT="0" marB="0">
                    <a:lnT w="7464">
                      <a:solidFill>
                        <a:srgbClr val="000000"/>
                      </a:solidFill>
                      <a:prstDash val="solid"/>
                    </a:lnT>
                  </a:tcPr>
                </a:tc>
                <a:tc rowSpan="3">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marR="28575" algn="r">
                        <a:lnSpc>
                          <a:spcPct val="100000"/>
                        </a:lnSpc>
                        <a:spcBef>
                          <a:spcPts val="535"/>
                        </a:spcBef>
                      </a:pPr>
                      <a:r>
                        <a:rPr sz="600" b="1" spc="-10" dirty="0">
                          <a:solidFill>
                            <a:srgbClr val="585858"/>
                          </a:solidFill>
                          <a:latin typeface="Calibri"/>
                          <a:cs typeface="Calibri"/>
                        </a:rPr>
                        <a:t>50</a:t>
                      </a:r>
                      <a:r>
                        <a:rPr sz="600" b="1" spc="-15" dirty="0">
                          <a:solidFill>
                            <a:srgbClr val="585858"/>
                          </a:solidFill>
                          <a:latin typeface="Calibri"/>
                          <a:cs typeface="Calibri"/>
                        </a:rPr>
                        <a:t>.</a:t>
                      </a:r>
                      <a:r>
                        <a:rPr sz="600" b="1" spc="-10" dirty="0">
                          <a:solidFill>
                            <a:srgbClr val="585858"/>
                          </a:solidFill>
                          <a:latin typeface="Calibri"/>
                          <a:cs typeface="Calibri"/>
                        </a:rPr>
                        <a:t>28</a:t>
                      </a:r>
                      <a:r>
                        <a:rPr sz="600" b="1" dirty="0">
                          <a:solidFill>
                            <a:srgbClr val="585858"/>
                          </a:solidFill>
                          <a:latin typeface="Calibri"/>
                          <a:cs typeface="Calibri"/>
                        </a:rPr>
                        <a:t>4</a:t>
                      </a:r>
                      <a:endParaRPr sz="600">
                        <a:latin typeface="Calibri"/>
                        <a:cs typeface="Calibri"/>
                      </a:endParaRPr>
                    </a:p>
                  </a:txBody>
                  <a:tcPr marL="0" marR="0" marT="0" marB="0">
                    <a:lnR w="14940">
                      <a:solidFill>
                        <a:srgbClr val="000000"/>
                      </a:solidFill>
                      <a:prstDash val="solid"/>
                    </a:lnR>
                    <a:lnT w="7464">
                      <a:solidFill>
                        <a:srgbClr val="000000"/>
                      </a:solidFill>
                      <a:prstDash val="solid"/>
                    </a:lnT>
                  </a:tcPr>
                </a:tc>
                <a:extLst>
                  <a:ext uri="{0D108BD9-81ED-4DB2-BD59-A6C34878D82A}">
                    <a16:rowId xmlns:a16="http://schemas.microsoft.com/office/drawing/2014/main" xmlns="" val="10004"/>
                  </a:ext>
                </a:extLst>
              </a:tr>
              <a:tr h="169100">
                <a:tc>
                  <a:txBody>
                    <a:bodyPr/>
                    <a:lstStyle/>
                    <a:p>
                      <a:pPr marL="14604">
                        <a:lnSpc>
                          <a:spcPct val="100000"/>
                        </a:lnSpc>
                        <a:spcBef>
                          <a:spcPts val="210"/>
                        </a:spcBef>
                      </a:pPr>
                      <a:r>
                        <a:rPr sz="600" spc="20" dirty="0">
                          <a:solidFill>
                            <a:srgbClr val="585858"/>
                          </a:solidFill>
                          <a:latin typeface="Calibri"/>
                          <a:cs typeface="Calibri"/>
                        </a:rPr>
                        <a:t>Costos</a:t>
                      </a:r>
                      <a:r>
                        <a:rPr sz="600" spc="75" dirty="0">
                          <a:solidFill>
                            <a:srgbClr val="585858"/>
                          </a:solidFill>
                          <a:latin typeface="Calibri"/>
                          <a:cs typeface="Calibri"/>
                        </a:rPr>
                        <a:t> </a:t>
                      </a:r>
                      <a:r>
                        <a:rPr sz="600" spc="30" dirty="0">
                          <a:solidFill>
                            <a:srgbClr val="585858"/>
                          </a:solidFill>
                          <a:latin typeface="Calibri"/>
                          <a:cs typeface="Calibri"/>
                        </a:rPr>
                        <a:t>financieros</a:t>
                      </a:r>
                      <a:endParaRPr sz="600">
                        <a:latin typeface="Calibri"/>
                        <a:cs typeface="Calibri"/>
                      </a:endParaRPr>
                    </a:p>
                  </a:txBody>
                  <a:tcPr marL="0" marR="0" marT="0" marB="0">
                    <a:lnL w="7470">
                      <a:solidFill>
                        <a:srgbClr val="000000"/>
                      </a:solidFill>
                      <a:prstDash val="solid"/>
                    </a:lnL>
                  </a:tcPr>
                </a:tc>
                <a:tc vMerge="1">
                  <a:txBody>
                    <a:bodyPr/>
                    <a:lstStyle/>
                    <a:p>
                      <a:endParaRPr/>
                    </a:p>
                  </a:txBody>
                  <a:tcPr marL="0" marR="0" marT="0" marB="0">
                    <a:lnT w="7464">
                      <a:solidFill>
                        <a:srgbClr val="000000"/>
                      </a:solidFill>
                      <a:prstDash val="solid"/>
                    </a:lnT>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10160" algn="r">
                        <a:lnSpc>
                          <a:spcPct val="100000"/>
                        </a:lnSpc>
                        <a:spcBef>
                          <a:spcPts val="210"/>
                        </a:spcBef>
                      </a:pPr>
                      <a:r>
                        <a:rPr sz="600" spc="15" dirty="0">
                          <a:solidFill>
                            <a:srgbClr val="585858"/>
                          </a:solidFill>
                          <a:latin typeface="Calibri"/>
                          <a:cs typeface="Calibri"/>
                        </a:rPr>
                        <a:t>(</a:t>
                      </a:r>
                      <a:r>
                        <a:rPr sz="600" spc="-10" dirty="0">
                          <a:solidFill>
                            <a:srgbClr val="585858"/>
                          </a:solidFill>
                          <a:latin typeface="Calibri"/>
                          <a:cs typeface="Calibri"/>
                        </a:rPr>
                        <a:t>262</a:t>
                      </a:r>
                      <a:r>
                        <a:rPr sz="600" spc="-5" dirty="0">
                          <a:solidFill>
                            <a:srgbClr val="585858"/>
                          </a:solidFill>
                          <a:latin typeface="Calibri"/>
                          <a:cs typeface="Calibri"/>
                        </a:rPr>
                        <a:t>.</a:t>
                      </a:r>
                      <a:r>
                        <a:rPr sz="600" spc="-10" dirty="0">
                          <a:solidFill>
                            <a:srgbClr val="585858"/>
                          </a:solidFill>
                          <a:latin typeface="Calibri"/>
                          <a:cs typeface="Calibri"/>
                        </a:rPr>
                        <a:t>962</a:t>
                      </a:r>
                      <a:r>
                        <a:rPr sz="600" dirty="0">
                          <a:solidFill>
                            <a:srgbClr val="585858"/>
                          </a:solidFill>
                          <a:latin typeface="Calibri"/>
                          <a:cs typeface="Calibri"/>
                        </a:rPr>
                        <a:t>)</a:t>
                      </a:r>
                      <a:endParaRPr sz="600">
                        <a:latin typeface="Calibri"/>
                        <a:cs typeface="Calibri"/>
                      </a:endParaRPr>
                    </a:p>
                  </a:txBody>
                  <a:tcPr marL="0" marR="0" marT="0" marB="0"/>
                </a:tc>
                <a:tc>
                  <a:txBody>
                    <a:bodyPr/>
                    <a:lstStyle/>
                    <a:p>
                      <a:pPr marR="8890" algn="r">
                        <a:lnSpc>
                          <a:spcPct val="100000"/>
                        </a:lnSpc>
                        <a:spcBef>
                          <a:spcPts val="210"/>
                        </a:spcBef>
                      </a:pPr>
                      <a:r>
                        <a:rPr sz="600" b="1" spc="10" dirty="0">
                          <a:solidFill>
                            <a:srgbClr val="585858"/>
                          </a:solidFill>
                          <a:latin typeface="Calibri"/>
                          <a:cs typeface="Calibri"/>
                        </a:rPr>
                        <a:t>(</a:t>
                      </a:r>
                      <a:r>
                        <a:rPr sz="600" b="1" spc="-10" dirty="0">
                          <a:solidFill>
                            <a:srgbClr val="585858"/>
                          </a:solidFill>
                          <a:latin typeface="Calibri"/>
                          <a:cs typeface="Calibri"/>
                        </a:rPr>
                        <a:t>262</a:t>
                      </a:r>
                      <a:r>
                        <a:rPr sz="600" b="1" spc="-15" dirty="0">
                          <a:solidFill>
                            <a:srgbClr val="585858"/>
                          </a:solidFill>
                          <a:latin typeface="Calibri"/>
                          <a:cs typeface="Calibri"/>
                        </a:rPr>
                        <a:t>.</a:t>
                      </a:r>
                      <a:r>
                        <a:rPr sz="600" b="1" spc="-10" dirty="0">
                          <a:solidFill>
                            <a:srgbClr val="585858"/>
                          </a:solidFill>
                          <a:latin typeface="Calibri"/>
                          <a:cs typeface="Calibri"/>
                        </a:rPr>
                        <a:t>962</a:t>
                      </a:r>
                      <a:r>
                        <a:rPr sz="600" b="1" dirty="0">
                          <a:solidFill>
                            <a:srgbClr val="585858"/>
                          </a:solidFill>
                          <a:latin typeface="Calibri"/>
                          <a:cs typeface="Calibri"/>
                        </a:rPr>
                        <a:t>)</a:t>
                      </a:r>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1905" algn="r">
                        <a:lnSpc>
                          <a:spcPct val="100000"/>
                        </a:lnSpc>
                        <a:spcBef>
                          <a:spcPts val="210"/>
                        </a:spcBef>
                      </a:pPr>
                      <a:r>
                        <a:rPr sz="600" b="1" spc="10" dirty="0">
                          <a:solidFill>
                            <a:srgbClr val="585858"/>
                          </a:solidFill>
                          <a:latin typeface="Calibri"/>
                          <a:cs typeface="Calibri"/>
                        </a:rPr>
                        <a:t>(</a:t>
                      </a:r>
                      <a:r>
                        <a:rPr sz="600" b="1" spc="-10" dirty="0">
                          <a:solidFill>
                            <a:srgbClr val="585858"/>
                          </a:solidFill>
                          <a:latin typeface="Calibri"/>
                          <a:cs typeface="Calibri"/>
                        </a:rPr>
                        <a:t>262</a:t>
                      </a:r>
                      <a:r>
                        <a:rPr sz="600" b="1" spc="-15" dirty="0">
                          <a:solidFill>
                            <a:srgbClr val="585858"/>
                          </a:solidFill>
                          <a:latin typeface="Calibri"/>
                          <a:cs typeface="Calibri"/>
                        </a:rPr>
                        <a:t>.</a:t>
                      </a:r>
                      <a:r>
                        <a:rPr sz="600" b="1" spc="-10" dirty="0">
                          <a:solidFill>
                            <a:srgbClr val="585858"/>
                          </a:solidFill>
                          <a:latin typeface="Calibri"/>
                          <a:cs typeface="Calibri"/>
                        </a:rPr>
                        <a:t>962</a:t>
                      </a:r>
                      <a:r>
                        <a:rPr sz="600" b="1" dirty="0">
                          <a:solidFill>
                            <a:srgbClr val="585858"/>
                          </a:solidFill>
                          <a:latin typeface="Calibri"/>
                          <a:cs typeface="Calibri"/>
                        </a:rPr>
                        <a:t>)</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5"/>
                  </a:ext>
                </a:extLst>
              </a:tr>
              <a:tr h="189532">
                <a:tc>
                  <a:txBody>
                    <a:bodyPr/>
                    <a:lstStyle/>
                    <a:p>
                      <a:pPr marL="14604">
                        <a:lnSpc>
                          <a:spcPct val="100000"/>
                        </a:lnSpc>
                        <a:spcBef>
                          <a:spcPts val="210"/>
                        </a:spcBef>
                      </a:pPr>
                      <a:r>
                        <a:rPr sz="600" b="1" spc="-15" dirty="0">
                          <a:solidFill>
                            <a:srgbClr val="585858"/>
                          </a:solidFill>
                          <a:latin typeface="Calibri"/>
                          <a:cs typeface="Calibri"/>
                        </a:rPr>
                        <a:t>Costos </a:t>
                      </a:r>
                      <a:r>
                        <a:rPr sz="600" b="1" spc="-10" dirty="0">
                          <a:solidFill>
                            <a:srgbClr val="585858"/>
                          </a:solidFill>
                          <a:latin typeface="Calibri"/>
                          <a:cs typeface="Calibri"/>
                        </a:rPr>
                        <a:t>financieros,</a:t>
                      </a:r>
                      <a:r>
                        <a:rPr sz="600" b="1" spc="25" dirty="0">
                          <a:solidFill>
                            <a:srgbClr val="585858"/>
                          </a:solidFill>
                          <a:latin typeface="Calibri"/>
                          <a:cs typeface="Calibri"/>
                        </a:rPr>
                        <a:t> </a:t>
                      </a:r>
                      <a:r>
                        <a:rPr sz="600" b="1" spc="-10" dirty="0">
                          <a:solidFill>
                            <a:srgbClr val="585858"/>
                          </a:solidFill>
                          <a:latin typeface="Calibri"/>
                          <a:cs typeface="Calibri"/>
                        </a:rPr>
                        <a:t>neto</a:t>
                      </a:r>
                      <a:endParaRPr sz="600">
                        <a:latin typeface="Calibri"/>
                        <a:cs typeface="Calibri"/>
                      </a:endParaRPr>
                    </a:p>
                  </a:txBody>
                  <a:tcPr marL="0" marR="0" marT="0" marB="0">
                    <a:lnL w="7470">
                      <a:solidFill>
                        <a:srgbClr val="000000"/>
                      </a:solidFill>
                      <a:prstDash val="solid"/>
                    </a:lnL>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10160" algn="r">
                        <a:lnSpc>
                          <a:spcPct val="100000"/>
                        </a:lnSpc>
                        <a:spcBef>
                          <a:spcPts val="210"/>
                        </a:spcBef>
                      </a:pPr>
                      <a:r>
                        <a:rPr sz="600" spc="15" dirty="0">
                          <a:solidFill>
                            <a:srgbClr val="585858"/>
                          </a:solidFill>
                          <a:latin typeface="Calibri"/>
                          <a:cs typeface="Calibri"/>
                        </a:rPr>
                        <a:t>(</a:t>
                      </a:r>
                      <a:r>
                        <a:rPr sz="600" spc="-10" dirty="0">
                          <a:solidFill>
                            <a:srgbClr val="585858"/>
                          </a:solidFill>
                          <a:latin typeface="Calibri"/>
                          <a:cs typeface="Calibri"/>
                        </a:rPr>
                        <a:t>212</a:t>
                      </a:r>
                      <a:r>
                        <a:rPr sz="600" spc="-5" dirty="0">
                          <a:solidFill>
                            <a:srgbClr val="585858"/>
                          </a:solidFill>
                          <a:latin typeface="Calibri"/>
                          <a:cs typeface="Calibri"/>
                        </a:rPr>
                        <a:t>.</a:t>
                      </a:r>
                      <a:r>
                        <a:rPr sz="600" spc="-10" dirty="0">
                          <a:solidFill>
                            <a:srgbClr val="585858"/>
                          </a:solidFill>
                          <a:latin typeface="Calibri"/>
                          <a:cs typeface="Calibri"/>
                        </a:rPr>
                        <a:t>678</a:t>
                      </a:r>
                      <a:r>
                        <a:rPr sz="600" dirty="0">
                          <a:solidFill>
                            <a:srgbClr val="585858"/>
                          </a:solidFill>
                          <a:latin typeface="Calibri"/>
                          <a:cs typeface="Calibri"/>
                        </a:rPr>
                        <a:t>)</a:t>
                      </a:r>
                      <a:endParaRPr sz="600">
                        <a:latin typeface="Calibri"/>
                        <a:cs typeface="Calibri"/>
                      </a:endParaRPr>
                    </a:p>
                  </a:txBody>
                  <a:tcPr marL="0" marR="0" marT="0" marB="0">
                    <a:lnB w="7464">
                      <a:solidFill>
                        <a:srgbClr val="000000"/>
                      </a:solidFill>
                      <a:prstDash val="solid"/>
                    </a:lnB>
                  </a:tcPr>
                </a:tc>
                <a:tc>
                  <a:txBody>
                    <a:bodyPr/>
                    <a:lstStyle/>
                    <a:p>
                      <a:pPr marR="8890" algn="r">
                        <a:lnSpc>
                          <a:spcPct val="100000"/>
                        </a:lnSpc>
                        <a:spcBef>
                          <a:spcPts val="210"/>
                        </a:spcBef>
                      </a:pPr>
                      <a:r>
                        <a:rPr sz="600" b="1" spc="10" dirty="0">
                          <a:solidFill>
                            <a:srgbClr val="585858"/>
                          </a:solidFill>
                          <a:latin typeface="Calibri"/>
                          <a:cs typeface="Calibri"/>
                        </a:rPr>
                        <a:t>(</a:t>
                      </a:r>
                      <a:r>
                        <a:rPr sz="600" b="1" spc="-10" dirty="0">
                          <a:solidFill>
                            <a:srgbClr val="585858"/>
                          </a:solidFill>
                          <a:latin typeface="Calibri"/>
                          <a:cs typeface="Calibri"/>
                        </a:rPr>
                        <a:t>212</a:t>
                      </a:r>
                      <a:r>
                        <a:rPr sz="600" b="1" spc="-15" dirty="0">
                          <a:solidFill>
                            <a:srgbClr val="585858"/>
                          </a:solidFill>
                          <a:latin typeface="Calibri"/>
                          <a:cs typeface="Calibri"/>
                        </a:rPr>
                        <a:t>.</a:t>
                      </a:r>
                      <a:r>
                        <a:rPr sz="600" b="1" spc="-10" dirty="0">
                          <a:solidFill>
                            <a:srgbClr val="585858"/>
                          </a:solidFill>
                          <a:latin typeface="Calibri"/>
                          <a:cs typeface="Calibri"/>
                        </a:rPr>
                        <a:t>678</a:t>
                      </a:r>
                      <a:r>
                        <a:rPr sz="600" b="1" dirty="0">
                          <a:solidFill>
                            <a:srgbClr val="585858"/>
                          </a:solidFill>
                          <a:latin typeface="Calibri"/>
                          <a:cs typeface="Calibri"/>
                        </a:rPr>
                        <a:t>)</a:t>
                      </a:r>
                      <a:endParaRPr sz="600">
                        <a:latin typeface="Calibri"/>
                        <a:cs typeface="Calibri"/>
                      </a:endParaRPr>
                    </a:p>
                  </a:txBody>
                  <a:tcPr marL="0" marR="0" marT="0" marB="0">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1905" algn="r">
                        <a:lnSpc>
                          <a:spcPct val="100000"/>
                        </a:lnSpc>
                        <a:spcBef>
                          <a:spcPts val="210"/>
                        </a:spcBef>
                      </a:pPr>
                      <a:r>
                        <a:rPr sz="600" b="1" spc="10" dirty="0">
                          <a:solidFill>
                            <a:srgbClr val="585858"/>
                          </a:solidFill>
                          <a:latin typeface="Calibri"/>
                          <a:cs typeface="Calibri"/>
                        </a:rPr>
                        <a:t>(</a:t>
                      </a:r>
                      <a:r>
                        <a:rPr sz="600" b="1" spc="-10" dirty="0">
                          <a:solidFill>
                            <a:srgbClr val="585858"/>
                          </a:solidFill>
                          <a:latin typeface="Calibri"/>
                          <a:cs typeface="Calibri"/>
                        </a:rPr>
                        <a:t>212</a:t>
                      </a:r>
                      <a:r>
                        <a:rPr sz="600" b="1" spc="-15" dirty="0">
                          <a:solidFill>
                            <a:srgbClr val="585858"/>
                          </a:solidFill>
                          <a:latin typeface="Calibri"/>
                          <a:cs typeface="Calibri"/>
                        </a:rPr>
                        <a:t>.</a:t>
                      </a:r>
                      <a:r>
                        <a:rPr sz="600" b="1" spc="-10" dirty="0">
                          <a:solidFill>
                            <a:srgbClr val="585858"/>
                          </a:solidFill>
                          <a:latin typeface="Calibri"/>
                          <a:cs typeface="Calibri"/>
                        </a:rPr>
                        <a:t>678</a:t>
                      </a:r>
                      <a:r>
                        <a:rPr sz="600" b="1" dirty="0">
                          <a:solidFill>
                            <a:srgbClr val="585858"/>
                          </a:solidFill>
                          <a:latin typeface="Calibri"/>
                          <a:cs typeface="Calibri"/>
                        </a:rPr>
                        <a:t>)</a:t>
                      </a:r>
                      <a:endParaRPr sz="600">
                        <a:latin typeface="Calibri"/>
                        <a:cs typeface="Calibri"/>
                      </a:endParaRPr>
                    </a:p>
                  </a:txBody>
                  <a:tcPr marL="0" marR="0" marT="0" marB="0">
                    <a:lnR w="14940">
                      <a:solidFill>
                        <a:srgbClr val="000000"/>
                      </a:solidFill>
                      <a:prstDash val="solid"/>
                    </a:lnR>
                    <a:lnB w="7464">
                      <a:solidFill>
                        <a:srgbClr val="000000"/>
                      </a:solidFill>
                      <a:prstDash val="solid"/>
                    </a:lnB>
                  </a:tcPr>
                </a:tc>
                <a:extLst>
                  <a:ext uri="{0D108BD9-81ED-4DB2-BD59-A6C34878D82A}">
                    <a16:rowId xmlns:a16="http://schemas.microsoft.com/office/drawing/2014/main" xmlns="" val="10006"/>
                  </a:ext>
                </a:extLst>
              </a:tr>
              <a:tr h="209686">
                <a:tc>
                  <a:txBody>
                    <a:bodyPr/>
                    <a:lstStyle/>
                    <a:p>
                      <a:pPr marL="14604">
                        <a:lnSpc>
                          <a:spcPct val="100000"/>
                        </a:lnSpc>
                        <a:spcBef>
                          <a:spcPts val="535"/>
                        </a:spcBef>
                      </a:pPr>
                      <a:r>
                        <a:rPr sz="600" spc="30" dirty="0">
                          <a:solidFill>
                            <a:srgbClr val="585858"/>
                          </a:solidFill>
                          <a:latin typeface="Calibri"/>
                          <a:cs typeface="Calibri"/>
                        </a:rPr>
                        <a:t>Depreciaciones  </a:t>
                      </a:r>
                      <a:r>
                        <a:rPr sz="600" dirty="0">
                          <a:solidFill>
                            <a:srgbClr val="585858"/>
                          </a:solidFill>
                          <a:latin typeface="Calibri"/>
                          <a:cs typeface="Calibri"/>
                        </a:rPr>
                        <a:t>y</a:t>
                      </a:r>
                      <a:r>
                        <a:rPr sz="600" spc="-50" dirty="0">
                          <a:solidFill>
                            <a:srgbClr val="585858"/>
                          </a:solidFill>
                          <a:latin typeface="Calibri"/>
                          <a:cs typeface="Calibri"/>
                        </a:rPr>
                        <a:t> </a:t>
                      </a:r>
                      <a:r>
                        <a:rPr sz="600" spc="30" dirty="0">
                          <a:solidFill>
                            <a:srgbClr val="585858"/>
                          </a:solidFill>
                          <a:latin typeface="Calibri"/>
                          <a:cs typeface="Calibri"/>
                        </a:rPr>
                        <a:t>amortizaciones</a:t>
                      </a:r>
                      <a:endParaRPr sz="600">
                        <a:latin typeface="Calibri"/>
                        <a:cs typeface="Calibri"/>
                      </a:endParaRPr>
                    </a:p>
                  </a:txBody>
                  <a:tcPr marL="0" marR="0" marT="0" marB="0">
                    <a:lnL w="7470">
                      <a:solidFill>
                        <a:srgbClr val="000000"/>
                      </a:solidFill>
                      <a:prstDash val="solid"/>
                    </a:lnL>
                    <a:lnT w="7464">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231</a:t>
                      </a:r>
                      <a:r>
                        <a:rPr sz="600" spc="-5" dirty="0">
                          <a:solidFill>
                            <a:srgbClr val="585858"/>
                          </a:solidFill>
                          <a:latin typeface="Calibri"/>
                          <a:cs typeface="Calibri"/>
                        </a:rPr>
                        <a:t>.</a:t>
                      </a:r>
                      <a:r>
                        <a:rPr sz="600" spc="-10" dirty="0">
                          <a:solidFill>
                            <a:srgbClr val="585858"/>
                          </a:solidFill>
                          <a:latin typeface="Calibri"/>
                          <a:cs typeface="Calibri"/>
                        </a:rPr>
                        <a:t>91</a:t>
                      </a:r>
                      <a:r>
                        <a:rPr sz="600" dirty="0">
                          <a:solidFill>
                            <a:srgbClr val="585858"/>
                          </a:solidFill>
                          <a:latin typeface="Calibri"/>
                          <a:cs typeface="Calibri"/>
                        </a:rPr>
                        <a:t>6</a:t>
                      </a:r>
                      <a:endParaRPr sz="600">
                        <a:latin typeface="Calibri"/>
                        <a:cs typeface="Calibri"/>
                      </a:endParaRPr>
                    </a:p>
                  </a:txBody>
                  <a:tcPr marL="0" marR="0" marT="0" marB="0">
                    <a:lnT w="7464">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30</a:t>
                      </a:r>
                      <a:r>
                        <a:rPr sz="600" spc="-5" dirty="0">
                          <a:solidFill>
                            <a:srgbClr val="585858"/>
                          </a:solidFill>
                          <a:latin typeface="Calibri"/>
                          <a:cs typeface="Calibri"/>
                        </a:rPr>
                        <a:t>.</a:t>
                      </a:r>
                      <a:r>
                        <a:rPr sz="600" spc="-10" dirty="0">
                          <a:solidFill>
                            <a:srgbClr val="585858"/>
                          </a:solidFill>
                          <a:latin typeface="Calibri"/>
                          <a:cs typeface="Calibri"/>
                        </a:rPr>
                        <a:t>13</a:t>
                      </a:r>
                      <a:r>
                        <a:rPr sz="600" dirty="0">
                          <a:solidFill>
                            <a:srgbClr val="585858"/>
                          </a:solidFill>
                          <a:latin typeface="Calibri"/>
                          <a:cs typeface="Calibri"/>
                        </a:rPr>
                        <a:t>3</a:t>
                      </a:r>
                      <a:endParaRPr sz="600">
                        <a:latin typeface="Calibri"/>
                        <a:cs typeface="Calibri"/>
                      </a:endParaRPr>
                    </a:p>
                  </a:txBody>
                  <a:tcPr marL="0" marR="0" marT="0" marB="0">
                    <a:lnT w="7464">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18</a:t>
                      </a:r>
                      <a:r>
                        <a:rPr sz="600" spc="-5" dirty="0">
                          <a:solidFill>
                            <a:srgbClr val="585858"/>
                          </a:solidFill>
                          <a:latin typeface="Calibri"/>
                          <a:cs typeface="Calibri"/>
                        </a:rPr>
                        <a:t>.</a:t>
                      </a:r>
                      <a:r>
                        <a:rPr sz="600" spc="-10" dirty="0">
                          <a:solidFill>
                            <a:srgbClr val="585858"/>
                          </a:solidFill>
                          <a:latin typeface="Calibri"/>
                          <a:cs typeface="Calibri"/>
                        </a:rPr>
                        <a:t>21</a:t>
                      </a:r>
                      <a:r>
                        <a:rPr sz="600" dirty="0">
                          <a:solidFill>
                            <a:srgbClr val="585858"/>
                          </a:solidFill>
                          <a:latin typeface="Calibri"/>
                          <a:cs typeface="Calibri"/>
                        </a:rPr>
                        <a:t>1</a:t>
                      </a:r>
                      <a:endParaRPr sz="600">
                        <a:latin typeface="Calibri"/>
                        <a:cs typeface="Calibri"/>
                      </a:endParaRPr>
                    </a:p>
                  </a:txBody>
                  <a:tcPr marL="0" marR="0" marT="0" marB="0">
                    <a:lnT w="7464">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109</a:t>
                      </a:r>
                      <a:r>
                        <a:rPr sz="600" spc="-5" dirty="0">
                          <a:solidFill>
                            <a:srgbClr val="585858"/>
                          </a:solidFill>
                          <a:latin typeface="Calibri"/>
                          <a:cs typeface="Calibri"/>
                        </a:rPr>
                        <a:t>.</a:t>
                      </a:r>
                      <a:r>
                        <a:rPr sz="600" spc="-10" dirty="0">
                          <a:solidFill>
                            <a:srgbClr val="585858"/>
                          </a:solidFill>
                          <a:latin typeface="Calibri"/>
                          <a:cs typeface="Calibri"/>
                        </a:rPr>
                        <a:t>31</a:t>
                      </a:r>
                      <a:r>
                        <a:rPr sz="600" dirty="0">
                          <a:solidFill>
                            <a:srgbClr val="585858"/>
                          </a:solidFill>
                          <a:latin typeface="Calibri"/>
                          <a:cs typeface="Calibri"/>
                        </a:rPr>
                        <a:t>3</a:t>
                      </a:r>
                      <a:endParaRPr sz="600">
                        <a:latin typeface="Calibri"/>
                        <a:cs typeface="Calibri"/>
                      </a:endParaRPr>
                    </a:p>
                  </a:txBody>
                  <a:tcPr marL="0" marR="0" marT="0" marB="0">
                    <a:lnT w="7464">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3</a:t>
                      </a:r>
                      <a:r>
                        <a:rPr sz="600" spc="-5" dirty="0">
                          <a:solidFill>
                            <a:srgbClr val="585858"/>
                          </a:solidFill>
                          <a:latin typeface="Calibri"/>
                          <a:cs typeface="Calibri"/>
                        </a:rPr>
                        <a:t>.</a:t>
                      </a:r>
                      <a:r>
                        <a:rPr sz="600" spc="-10" dirty="0">
                          <a:solidFill>
                            <a:srgbClr val="585858"/>
                          </a:solidFill>
                          <a:latin typeface="Calibri"/>
                          <a:cs typeface="Calibri"/>
                        </a:rPr>
                        <a:t>91</a:t>
                      </a:r>
                      <a:r>
                        <a:rPr sz="600" dirty="0">
                          <a:solidFill>
                            <a:srgbClr val="585858"/>
                          </a:solidFill>
                          <a:latin typeface="Calibri"/>
                          <a:cs typeface="Calibri"/>
                        </a:rPr>
                        <a:t>3</a:t>
                      </a:r>
                      <a:endParaRPr sz="600">
                        <a:latin typeface="Calibri"/>
                        <a:cs typeface="Calibri"/>
                      </a:endParaRPr>
                    </a:p>
                  </a:txBody>
                  <a:tcPr marL="0" marR="0" marT="0" marB="0">
                    <a:lnT w="7464">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6</a:t>
                      </a:r>
                      <a:r>
                        <a:rPr sz="600" spc="-5" dirty="0">
                          <a:solidFill>
                            <a:srgbClr val="585858"/>
                          </a:solidFill>
                          <a:latin typeface="Calibri"/>
                          <a:cs typeface="Calibri"/>
                        </a:rPr>
                        <a:t>.</a:t>
                      </a:r>
                      <a:r>
                        <a:rPr sz="600" spc="-10" dirty="0">
                          <a:solidFill>
                            <a:srgbClr val="585858"/>
                          </a:solidFill>
                          <a:latin typeface="Calibri"/>
                          <a:cs typeface="Calibri"/>
                        </a:rPr>
                        <a:t>65</a:t>
                      </a:r>
                      <a:r>
                        <a:rPr sz="600" dirty="0">
                          <a:solidFill>
                            <a:srgbClr val="585858"/>
                          </a:solidFill>
                          <a:latin typeface="Calibri"/>
                          <a:cs typeface="Calibri"/>
                        </a:rPr>
                        <a:t>9</a:t>
                      </a:r>
                      <a:endParaRPr sz="600">
                        <a:latin typeface="Calibri"/>
                        <a:cs typeface="Calibri"/>
                      </a:endParaRPr>
                    </a:p>
                  </a:txBody>
                  <a:tcPr marL="0" marR="0" marT="0" marB="0">
                    <a:lnT w="7464">
                      <a:solidFill>
                        <a:srgbClr val="000000"/>
                      </a:solidFill>
                      <a:prstDash val="solid"/>
                    </a:lnT>
                  </a:tcPr>
                </a:tc>
                <a:tc>
                  <a:txBody>
                    <a:bodyPr/>
                    <a:lstStyle/>
                    <a:p>
                      <a:pPr marR="36195" algn="r">
                        <a:lnSpc>
                          <a:spcPct val="100000"/>
                        </a:lnSpc>
                        <a:spcBef>
                          <a:spcPts val="535"/>
                        </a:spcBef>
                      </a:pPr>
                      <a:r>
                        <a:rPr sz="600" b="1" spc="-10" dirty="0">
                          <a:solidFill>
                            <a:srgbClr val="585858"/>
                          </a:solidFill>
                          <a:latin typeface="Calibri"/>
                          <a:cs typeface="Calibri"/>
                        </a:rPr>
                        <a:t>400</a:t>
                      </a:r>
                      <a:r>
                        <a:rPr sz="600" b="1" spc="-15" dirty="0">
                          <a:solidFill>
                            <a:srgbClr val="585858"/>
                          </a:solidFill>
                          <a:latin typeface="Calibri"/>
                          <a:cs typeface="Calibri"/>
                        </a:rPr>
                        <a:t>.</a:t>
                      </a:r>
                      <a:r>
                        <a:rPr sz="600" b="1" spc="-10" dirty="0">
                          <a:solidFill>
                            <a:srgbClr val="585858"/>
                          </a:solidFill>
                          <a:latin typeface="Calibri"/>
                          <a:cs typeface="Calibri"/>
                        </a:rPr>
                        <a:t>14</a:t>
                      </a:r>
                      <a:r>
                        <a:rPr sz="600" b="1" dirty="0">
                          <a:solidFill>
                            <a:srgbClr val="585858"/>
                          </a:solidFill>
                          <a:latin typeface="Calibri"/>
                          <a:cs typeface="Calibri"/>
                        </a:rPr>
                        <a:t>5</a:t>
                      </a:r>
                      <a:endParaRPr sz="600">
                        <a:latin typeface="Calibri"/>
                        <a:cs typeface="Calibri"/>
                      </a:endParaRPr>
                    </a:p>
                  </a:txBody>
                  <a:tcPr marL="0" marR="0" marT="0" marB="0">
                    <a:lnT w="7464">
                      <a:solidFill>
                        <a:srgbClr val="000000"/>
                      </a:solidFill>
                      <a:prstDash val="solid"/>
                    </a:lnT>
                  </a:tcPr>
                </a:tc>
                <a:tc rowSpan="3">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marR="29209" algn="r">
                        <a:lnSpc>
                          <a:spcPct val="100000"/>
                        </a:lnSpc>
                        <a:spcBef>
                          <a:spcPts val="535"/>
                        </a:spcBef>
                      </a:pPr>
                      <a:r>
                        <a:rPr sz="600" b="1" spc="-10" dirty="0">
                          <a:solidFill>
                            <a:srgbClr val="585858"/>
                          </a:solidFill>
                          <a:latin typeface="Calibri"/>
                          <a:cs typeface="Calibri"/>
                        </a:rPr>
                        <a:t>400</a:t>
                      </a:r>
                      <a:r>
                        <a:rPr sz="600" b="1" spc="-15" dirty="0">
                          <a:solidFill>
                            <a:srgbClr val="585858"/>
                          </a:solidFill>
                          <a:latin typeface="Calibri"/>
                          <a:cs typeface="Calibri"/>
                        </a:rPr>
                        <a:t>.</a:t>
                      </a:r>
                      <a:r>
                        <a:rPr sz="600" b="1" spc="-10" dirty="0">
                          <a:solidFill>
                            <a:srgbClr val="585858"/>
                          </a:solidFill>
                          <a:latin typeface="Calibri"/>
                          <a:cs typeface="Calibri"/>
                        </a:rPr>
                        <a:t>14</a:t>
                      </a:r>
                      <a:r>
                        <a:rPr sz="600" b="1" dirty="0">
                          <a:solidFill>
                            <a:srgbClr val="585858"/>
                          </a:solidFill>
                          <a:latin typeface="Calibri"/>
                          <a:cs typeface="Calibri"/>
                        </a:rPr>
                        <a:t>5</a:t>
                      </a:r>
                      <a:endParaRPr sz="600">
                        <a:latin typeface="Calibri"/>
                        <a:cs typeface="Calibri"/>
                      </a:endParaRPr>
                    </a:p>
                  </a:txBody>
                  <a:tcPr marL="0" marR="0" marT="0" marB="0">
                    <a:lnR w="14940">
                      <a:solidFill>
                        <a:srgbClr val="000000"/>
                      </a:solidFill>
                      <a:prstDash val="solid"/>
                    </a:lnR>
                    <a:lnT w="7464">
                      <a:solidFill>
                        <a:srgbClr val="000000"/>
                      </a:solidFill>
                      <a:prstDash val="solid"/>
                    </a:lnT>
                  </a:tcPr>
                </a:tc>
                <a:extLst>
                  <a:ext uri="{0D108BD9-81ED-4DB2-BD59-A6C34878D82A}">
                    <a16:rowId xmlns:a16="http://schemas.microsoft.com/office/drawing/2014/main" xmlns="" val="10007"/>
                  </a:ext>
                </a:extLst>
              </a:tr>
              <a:tr h="169100">
                <a:tc>
                  <a:txBody>
                    <a:bodyPr/>
                    <a:lstStyle/>
                    <a:p>
                      <a:pPr marL="14604">
                        <a:lnSpc>
                          <a:spcPct val="100000"/>
                        </a:lnSpc>
                        <a:spcBef>
                          <a:spcPts val="210"/>
                        </a:spcBef>
                      </a:pPr>
                      <a:r>
                        <a:rPr sz="600" spc="20" dirty="0">
                          <a:solidFill>
                            <a:srgbClr val="585858"/>
                          </a:solidFill>
                          <a:latin typeface="Calibri"/>
                          <a:cs typeface="Calibri"/>
                        </a:rPr>
                        <a:t>Suma </a:t>
                      </a:r>
                      <a:r>
                        <a:rPr sz="600" spc="15" dirty="0">
                          <a:solidFill>
                            <a:srgbClr val="585858"/>
                          </a:solidFill>
                          <a:latin typeface="Calibri"/>
                          <a:cs typeface="Calibri"/>
                        </a:rPr>
                        <a:t>de </a:t>
                      </a:r>
                      <a:r>
                        <a:rPr sz="600" spc="45" dirty="0">
                          <a:solidFill>
                            <a:srgbClr val="585858"/>
                          </a:solidFill>
                          <a:latin typeface="Calibri"/>
                          <a:cs typeface="Calibri"/>
                        </a:rPr>
                        <a:t>las </a:t>
                      </a:r>
                      <a:r>
                        <a:rPr sz="600" spc="30" dirty="0">
                          <a:solidFill>
                            <a:srgbClr val="585858"/>
                          </a:solidFill>
                          <a:latin typeface="Calibri"/>
                          <a:cs typeface="Calibri"/>
                        </a:rPr>
                        <a:t>partidas  </a:t>
                      </a:r>
                      <a:r>
                        <a:rPr sz="600" dirty="0">
                          <a:solidFill>
                            <a:srgbClr val="585858"/>
                          </a:solidFill>
                          <a:latin typeface="Calibri"/>
                          <a:cs typeface="Calibri"/>
                        </a:rPr>
                        <a:t>s </a:t>
                      </a:r>
                      <a:r>
                        <a:rPr sz="600" spc="30" dirty="0">
                          <a:solidFill>
                            <a:srgbClr val="585858"/>
                          </a:solidFill>
                          <a:latin typeface="Calibri"/>
                          <a:cs typeface="Calibri"/>
                        </a:rPr>
                        <a:t>ignficativas </a:t>
                      </a:r>
                      <a:r>
                        <a:rPr sz="600" spc="15" dirty="0">
                          <a:solidFill>
                            <a:srgbClr val="585858"/>
                          </a:solidFill>
                          <a:latin typeface="Calibri"/>
                          <a:cs typeface="Calibri"/>
                        </a:rPr>
                        <a:t>de  </a:t>
                      </a:r>
                      <a:r>
                        <a:rPr sz="600" spc="40" dirty="0">
                          <a:solidFill>
                            <a:srgbClr val="585858"/>
                          </a:solidFill>
                          <a:latin typeface="Calibri"/>
                          <a:cs typeface="Calibri"/>
                        </a:rPr>
                        <a:t> </a:t>
                      </a:r>
                      <a:r>
                        <a:rPr sz="600" spc="30" dirty="0">
                          <a:solidFill>
                            <a:srgbClr val="585858"/>
                          </a:solidFill>
                          <a:latin typeface="Calibri"/>
                          <a:cs typeface="Calibri"/>
                        </a:rPr>
                        <a:t>ingresos</a:t>
                      </a:r>
                      <a:endParaRPr sz="600">
                        <a:latin typeface="Calibri"/>
                        <a:cs typeface="Calibri"/>
                      </a:endParaRPr>
                    </a:p>
                  </a:txBody>
                  <a:tcPr marL="0" marR="0" marT="0" marB="0">
                    <a:lnL w="7470">
                      <a:solidFill>
                        <a:srgbClr val="000000"/>
                      </a:solidFill>
                      <a:prstDash val="solid"/>
                    </a:lnL>
                  </a:tcPr>
                </a:tc>
                <a:tc>
                  <a:txBody>
                    <a:bodyPr/>
                    <a:lstStyle/>
                    <a:p>
                      <a:pPr marR="36830" algn="r">
                        <a:lnSpc>
                          <a:spcPct val="100000"/>
                        </a:lnSpc>
                        <a:spcBef>
                          <a:spcPts val="210"/>
                        </a:spcBef>
                      </a:pPr>
                      <a:r>
                        <a:rPr sz="600" spc="-10" dirty="0">
                          <a:solidFill>
                            <a:srgbClr val="585858"/>
                          </a:solidFill>
                          <a:latin typeface="Calibri"/>
                          <a:cs typeface="Calibri"/>
                        </a:rPr>
                        <a:t>31</a:t>
                      </a:r>
                      <a:endParaRPr sz="600">
                        <a:latin typeface="Calibri"/>
                        <a:cs typeface="Calibri"/>
                      </a:endParaRPr>
                    </a:p>
                  </a:txBody>
                  <a:tcPr marL="0" marR="0" marT="0" marB="0"/>
                </a:tc>
                <a:tc>
                  <a:txBody>
                    <a:bodyPr/>
                    <a:lstStyle/>
                    <a:p>
                      <a:pPr marR="36830" algn="r">
                        <a:lnSpc>
                          <a:spcPct val="100000"/>
                        </a:lnSpc>
                        <a:spcBef>
                          <a:spcPts val="210"/>
                        </a:spcBef>
                      </a:pPr>
                      <a:r>
                        <a:rPr sz="600" spc="-10" dirty="0">
                          <a:solidFill>
                            <a:srgbClr val="585858"/>
                          </a:solidFill>
                          <a:latin typeface="Calibri"/>
                          <a:cs typeface="Calibri"/>
                        </a:rPr>
                        <a:t>739</a:t>
                      </a:r>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220</a:t>
                      </a:r>
                      <a:r>
                        <a:rPr sz="600" spc="-5" dirty="0">
                          <a:solidFill>
                            <a:srgbClr val="585858"/>
                          </a:solidFill>
                          <a:latin typeface="Calibri"/>
                          <a:cs typeface="Calibri"/>
                        </a:rPr>
                        <a:t>.</a:t>
                      </a:r>
                      <a:r>
                        <a:rPr sz="600" spc="-10" dirty="0">
                          <a:solidFill>
                            <a:srgbClr val="585858"/>
                          </a:solidFill>
                          <a:latin typeface="Calibri"/>
                          <a:cs typeface="Calibri"/>
                        </a:rPr>
                        <a:t>90</a:t>
                      </a:r>
                      <a:r>
                        <a:rPr sz="600" dirty="0">
                          <a:solidFill>
                            <a:srgbClr val="585858"/>
                          </a:solidFill>
                          <a:latin typeface="Calibri"/>
                          <a:cs typeface="Calibri"/>
                        </a:rPr>
                        <a:t>7</a:t>
                      </a:r>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4</a:t>
                      </a:r>
                      <a:r>
                        <a:rPr sz="600" spc="-5" dirty="0">
                          <a:solidFill>
                            <a:srgbClr val="585858"/>
                          </a:solidFill>
                          <a:latin typeface="Calibri"/>
                          <a:cs typeface="Calibri"/>
                        </a:rPr>
                        <a:t>.</a:t>
                      </a:r>
                      <a:r>
                        <a:rPr sz="600" spc="-10" dirty="0">
                          <a:solidFill>
                            <a:srgbClr val="585858"/>
                          </a:solidFill>
                          <a:latin typeface="Calibri"/>
                          <a:cs typeface="Calibri"/>
                        </a:rPr>
                        <a:t>08</a:t>
                      </a:r>
                      <a:r>
                        <a:rPr sz="600" dirty="0">
                          <a:solidFill>
                            <a:srgbClr val="585858"/>
                          </a:solidFill>
                          <a:latin typeface="Calibri"/>
                          <a:cs typeface="Calibri"/>
                        </a:rPr>
                        <a:t>4</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36195" algn="r">
                        <a:lnSpc>
                          <a:spcPct val="100000"/>
                        </a:lnSpc>
                        <a:spcBef>
                          <a:spcPts val="210"/>
                        </a:spcBef>
                      </a:pPr>
                      <a:r>
                        <a:rPr sz="600" b="1" spc="-10" dirty="0">
                          <a:solidFill>
                            <a:srgbClr val="585858"/>
                          </a:solidFill>
                          <a:latin typeface="Calibri"/>
                          <a:cs typeface="Calibri"/>
                        </a:rPr>
                        <a:t>225</a:t>
                      </a:r>
                      <a:r>
                        <a:rPr sz="600" b="1" spc="-15" dirty="0">
                          <a:solidFill>
                            <a:srgbClr val="585858"/>
                          </a:solidFill>
                          <a:latin typeface="Calibri"/>
                          <a:cs typeface="Calibri"/>
                        </a:rPr>
                        <a:t>.</a:t>
                      </a:r>
                      <a:r>
                        <a:rPr sz="600" b="1" spc="-10" dirty="0">
                          <a:solidFill>
                            <a:srgbClr val="585858"/>
                          </a:solidFill>
                          <a:latin typeface="Calibri"/>
                          <a:cs typeface="Calibri"/>
                        </a:rPr>
                        <a:t>76</a:t>
                      </a:r>
                      <a:r>
                        <a:rPr sz="600" b="1" dirty="0">
                          <a:solidFill>
                            <a:srgbClr val="585858"/>
                          </a:solidFill>
                          <a:latin typeface="Calibri"/>
                          <a:cs typeface="Calibri"/>
                        </a:rPr>
                        <a:t>1</a:t>
                      </a:r>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29209" algn="r">
                        <a:lnSpc>
                          <a:spcPct val="100000"/>
                        </a:lnSpc>
                        <a:spcBef>
                          <a:spcPts val="210"/>
                        </a:spcBef>
                      </a:pPr>
                      <a:r>
                        <a:rPr sz="600" b="1" spc="-10" dirty="0">
                          <a:solidFill>
                            <a:srgbClr val="585858"/>
                          </a:solidFill>
                          <a:latin typeface="Calibri"/>
                          <a:cs typeface="Calibri"/>
                        </a:rPr>
                        <a:t>225</a:t>
                      </a:r>
                      <a:r>
                        <a:rPr sz="600" b="1" spc="-15" dirty="0">
                          <a:solidFill>
                            <a:srgbClr val="585858"/>
                          </a:solidFill>
                          <a:latin typeface="Calibri"/>
                          <a:cs typeface="Calibri"/>
                        </a:rPr>
                        <a:t>.</a:t>
                      </a:r>
                      <a:r>
                        <a:rPr sz="600" b="1" spc="-10" dirty="0">
                          <a:solidFill>
                            <a:srgbClr val="585858"/>
                          </a:solidFill>
                          <a:latin typeface="Calibri"/>
                          <a:cs typeface="Calibri"/>
                        </a:rPr>
                        <a:t>76</a:t>
                      </a:r>
                      <a:r>
                        <a:rPr sz="600" b="1" dirty="0">
                          <a:solidFill>
                            <a:srgbClr val="585858"/>
                          </a:solidFill>
                          <a:latin typeface="Calibri"/>
                          <a:cs typeface="Calibri"/>
                        </a:rPr>
                        <a:t>1</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8"/>
                  </a:ext>
                </a:extLst>
              </a:tr>
              <a:tr h="189532">
                <a:tc>
                  <a:txBody>
                    <a:bodyPr/>
                    <a:lstStyle/>
                    <a:p>
                      <a:pPr marL="14604">
                        <a:lnSpc>
                          <a:spcPct val="100000"/>
                        </a:lnSpc>
                        <a:spcBef>
                          <a:spcPts val="210"/>
                        </a:spcBef>
                      </a:pPr>
                      <a:r>
                        <a:rPr sz="600" spc="20" dirty="0">
                          <a:solidFill>
                            <a:srgbClr val="585858"/>
                          </a:solidFill>
                          <a:latin typeface="Calibri"/>
                          <a:cs typeface="Calibri"/>
                        </a:rPr>
                        <a:t>Suma </a:t>
                      </a:r>
                      <a:r>
                        <a:rPr sz="600" spc="15" dirty="0">
                          <a:solidFill>
                            <a:srgbClr val="585858"/>
                          </a:solidFill>
                          <a:latin typeface="Calibri"/>
                          <a:cs typeface="Calibri"/>
                        </a:rPr>
                        <a:t>de </a:t>
                      </a:r>
                      <a:r>
                        <a:rPr sz="600" spc="45" dirty="0">
                          <a:solidFill>
                            <a:srgbClr val="585858"/>
                          </a:solidFill>
                          <a:latin typeface="Calibri"/>
                          <a:cs typeface="Calibri"/>
                        </a:rPr>
                        <a:t>las </a:t>
                      </a:r>
                      <a:r>
                        <a:rPr sz="600" spc="30" dirty="0">
                          <a:solidFill>
                            <a:srgbClr val="585858"/>
                          </a:solidFill>
                          <a:latin typeface="Calibri"/>
                          <a:cs typeface="Calibri"/>
                        </a:rPr>
                        <a:t>partidas  </a:t>
                      </a:r>
                      <a:r>
                        <a:rPr sz="600" dirty="0">
                          <a:solidFill>
                            <a:srgbClr val="585858"/>
                          </a:solidFill>
                          <a:latin typeface="Calibri"/>
                          <a:cs typeface="Calibri"/>
                        </a:rPr>
                        <a:t>s </a:t>
                      </a:r>
                      <a:r>
                        <a:rPr sz="600" spc="30" dirty="0">
                          <a:solidFill>
                            <a:srgbClr val="585858"/>
                          </a:solidFill>
                          <a:latin typeface="Calibri"/>
                          <a:cs typeface="Calibri"/>
                        </a:rPr>
                        <a:t>ignficativas </a:t>
                      </a:r>
                      <a:r>
                        <a:rPr sz="600" spc="15" dirty="0">
                          <a:solidFill>
                            <a:srgbClr val="585858"/>
                          </a:solidFill>
                          <a:latin typeface="Calibri"/>
                          <a:cs typeface="Calibri"/>
                        </a:rPr>
                        <a:t>de  </a:t>
                      </a:r>
                      <a:r>
                        <a:rPr sz="600" spc="20" dirty="0">
                          <a:solidFill>
                            <a:srgbClr val="585858"/>
                          </a:solidFill>
                          <a:latin typeface="Calibri"/>
                          <a:cs typeface="Calibri"/>
                        </a:rPr>
                        <a:t> </a:t>
                      </a:r>
                      <a:r>
                        <a:rPr sz="600" spc="30" dirty="0">
                          <a:solidFill>
                            <a:srgbClr val="585858"/>
                          </a:solidFill>
                          <a:latin typeface="Calibri"/>
                          <a:cs typeface="Calibri"/>
                        </a:rPr>
                        <a:t>gastos</a:t>
                      </a:r>
                      <a:endParaRPr sz="600">
                        <a:latin typeface="Calibri"/>
                        <a:cs typeface="Calibri"/>
                      </a:endParaRPr>
                    </a:p>
                  </a:txBody>
                  <a:tcPr marL="0" marR="0" marT="0" marB="0">
                    <a:lnL w="7470">
                      <a:solidFill>
                        <a:srgbClr val="000000"/>
                      </a:solidFill>
                      <a:prstDash val="solid"/>
                    </a:lnL>
                    <a:lnB w="7464">
                      <a:solidFill>
                        <a:srgbClr val="000000"/>
                      </a:solidFill>
                      <a:prstDash val="solid"/>
                    </a:lnB>
                  </a:tcPr>
                </a:tc>
                <a:tc>
                  <a:txBody>
                    <a:bodyPr/>
                    <a:lstStyle/>
                    <a:p>
                      <a:pPr marR="36830" algn="r">
                        <a:lnSpc>
                          <a:spcPct val="100000"/>
                        </a:lnSpc>
                        <a:spcBef>
                          <a:spcPts val="210"/>
                        </a:spcBef>
                      </a:pPr>
                      <a:r>
                        <a:rPr sz="600" spc="-10" dirty="0">
                          <a:solidFill>
                            <a:srgbClr val="585858"/>
                          </a:solidFill>
                          <a:latin typeface="Calibri"/>
                          <a:cs typeface="Calibri"/>
                        </a:rPr>
                        <a:t>585</a:t>
                      </a:r>
                      <a:endParaRPr sz="600">
                        <a:latin typeface="Calibri"/>
                        <a:cs typeface="Calibri"/>
                      </a:endParaRPr>
                    </a:p>
                  </a:txBody>
                  <a:tcPr marL="0" marR="0" marT="0" marB="0">
                    <a:lnB w="7464">
                      <a:solidFill>
                        <a:srgbClr val="000000"/>
                      </a:solidFill>
                      <a:prstDash val="solid"/>
                    </a:lnB>
                  </a:tcPr>
                </a:tc>
                <a:tc>
                  <a:txBody>
                    <a:bodyPr/>
                    <a:lstStyle/>
                    <a:p>
                      <a:pPr marR="36195" algn="r">
                        <a:lnSpc>
                          <a:spcPct val="100000"/>
                        </a:lnSpc>
                        <a:spcBef>
                          <a:spcPts val="210"/>
                        </a:spcBef>
                      </a:pPr>
                      <a:r>
                        <a:rPr sz="600" spc="-10" dirty="0">
                          <a:solidFill>
                            <a:srgbClr val="585858"/>
                          </a:solidFill>
                          <a:latin typeface="Calibri"/>
                          <a:cs typeface="Calibri"/>
                        </a:rPr>
                        <a:t>2</a:t>
                      </a:r>
                      <a:r>
                        <a:rPr sz="600" spc="-5" dirty="0">
                          <a:solidFill>
                            <a:srgbClr val="585858"/>
                          </a:solidFill>
                          <a:latin typeface="Calibri"/>
                          <a:cs typeface="Calibri"/>
                        </a:rPr>
                        <a:t>.</a:t>
                      </a:r>
                      <a:r>
                        <a:rPr sz="600" spc="-10" dirty="0">
                          <a:solidFill>
                            <a:srgbClr val="585858"/>
                          </a:solidFill>
                          <a:latin typeface="Calibri"/>
                          <a:cs typeface="Calibri"/>
                        </a:rPr>
                        <a:t>66</a:t>
                      </a:r>
                      <a:r>
                        <a:rPr sz="600" dirty="0">
                          <a:solidFill>
                            <a:srgbClr val="585858"/>
                          </a:solidFill>
                          <a:latin typeface="Calibri"/>
                          <a:cs typeface="Calibri"/>
                        </a:rPr>
                        <a:t>2</a:t>
                      </a:r>
                      <a:endParaRPr sz="600">
                        <a:latin typeface="Calibri"/>
                        <a:cs typeface="Calibri"/>
                      </a:endParaRPr>
                    </a:p>
                  </a:txBody>
                  <a:tcPr marL="0" marR="0" marT="0" marB="0">
                    <a:lnB w="7464">
                      <a:solidFill>
                        <a:srgbClr val="000000"/>
                      </a:solidFill>
                      <a:prstDash val="solid"/>
                    </a:lnB>
                  </a:tcPr>
                </a:tc>
                <a:tc>
                  <a:txBody>
                    <a:bodyPr/>
                    <a:lstStyle/>
                    <a:p>
                      <a:pPr marR="36195" algn="r">
                        <a:lnSpc>
                          <a:spcPct val="100000"/>
                        </a:lnSpc>
                        <a:spcBef>
                          <a:spcPts val="210"/>
                        </a:spcBef>
                      </a:pPr>
                      <a:r>
                        <a:rPr sz="600" spc="-10" dirty="0">
                          <a:solidFill>
                            <a:srgbClr val="585858"/>
                          </a:solidFill>
                          <a:latin typeface="Calibri"/>
                          <a:cs typeface="Calibri"/>
                        </a:rPr>
                        <a:t>35</a:t>
                      </a:r>
                      <a:r>
                        <a:rPr sz="600" spc="-5" dirty="0">
                          <a:solidFill>
                            <a:srgbClr val="585858"/>
                          </a:solidFill>
                          <a:latin typeface="Calibri"/>
                          <a:cs typeface="Calibri"/>
                        </a:rPr>
                        <a:t>.</a:t>
                      </a:r>
                      <a:r>
                        <a:rPr sz="600" spc="-10" dirty="0">
                          <a:solidFill>
                            <a:srgbClr val="585858"/>
                          </a:solidFill>
                          <a:latin typeface="Calibri"/>
                          <a:cs typeface="Calibri"/>
                        </a:rPr>
                        <a:t>61</a:t>
                      </a:r>
                      <a:r>
                        <a:rPr sz="600" dirty="0">
                          <a:solidFill>
                            <a:srgbClr val="585858"/>
                          </a:solidFill>
                          <a:latin typeface="Calibri"/>
                          <a:cs typeface="Calibri"/>
                        </a:rPr>
                        <a:t>0</a:t>
                      </a:r>
                      <a:endParaRPr sz="600">
                        <a:latin typeface="Calibri"/>
                        <a:cs typeface="Calibri"/>
                      </a:endParaRPr>
                    </a:p>
                  </a:txBody>
                  <a:tcPr marL="0" marR="0" marT="0" marB="0">
                    <a:lnB w="7464">
                      <a:solidFill>
                        <a:srgbClr val="000000"/>
                      </a:solidFill>
                      <a:prstDash val="solid"/>
                    </a:lnB>
                  </a:tcPr>
                </a:tc>
                <a:tc>
                  <a:txBody>
                    <a:bodyPr/>
                    <a:lstStyle/>
                    <a:p>
                      <a:pPr marR="37465" algn="r">
                        <a:lnSpc>
                          <a:spcPct val="100000"/>
                        </a:lnSpc>
                        <a:spcBef>
                          <a:spcPts val="210"/>
                        </a:spcBef>
                      </a:pPr>
                      <a:r>
                        <a:rPr sz="600" spc="-10" dirty="0">
                          <a:solidFill>
                            <a:srgbClr val="585858"/>
                          </a:solidFill>
                          <a:latin typeface="Calibri"/>
                          <a:cs typeface="Calibri"/>
                        </a:rPr>
                        <a:t>721</a:t>
                      </a:r>
                      <a:endParaRPr sz="600">
                        <a:latin typeface="Calibri"/>
                        <a:cs typeface="Calibri"/>
                      </a:endParaRPr>
                    </a:p>
                  </a:txBody>
                  <a:tcPr marL="0" marR="0" marT="0" marB="0">
                    <a:lnB w="7464">
                      <a:solidFill>
                        <a:srgbClr val="000000"/>
                      </a:solidFill>
                      <a:prstDash val="solid"/>
                    </a:lnB>
                  </a:tcPr>
                </a:tc>
                <a:tc>
                  <a:txBody>
                    <a:bodyPr/>
                    <a:lstStyle/>
                    <a:p>
                      <a:pPr marR="36830" algn="r">
                        <a:lnSpc>
                          <a:spcPct val="100000"/>
                        </a:lnSpc>
                        <a:spcBef>
                          <a:spcPts val="210"/>
                        </a:spcBef>
                      </a:pPr>
                      <a:r>
                        <a:rPr sz="600" spc="-10" dirty="0">
                          <a:solidFill>
                            <a:srgbClr val="585858"/>
                          </a:solidFill>
                          <a:latin typeface="Calibri"/>
                          <a:cs typeface="Calibri"/>
                        </a:rPr>
                        <a:t>35</a:t>
                      </a:r>
                      <a:endParaRPr sz="600">
                        <a:latin typeface="Calibri"/>
                        <a:cs typeface="Calibri"/>
                      </a:endParaRPr>
                    </a:p>
                  </a:txBody>
                  <a:tcPr marL="0" marR="0" marT="0" marB="0">
                    <a:lnB w="7464">
                      <a:solidFill>
                        <a:srgbClr val="000000"/>
                      </a:solidFill>
                      <a:prstDash val="solid"/>
                    </a:lnB>
                  </a:tcPr>
                </a:tc>
                <a:tc>
                  <a:txBody>
                    <a:bodyPr/>
                    <a:lstStyle/>
                    <a:p>
                      <a:endParaRPr sz="600">
                        <a:latin typeface="Calibri"/>
                        <a:cs typeface="Calibri"/>
                      </a:endParaRPr>
                    </a:p>
                  </a:txBody>
                  <a:tcPr marL="0" marR="0" marT="0" marB="0">
                    <a:lnB w="7464">
                      <a:solidFill>
                        <a:srgbClr val="000000"/>
                      </a:solidFill>
                      <a:prstDash val="solid"/>
                    </a:lnB>
                  </a:tcPr>
                </a:tc>
                <a:tc>
                  <a:txBody>
                    <a:bodyPr/>
                    <a:lstStyle/>
                    <a:p>
                      <a:pPr marR="36195" algn="r">
                        <a:lnSpc>
                          <a:spcPct val="100000"/>
                        </a:lnSpc>
                        <a:spcBef>
                          <a:spcPts val="210"/>
                        </a:spcBef>
                      </a:pPr>
                      <a:r>
                        <a:rPr sz="600" b="1" spc="-10" dirty="0">
                          <a:solidFill>
                            <a:srgbClr val="585858"/>
                          </a:solidFill>
                          <a:latin typeface="Calibri"/>
                          <a:cs typeface="Calibri"/>
                        </a:rPr>
                        <a:t>39</a:t>
                      </a:r>
                      <a:r>
                        <a:rPr sz="600" b="1" spc="-15" dirty="0">
                          <a:solidFill>
                            <a:srgbClr val="585858"/>
                          </a:solidFill>
                          <a:latin typeface="Calibri"/>
                          <a:cs typeface="Calibri"/>
                        </a:rPr>
                        <a:t>.</a:t>
                      </a:r>
                      <a:r>
                        <a:rPr sz="600" b="1" spc="-10" dirty="0">
                          <a:solidFill>
                            <a:srgbClr val="585858"/>
                          </a:solidFill>
                          <a:latin typeface="Calibri"/>
                          <a:cs typeface="Calibri"/>
                        </a:rPr>
                        <a:t>61</a:t>
                      </a:r>
                      <a:r>
                        <a:rPr sz="600" b="1" dirty="0">
                          <a:solidFill>
                            <a:srgbClr val="585858"/>
                          </a:solidFill>
                          <a:latin typeface="Calibri"/>
                          <a:cs typeface="Calibri"/>
                        </a:rPr>
                        <a:t>3</a:t>
                      </a:r>
                      <a:endParaRPr sz="600">
                        <a:latin typeface="Calibri"/>
                        <a:cs typeface="Calibri"/>
                      </a:endParaRPr>
                    </a:p>
                  </a:txBody>
                  <a:tcPr marL="0" marR="0" marT="0" marB="0">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28575" algn="r">
                        <a:lnSpc>
                          <a:spcPct val="100000"/>
                        </a:lnSpc>
                        <a:spcBef>
                          <a:spcPts val="210"/>
                        </a:spcBef>
                      </a:pPr>
                      <a:r>
                        <a:rPr sz="600" b="1" spc="-10" dirty="0">
                          <a:solidFill>
                            <a:srgbClr val="585858"/>
                          </a:solidFill>
                          <a:latin typeface="Calibri"/>
                          <a:cs typeface="Calibri"/>
                        </a:rPr>
                        <a:t>39</a:t>
                      </a:r>
                      <a:r>
                        <a:rPr sz="600" b="1" spc="-15" dirty="0">
                          <a:solidFill>
                            <a:srgbClr val="585858"/>
                          </a:solidFill>
                          <a:latin typeface="Calibri"/>
                          <a:cs typeface="Calibri"/>
                        </a:rPr>
                        <a:t>.</a:t>
                      </a:r>
                      <a:r>
                        <a:rPr sz="600" b="1" spc="-10" dirty="0">
                          <a:solidFill>
                            <a:srgbClr val="585858"/>
                          </a:solidFill>
                          <a:latin typeface="Calibri"/>
                          <a:cs typeface="Calibri"/>
                        </a:rPr>
                        <a:t>61</a:t>
                      </a:r>
                      <a:r>
                        <a:rPr sz="600" b="1" dirty="0">
                          <a:solidFill>
                            <a:srgbClr val="585858"/>
                          </a:solidFill>
                          <a:latin typeface="Calibri"/>
                          <a:cs typeface="Calibri"/>
                        </a:rPr>
                        <a:t>3</a:t>
                      </a:r>
                      <a:endParaRPr sz="600">
                        <a:latin typeface="Calibri"/>
                        <a:cs typeface="Calibri"/>
                      </a:endParaRPr>
                    </a:p>
                  </a:txBody>
                  <a:tcPr marL="0" marR="0" marT="0" marB="0">
                    <a:lnR w="14940">
                      <a:solidFill>
                        <a:srgbClr val="000000"/>
                      </a:solidFill>
                      <a:prstDash val="solid"/>
                    </a:lnR>
                    <a:lnB w="7464">
                      <a:solidFill>
                        <a:srgbClr val="000000"/>
                      </a:solidFill>
                      <a:prstDash val="solid"/>
                    </a:lnB>
                  </a:tcPr>
                </a:tc>
                <a:extLst>
                  <a:ext uri="{0D108BD9-81ED-4DB2-BD59-A6C34878D82A}">
                    <a16:rowId xmlns:a16="http://schemas.microsoft.com/office/drawing/2014/main" xmlns="" val="10009"/>
                  </a:ext>
                </a:extLst>
              </a:tr>
              <a:tr h="338424">
                <a:tc>
                  <a:txBody>
                    <a:bodyPr/>
                    <a:lstStyle/>
                    <a:p>
                      <a:pPr marL="59055" marR="861694" indent="-45085">
                        <a:lnSpc>
                          <a:spcPct val="112100"/>
                        </a:lnSpc>
                        <a:spcBef>
                          <a:spcPts val="434"/>
                        </a:spcBef>
                      </a:pPr>
                      <a:r>
                        <a:rPr sz="600" b="1" spc="-5" dirty="0">
                          <a:solidFill>
                            <a:srgbClr val="585858"/>
                          </a:solidFill>
                          <a:latin typeface="Calibri"/>
                          <a:cs typeface="Calibri"/>
                        </a:rPr>
                        <a:t>Ganancia </a:t>
                      </a:r>
                      <a:r>
                        <a:rPr sz="600" b="1" spc="-10" dirty="0">
                          <a:solidFill>
                            <a:srgbClr val="585858"/>
                          </a:solidFill>
                          <a:latin typeface="Calibri"/>
                          <a:cs typeface="Calibri"/>
                        </a:rPr>
                        <a:t>(pérdida) del </a:t>
                      </a:r>
                      <a:r>
                        <a:rPr sz="600" b="1" spc="-5" dirty="0">
                          <a:solidFill>
                            <a:srgbClr val="585858"/>
                          </a:solidFill>
                          <a:latin typeface="Calibri"/>
                          <a:cs typeface="Calibri"/>
                        </a:rPr>
                        <a:t>segmento </a:t>
                      </a:r>
                      <a:r>
                        <a:rPr sz="600" b="1" spc="-15" dirty="0">
                          <a:solidFill>
                            <a:srgbClr val="585858"/>
                          </a:solidFill>
                          <a:latin typeface="Calibri"/>
                          <a:cs typeface="Calibri"/>
                        </a:rPr>
                        <a:t>sobre </a:t>
                      </a:r>
                      <a:r>
                        <a:rPr sz="600" b="1" dirty="0">
                          <a:solidFill>
                            <a:srgbClr val="585858"/>
                          </a:solidFill>
                          <a:latin typeface="Calibri"/>
                          <a:cs typeface="Calibri"/>
                        </a:rPr>
                        <a:t>el </a:t>
                      </a:r>
                      <a:r>
                        <a:rPr sz="600" b="1" spc="-20" dirty="0">
                          <a:solidFill>
                            <a:srgbClr val="585858"/>
                          </a:solidFill>
                          <a:latin typeface="Calibri"/>
                          <a:cs typeface="Calibri"/>
                        </a:rPr>
                        <a:t>que  </a:t>
                      </a:r>
                      <a:r>
                        <a:rPr sz="600" b="1" spc="5" dirty="0">
                          <a:solidFill>
                            <a:srgbClr val="585858"/>
                          </a:solidFill>
                          <a:latin typeface="Calibri"/>
                          <a:cs typeface="Calibri"/>
                        </a:rPr>
                        <a:t>se</a:t>
                      </a:r>
                      <a:r>
                        <a:rPr sz="600" b="1" spc="130" dirty="0">
                          <a:solidFill>
                            <a:srgbClr val="585858"/>
                          </a:solidFill>
                          <a:latin typeface="Calibri"/>
                          <a:cs typeface="Calibri"/>
                        </a:rPr>
                        <a:t> </a:t>
                      </a:r>
                      <a:r>
                        <a:rPr sz="600" b="1" spc="-10" dirty="0">
                          <a:solidFill>
                            <a:srgbClr val="585858"/>
                          </a:solidFill>
                          <a:latin typeface="Calibri"/>
                          <a:cs typeface="Calibri"/>
                        </a:rPr>
                        <a:t>informa</a:t>
                      </a:r>
                      <a:endParaRPr sz="600">
                        <a:latin typeface="Calibri"/>
                        <a:cs typeface="Calibri"/>
                      </a:endParaRPr>
                    </a:p>
                  </a:txBody>
                  <a:tcPr marL="0" marR="0" marT="0" marB="0">
                    <a:lnL w="7470">
                      <a:solidFill>
                        <a:srgbClr val="000000"/>
                      </a:solidFill>
                      <a:prstDash val="solid"/>
                    </a:lnL>
                    <a:lnT w="7464">
                      <a:solidFill>
                        <a:srgbClr val="000000"/>
                      </a:solidFill>
                      <a:prstDash val="solid"/>
                    </a:lnT>
                    <a:lnB w="7464">
                      <a:solidFill>
                        <a:srgbClr val="000000"/>
                      </a:solidFill>
                      <a:prstDash val="solid"/>
                    </a:lnB>
                  </a:tcPr>
                </a:tc>
                <a:tc>
                  <a:txBody>
                    <a:bodyPr/>
                    <a:lstStyle/>
                    <a:p>
                      <a:pPr>
                        <a:lnSpc>
                          <a:spcPct val="100000"/>
                        </a:lnSpc>
                      </a:pPr>
                      <a:endParaRPr sz="600">
                        <a:latin typeface="Times New Roman"/>
                        <a:cs typeface="Times New Roman"/>
                      </a:endParaRPr>
                    </a:p>
                    <a:p>
                      <a:pPr>
                        <a:lnSpc>
                          <a:spcPct val="100000"/>
                        </a:lnSpc>
                        <a:spcBef>
                          <a:spcPts val="41"/>
                        </a:spcBef>
                      </a:pPr>
                      <a:endParaRPr sz="500">
                        <a:latin typeface="Times New Roman"/>
                        <a:cs typeface="Times New Roman"/>
                      </a:endParaRPr>
                    </a:p>
                    <a:p>
                      <a:pPr marR="36195" algn="r">
                        <a:lnSpc>
                          <a:spcPct val="100000"/>
                        </a:lnSpc>
                      </a:pPr>
                      <a:r>
                        <a:rPr sz="600" b="1" spc="-10" dirty="0">
                          <a:solidFill>
                            <a:srgbClr val="585858"/>
                          </a:solidFill>
                          <a:latin typeface="Calibri"/>
                          <a:cs typeface="Calibri"/>
                        </a:rPr>
                        <a:t>455</a:t>
                      </a:r>
                      <a:r>
                        <a:rPr sz="600" b="1" spc="-15" dirty="0">
                          <a:solidFill>
                            <a:srgbClr val="585858"/>
                          </a:solidFill>
                          <a:latin typeface="Calibri"/>
                          <a:cs typeface="Calibri"/>
                        </a:rPr>
                        <a:t>.</a:t>
                      </a:r>
                      <a:r>
                        <a:rPr sz="600" b="1" spc="-10" dirty="0">
                          <a:solidFill>
                            <a:srgbClr val="585858"/>
                          </a:solidFill>
                          <a:latin typeface="Calibri"/>
                          <a:cs typeface="Calibri"/>
                        </a:rPr>
                        <a:t>19</a:t>
                      </a:r>
                      <a:r>
                        <a:rPr sz="600" b="1" dirty="0">
                          <a:solidFill>
                            <a:srgbClr val="585858"/>
                          </a:solidFill>
                          <a:latin typeface="Calibri"/>
                          <a:cs typeface="Calibri"/>
                        </a:rPr>
                        <a:t>0</a:t>
                      </a:r>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a:lnSpc>
                          <a:spcPct val="100000"/>
                        </a:lnSpc>
                      </a:pPr>
                      <a:endParaRPr sz="600">
                        <a:latin typeface="Times New Roman"/>
                        <a:cs typeface="Times New Roman"/>
                      </a:endParaRPr>
                    </a:p>
                    <a:p>
                      <a:pPr>
                        <a:lnSpc>
                          <a:spcPct val="100000"/>
                        </a:lnSpc>
                        <a:spcBef>
                          <a:spcPts val="41"/>
                        </a:spcBef>
                      </a:pPr>
                      <a:endParaRPr sz="500">
                        <a:latin typeface="Times New Roman"/>
                        <a:cs typeface="Times New Roman"/>
                      </a:endParaRPr>
                    </a:p>
                    <a:p>
                      <a:pPr marR="36195" algn="r">
                        <a:lnSpc>
                          <a:spcPct val="100000"/>
                        </a:lnSpc>
                      </a:pPr>
                      <a:r>
                        <a:rPr sz="600" b="1" spc="-10" dirty="0">
                          <a:solidFill>
                            <a:srgbClr val="585858"/>
                          </a:solidFill>
                          <a:latin typeface="Calibri"/>
                          <a:cs typeface="Calibri"/>
                        </a:rPr>
                        <a:t>89</a:t>
                      </a:r>
                      <a:r>
                        <a:rPr sz="600" b="1" spc="-15" dirty="0">
                          <a:solidFill>
                            <a:srgbClr val="585858"/>
                          </a:solidFill>
                          <a:latin typeface="Calibri"/>
                          <a:cs typeface="Calibri"/>
                        </a:rPr>
                        <a:t>.</a:t>
                      </a:r>
                      <a:r>
                        <a:rPr sz="600" b="1" spc="-10" dirty="0">
                          <a:solidFill>
                            <a:srgbClr val="585858"/>
                          </a:solidFill>
                          <a:latin typeface="Calibri"/>
                          <a:cs typeface="Calibri"/>
                        </a:rPr>
                        <a:t>14</a:t>
                      </a:r>
                      <a:r>
                        <a:rPr sz="600" b="1" dirty="0">
                          <a:solidFill>
                            <a:srgbClr val="585858"/>
                          </a:solidFill>
                          <a:latin typeface="Calibri"/>
                          <a:cs typeface="Calibri"/>
                        </a:rPr>
                        <a:t>2</a:t>
                      </a:r>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a:lnSpc>
                          <a:spcPct val="100000"/>
                        </a:lnSpc>
                      </a:pPr>
                      <a:endParaRPr sz="600">
                        <a:latin typeface="Times New Roman"/>
                        <a:cs typeface="Times New Roman"/>
                      </a:endParaRPr>
                    </a:p>
                    <a:p>
                      <a:pPr>
                        <a:lnSpc>
                          <a:spcPct val="100000"/>
                        </a:lnSpc>
                        <a:spcBef>
                          <a:spcPts val="41"/>
                        </a:spcBef>
                      </a:pPr>
                      <a:endParaRPr sz="500">
                        <a:latin typeface="Times New Roman"/>
                        <a:cs typeface="Times New Roman"/>
                      </a:endParaRPr>
                    </a:p>
                    <a:p>
                      <a:pPr marR="36195" algn="r">
                        <a:lnSpc>
                          <a:spcPct val="100000"/>
                        </a:lnSpc>
                      </a:pPr>
                      <a:r>
                        <a:rPr sz="600" b="1" spc="-10" dirty="0">
                          <a:solidFill>
                            <a:srgbClr val="585858"/>
                          </a:solidFill>
                          <a:latin typeface="Calibri"/>
                          <a:cs typeface="Calibri"/>
                        </a:rPr>
                        <a:t>137</a:t>
                      </a:r>
                      <a:r>
                        <a:rPr sz="600" b="1" spc="-15" dirty="0">
                          <a:solidFill>
                            <a:srgbClr val="585858"/>
                          </a:solidFill>
                          <a:latin typeface="Calibri"/>
                          <a:cs typeface="Calibri"/>
                        </a:rPr>
                        <a:t>.</a:t>
                      </a:r>
                      <a:r>
                        <a:rPr sz="600" b="1" spc="-10" dirty="0">
                          <a:solidFill>
                            <a:srgbClr val="585858"/>
                          </a:solidFill>
                          <a:latin typeface="Calibri"/>
                          <a:cs typeface="Calibri"/>
                        </a:rPr>
                        <a:t>82</a:t>
                      </a:r>
                      <a:r>
                        <a:rPr sz="600" b="1" dirty="0">
                          <a:solidFill>
                            <a:srgbClr val="585858"/>
                          </a:solidFill>
                          <a:latin typeface="Calibri"/>
                          <a:cs typeface="Calibri"/>
                        </a:rPr>
                        <a:t>9</a:t>
                      </a:r>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a:lnSpc>
                          <a:spcPct val="100000"/>
                        </a:lnSpc>
                      </a:pPr>
                      <a:endParaRPr sz="600">
                        <a:latin typeface="Times New Roman"/>
                        <a:cs typeface="Times New Roman"/>
                      </a:endParaRPr>
                    </a:p>
                    <a:p>
                      <a:pPr>
                        <a:lnSpc>
                          <a:spcPct val="100000"/>
                        </a:lnSpc>
                        <a:spcBef>
                          <a:spcPts val="41"/>
                        </a:spcBef>
                      </a:pPr>
                      <a:endParaRPr sz="500">
                        <a:latin typeface="Times New Roman"/>
                        <a:cs typeface="Times New Roman"/>
                      </a:endParaRPr>
                    </a:p>
                    <a:p>
                      <a:pPr marR="36195" algn="r">
                        <a:lnSpc>
                          <a:spcPct val="100000"/>
                        </a:lnSpc>
                      </a:pPr>
                      <a:r>
                        <a:rPr sz="600" b="1" spc="-10" dirty="0">
                          <a:solidFill>
                            <a:srgbClr val="585858"/>
                          </a:solidFill>
                          <a:latin typeface="Calibri"/>
                          <a:cs typeface="Calibri"/>
                        </a:rPr>
                        <a:t>175</a:t>
                      </a:r>
                      <a:r>
                        <a:rPr sz="600" b="1" spc="-15" dirty="0">
                          <a:solidFill>
                            <a:srgbClr val="585858"/>
                          </a:solidFill>
                          <a:latin typeface="Calibri"/>
                          <a:cs typeface="Calibri"/>
                        </a:rPr>
                        <a:t>.</a:t>
                      </a:r>
                      <a:r>
                        <a:rPr sz="600" b="1" spc="-10" dirty="0">
                          <a:solidFill>
                            <a:srgbClr val="585858"/>
                          </a:solidFill>
                          <a:latin typeface="Calibri"/>
                          <a:cs typeface="Calibri"/>
                        </a:rPr>
                        <a:t>31</a:t>
                      </a:r>
                      <a:r>
                        <a:rPr sz="600" b="1" dirty="0">
                          <a:solidFill>
                            <a:srgbClr val="585858"/>
                          </a:solidFill>
                          <a:latin typeface="Calibri"/>
                          <a:cs typeface="Calibri"/>
                        </a:rPr>
                        <a:t>7</a:t>
                      </a:r>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a:lnSpc>
                          <a:spcPct val="100000"/>
                        </a:lnSpc>
                      </a:pPr>
                      <a:endParaRPr sz="600">
                        <a:latin typeface="Times New Roman"/>
                        <a:cs typeface="Times New Roman"/>
                      </a:endParaRPr>
                    </a:p>
                    <a:p>
                      <a:pPr>
                        <a:lnSpc>
                          <a:spcPct val="100000"/>
                        </a:lnSpc>
                        <a:spcBef>
                          <a:spcPts val="41"/>
                        </a:spcBef>
                      </a:pPr>
                      <a:endParaRPr sz="500">
                        <a:latin typeface="Times New Roman"/>
                        <a:cs typeface="Times New Roman"/>
                      </a:endParaRPr>
                    </a:p>
                    <a:p>
                      <a:pPr marR="36195" algn="r">
                        <a:lnSpc>
                          <a:spcPct val="100000"/>
                        </a:lnSpc>
                      </a:pPr>
                      <a:r>
                        <a:rPr sz="600" b="1" spc="-10" dirty="0">
                          <a:solidFill>
                            <a:srgbClr val="585858"/>
                          </a:solidFill>
                          <a:latin typeface="Calibri"/>
                          <a:cs typeface="Calibri"/>
                        </a:rPr>
                        <a:t>1</a:t>
                      </a:r>
                      <a:r>
                        <a:rPr sz="600" b="1" spc="-15" dirty="0">
                          <a:solidFill>
                            <a:srgbClr val="585858"/>
                          </a:solidFill>
                          <a:latin typeface="Calibri"/>
                          <a:cs typeface="Calibri"/>
                        </a:rPr>
                        <a:t>.</a:t>
                      </a:r>
                      <a:r>
                        <a:rPr sz="600" b="1" spc="-10" dirty="0">
                          <a:solidFill>
                            <a:srgbClr val="585858"/>
                          </a:solidFill>
                          <a:latin typeface="Calibri"/>
                          <a:cs typeface="Calibri"/>
                        </a:rPr>
                        <a:t>81</a:t>
                      </a:r>
                      <a:r>
                        <a:rPr sz="600" b="1" dirty="0">
                          <a:solidFill>
                            <a:srgbClr val="585858"/>
                          </a:solidFill>
                          <a:latin typeface="Calibri"/>
                          <a:cs typeface="Calibri"/>
                        </a:rPr>
                        <a:t>5</a:t>
                      </a:r>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a:lnSpc>
                          <a:spcPct val="100000"/>
                        </a:lnSpc>
                      </a:pPr>
                      <a:endParaRPr sz="600">
                        <a:latin typeface="Times New Roman"/>
                        <a:cs typeface="Times New Roman"/>
                      </a:endParaRPr>
                    </a:p>
                    <a:p>
                      <a:pPr>
                        <a:lnSpc>
                          <a:spcPct val="100000"/>
                        </a:lnSpc>
                        <a:spcBef>
                          <a:spcPts val="41"/>
                        </a:spcBef>
                      </a:pPr>
                      <a:endParaRPr sz="500">
                        <a:latin typeface="Times New Roman"/>
                        <a:cs typeface="Times New Roman"/>
                      </a:endParaRPr>
                    </a:p>
                    <a:p>
                      <a:pPr marR="9525" algn="r">
                        <a:lnSpc>
                          <a:spcPct val="100000"/>
                        </a:lnSpc>
                      </a:pPr>
                      <a:r>
                        <a:rPr sz="600" b="1" spc="10" dirty="0">
                          <a:solidFill>
                            <a:srgbClr val="585858"/>
                          </a:solidFill>
                          <a:latin typeface="Calibri"/>
                          <a:cs typeface="Calibri"/>
                        </a:rPr>
                        <a:t>(</a:t>
                      </a:r>
                      <a:r>
                        <a:rPr sz="600" b="1" spc="-10" dirty="0">
                          <a:solidFill>
                            <a:srgbClr val="585858"/>
                          </a:solidFill>
                          <a:latin typeface="Calibri"/>
                          <a:cs typeface="Calibri"/>
                        </a:rPr>
                        <a:t>491</a:t>
                      </a:r>
                      <a:r>
                        <a:rPr sz="600" b="1" spc="-15" dirty="0">
                          <a:solidFill>
                            <a:srgbClr val="585858"/>
                          </a:solidFill>
                          <a:latin typeface="Calibri"/>
                          <a:cs typeface="Calibri"/>
                        </a:rPr>
                        <a:t>.</a:t>
                      </a:r>
                      <a:r>
                        <a:rPr sz="600" b="1" spc="-10" dirty="0">
                          <a:solidFill>
                            <a:srgbClr val="585858"/>
                          </a:solidFill>
                          <a:latin typeface="Calibri"/>
                          <a:cs typeface="Calibri"/>
                        </a:rPr>
                        <a:t>582</a:t>
                      </a:r>
                      <a:r>
                        <a:rPr sz="600" b="1" dirty="0">
                          <a:solidFill>
                            <a:srgbClr val="585858"/>
                          </a:solidFill>
                          <a:latin typeface="Calibri"/>
                          <a:cs typeface="Calibri"/>
                        </a:rPr>
                        <a:t>)</a:t>
                      </a:r>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a:lnSpc>
                          <a:spcPct val="100000"/>
                        </a:lnSpc>
                      </a:pPr>
                      <a:endParaRPr sz="600">
                        <a:latin typeface="Times New Roman"/>
                        <a:cs typeface="Times New Roman"/>
                      </a:endParaRPr>
                    </a:p>
                    <a:p>
                      <a:pPr>
                        <a:lnSpc>
                          <a:spcPct val="100000"/>
                        </a:lnSpc>
                        <a:spcBef>
                          <a:spcPts val="41"/>
                        </a:spcBef>
                      </a:pPr>
                      <a:endParaRPr sz="500">
                        <a:latin typeface="Times New Roman"/>
                        <a:cs typeface="Times New Roman"/>
                      </a:endParaRPr>
                    </a:p>
                    <a:p>
                      <a:pPr marR="36195" algn="r">
                        <a:lnSpc>
                          <a:spcPct val="100000"/>
                        </a:lnSpc>
                      </a:pPr>
                      <a:r>
                        <a:rPr sz="600" b="1" spc="-10" dirty="0">
                          <a:solidFill>
                            <a:srgbClr val="585858"/>
                          </a:solidFill>
                          <a:latin typeface="Calibri"/>
                          <a:cs typeface="Calibri"/>
                        </a:rPr>
                        <a:t>367</a:t>
                      </a:r>
                      <a:r>
                        <a:rPr sz="600" b="1" spc="-15" dirty="0">
                          <a:solidFill>
                            <a:srgbClr val="585858"/>
                          </a:solidFill>
                          <a:latin typeface="Calibri"/>
                          <a:cs typeface="Calibri"/>
                        </a:rPr>
                        <a:t>.</a:t>
                      </a:r>
                      <a:r>
                        <a:rPr sz="600" b="1" spc="-10" dirty="0">
                          <a:solidFill>
                            <a:srgbClr val="585858"/>
                          </a:solidFill>
                          <a:latin typeface="Calibri"/>
                          <a:cs typeface="Calibri"/>
                        </a:rPr>
                        <a:t>71</a:t>
                      </a:r>
                      <a:r>
                        <a:rPr sz="600" b="1" dirty="0">
                          <a:solidFill>
                            <a:srgbClr val="585858"/>
                          </a:solidFill>
                          <a:latin typeface="Calibri"/>
                          <a:cs typeface="Calibri"/>
                        </a:rPr>
                        <a:t>1</a:t>
                      </a:r>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pPr>
                        <a:lnSpc>
                          <a:spcPct val="100000"/>
                        </a:lnSpc>
                      </a:pPr>
                      <a:endParaRPr sz="600">
                        <a:latin typeface="Times New Roman"/>
                        <a:cs typeface="Times New Roman"/>
                      </a:endParaRPr>
                    </a:p>
                    <a:p>
                      <a:pPr>
                        <a:lnSpc>
                          <a:spcPct val="100000"/>
                        </a:lnSpc>
                        <a:spcBef>
                          <a:spcPts val="41"/>
                        </a:spcBef>
                      </a:pPr>
                      <a:endParaRPr sz="500">
                        <a:latin typeface="Times New Roman"/>
                        <a:cs typeface="Times New Roman"/>
                      </a:endParaRPr>
                    </a:p>
                    <a:p>
                      <a:pPr marR="29209" algn="r">
                        <a:lnSpc>
                          <a:spcPct val="100000"/>
                        </a:lnSpc>
                      </a:pPr>
                      <a:r>
                        <a:rPr sz="600" b="1" spc="-10" dirty="0">
                          <a:solidFill>
                            <a:srgbClr val="585858"/>
                          </a:solidFill>
                          <a:latin typeface="Calibri"/>
                          <a:cs typeface="Calibri"/>
                        </a:rPr>
                        <a:t>367</a:t>
                      </a:r>
                      <a:r>
                        <a:rPr sz="600" b="1" spc="-15" dirty="0">
                          <a:solidFill>
                            <a:srgbClr val="585858"/>
                          </a:solidFill>
                          <a:latin typeface="Calibri"/>
                          <a:cs typeface="Calibri"/>
                        </a:rPr>
                        <a:t>.</a:t>
                      </a:r>
                      <a:r>
                        <a:rPr sz="600" b="1" spc="-10" dirty="0">
                          <a:solidFill>
                            <a:srgbClr val="585858"/>
                          </a:solidFill>
                          <a:latin typeface="Calibri"/>
                          <a:cs typeface="Calibri"/>
                        </a:rPr>
                        <a:t>71</a:t>
                      </a:r>
                      <a:r>
                        <a:rPr sz="600" b="1" dirty="0">
                          <a:solidFill>
                            <a:srgbClr val="585858"/>
                          </a:solidFill>
                          <a:latin typeface="Calibri"/>
                          <a:cs typeface="Calibri"/>
                        </a:rPr>
                        <a:t>1</a:t>
                      </a:r>
                      <a:endParaRPr sz="600">
                        <a:latin typeface="Calibri"/>
                        <a:cs typeface="Calibri"/>
                      </a:endParaRPr>
                    </a:p>
                  </a:txBody>
                  <a:tcPr marL="0" marR="0" marT="0" marB="0">
                    <a:lnR w="14940">
                      <a:solidFill>
                        <a:srgbClr val="000000"/>
                      </a:solidFill>
                      <a:prstDash val="solid"/>
                    </a:lnR>
                    <a:lnT w="7464">
                      <a:solidFill>
                        <a:srgbClr val="000000"/>
                      </a:solidFill>
                      <a:prstDash val="solid"/>
                    </a:lnT>
                    <a:lnB w="7464">
                      <a:solidFill>
                        <a:srgbClr val="000000"/>
                      </a:solidFill>
                      <a:prstDash val="solid"/>
                    </a:lnB>
                  </a:tcPr>
                </a:tc>
                <a:extLst>
                  <a:ext uri="{0D108BD9-81ED-4DB2-BD59-A6C34878D82A}">
                    <a16:rowId xmlns:a16="http://schemas.microsoft.com/office/drawing/2014/main" xmlns="" val="10010"/>
                  </a:ext>
                </a:extLst>
              </a:tr>
              <a:tr h="179289">
                <a:tc>
                  <a:txBody>
                    <a:bodyPr/>
                    <a:lstStyle/>
                    <a:p>
                      <a:pPr marL="14604">
                        <a:lnSpc>
                          <a:spcPct val="100000"/>
                        </a:lnSpc>
                        <a:spcBef>
                          <a:spcPts val="535"/>
                        </a:spcBef>
                      </a:pPr>
                      <a:r>
                        <a:rPr sz="600" spc="25" dirty="0">
                          <a:solidFill>
                            <a:srgbClr val="585858"/>
                          </a:solidFill>
                          <a:latin typeface="Calibri"/>
                          <a:cs typeface="Calibri"/>
                        </a:rPr>
                        <a:t>Participación en </a:t>
                      </a:r>
                      <a:r>
                        <a:rPr sz="600" spc="45" dirty="0">
                          <a:solidFill>
                            <a:srgbClr val="585858"/>
                          </a:solidFill>
                          <a:latin typeface="Calibri"/>
                          <a:cs typeface="Calibri"/>
                        </a:rPr>
                        <a:t>las </a:t>
                      </a:r>
                      <a:r>
                        <a:rPr sz="600" spc="35" dirty="0">
                          <a:solidFill>
                            <a:srgbClr val="585858"/>
                          </a:solidFill>
                          <a:latin typeface="Calibri"/>
                          <a:cs typeface="Calibri"/>
                        </a:rPr>
                        <a:t>ganancias (pérdidas) </a:t>
                      </a:r>
                      <a:r>
                        <a:rPr sz="600" spc="15" dirty="0">
                          <a:solidFill>
                            <a:srgbClr val="585858"/>
                          </a:solidFill>
                          <a:latin typeface="Calibri"/>
                          <a:cs typeface="Calibri"/>
                        </a:rPr>
                        <a:t>de  </a:t>
                      </a:r>
                      <a:r>
                        <a:rPr sz="600" spc="45" dirty="0">
                          <a:solidFill>
                            <a:srgbClr val="585858"/>
                          </a:solidFill>
                          <a:latin typeface="Calibri"/>
                          <a:cs typeface="Calibri"/>
                        </a:rPr>
                        <a:t>asociadas </a:t>
                      </a:r>
                      <a:r>
                        <a:rPr sz="600" spc="145" dirty="0">
                          <a:solidFill>
                            <a:srgbClr val="585858"/>
                          </a:solidFill>
                          <a:latin typeface="Calibri"/>
                          <a:cs typeface="Calibri"/>
                        </a:rPr>
                        <a:t> </a:t>
                      </a:r>
                      <a:r>
                        <a:rPr sz="600" dirty="0">
                          <a:solidFill>
                            <a:srgbClr val="585858"/>
                          </a:solidFill>
                          <a:latin typeface="Calibri"/>
                          <a:cs typeface="Calibri"/>
                        </a:rPr>
                        <a:t>y</a:t>
                      </a:r>
                      <a:endParaRPr sz="600">
                        <a:latin typeface="Calibri"/>
                        <a:cs typeface="Calibri"/>
                      </a:endParaRPr>
                    </a:p>
                  </a:txBody>
                  <a:tcPr marL="0" marR="0" marT="0" marB="0">
                    <a:lnL w="7470">
                      <a:solidFill>
                        <a:srgbClr val="000000"/>
                      </a:solidFill>
                      <a:prstDash val="solid"/>
                    </a:lnL>
                    <a:lnT w="7464">
                      <a:solidFill>
                        <a:srgbClr val="000000"/>
                      </a:solidFill>
                      <a:prstDash val="solid"/>
                    </a:lnT>
                  </a:tcPr>
                </a:tc>
                <a:tc>
                  <a:txBody>
                    <a:bodyPr/>
                    <a:lstStyle/>
                    <a:p>
                      <a:endParaRPr sz="600">
                        <a:latin typeface="Calibri"/>
                        <a:cs typeface="Calibri"/>
                      </a:endParaRPr>
                    </a:p>
                  </a:txBody>
                  <a:tcPr marL="0" marR="0" marT="0" marB="0">
                    <a:lnT w="7464">
                      <a:solidFill>
                        <a:srgbClr val="000000"/>
                      </a:solidFill>
                      <a:prstDash val="solid"/>
                    </a:lnT>
                  </a:tcPr>
                </a:tc>
                <a:tc rowSpan="5">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lnT w="7464">
                      <a:solidFill>
                        <a:srgbClr val="000000"/>
                      </a:solidFill>
                      <a:prstDash val="solid"/>
                    </a:lnT>
                  </a:tcPr>
                </a:tc>
                <a:tc>
                  <a:txBody>
                    <a:bodyPr/>
                    <a:lstStyle/>
                    <a:p>
                      <a:endParaRPr sz="600">
                        <a:latin typeface="Calibri"/>
                        <a:cs typeface="Calibri"/>
                      </a:endParaRPr>
                    </a:p>
                  </a:txBody>
                  <a:tcPr marL="0" marR="0" marT="0" marB="0">
                    <a:lnT w="7464">
                      <a:solidFill>
                        <a:srgbClr val="000000"/>
                      </a:solidFill>
                      <a:prstDash val="solid"/>
                    </a:lnT>
                  </a:tcPr>
                </a:tc>
                <a:tc rowSpan="5">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lnT w="7464">
                      <a:solidFill>
                        <a:srgbClr val="000000"/>
                      </a:solidFill>
                      <a:prstDash val="solid"/>
                    </a:lnT>
                  </a:tcPr>
                </a:tc>
                <a:tc>
                  <a:txBody>
                    <a:bodyPr/>
                    <a:lstStyle/>
                    <a:p>
                      <a:endParaRPr sz="600">
                        <a:latin typeface="Calibri"/>
                        <a:cs typeface="Calibri"/>
                      </a:endParaRPr>
                    </a:p>
                  </a:txBody>
                  <a:tcPr marL="0" marR="0" marT="0" marB="0">
                    <a:lnT w="7464">
                      <a:solidFill>
                        <a:srgbClr val="000000"/>
                      </a:solidFill>
                      <a:prstDash val="solid"/>
                    </a:lnT>
                  </a:tcPr>
                </a:tc>
                <a:tc rowSpan="5">
                  <a:txBody>
                    <a:bodyPr/>
                    <a:lstStyle/>
                    <a:p>
                      <a:endParaRPr sz="600">
                        <a:latin typeface="Calibri"/>
                        <a:cs typeface="Calibri"/>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lnR w="14940">
                      <a:solidFill>
                        <a:srgbClr val="000000"/>
                      </a:solidFill>
                      <a:prstDash val="solid"/>
                    </a:lnR>
                    <a:lnT w="7464">
                      <a:solidFill>
                        <a:srgbClr val="000000"/>
                      </a:solidFill>
                      <a:prstDash val="solid"/>
                    </a:lnT>
                  </a:tcPr>
                </a:tc>
                <a:extLst>
                  <a:ext uri="{0D108BD9-81ED-4DB2-BD59-A6C34878D82A}">
                    <a16:rowId xmlns:a16="http://schemas.microsoft.com/office/drawing/2014/main" xmlns="" val="10011"/>
                  </a:ext>
                </a:extLst>
              </a:tr>
              <a:tr h="108215">
                <a:tc>
                  <a:txBody>
                    <a:bodyPr/>
                    <a:lstStyle/>
                    <a:p>
                      <a:pPr marL="81280">
                        <a:lnSpc>
                          <a:spcPts val="790"/>
                        </a:lnSpc>
                      </a:pPr>
                      <a:r>
                        <a:rPr sz="600" spc="25" dirty="0">
                          <a:solidFill>
                            <a:srgbClr val="585858"/>
                          </a:solidFill>
                          <a:latin typeface="Calibri"/>
                          <a:cs typeface="Calibri"/>
                        </a:rPr>
                        <a:t>negocios </a:t>
                      </a:r>
                      <a:r>
                        <a:rPr sz="600" spc="20" dirty="0">
                          <a:solidFill>
                            <a:srgbClr val="585858"/>
                          </a:solidFill>
                          <a:latin typeface="Calibri"/>
                          <a:cs typeface="Calibri"/>
                        </a:rPr>
                        <a:t>conjuntos  que </a:t>
                      </a:r>
                      <a:r>
                        <a:rPr sz="600" spc="35" dirty="0">
                          <a:solidFill>
                            <a:srgbClr val="585858"/>
                          </a:solidFill>
                          <a:latin typeface="Calibri"/>
                          <a:cs typeface="Calibri"/>
                        </a:rPr>
                        <a:t>se contabilicen  utilizando </a:t>
                      </a:r>
                      <a:r>
                        <a:rPr sz="600" spc="70" dirty="0">
                          <a:solidFill>
                            <a:srgbClr val="585858"/>
                          </a:solidFill>
                          <a:latin typeface="Calibri"/>
                          <a:cs typeface="Calibri"/>
                        </a:rPr>
                        <a:t> </a:t>
                      </a:r>
                      <a:r>
                        <a:rPr sz="600" spc="25" dirty="0">
                          <a:solidFill>
                            <a:srgbClr val="585858"/>
                          </a:solidFill>
                          <a:latin typeface="Calibri"/>
                          <a:cs typeface="Calibri"/>
                        </a:rPr>
                        <a:t>el</a:t>
                      </a:r>
                      <a:endParaRPr sz="600">
                        <a:latin typeface="Calibri"/>
                        <a:cs typeface="Calibri"/>
                      </a:endParaRPr>
                    </a:p>
                  </a:txBody>
                  <a:tcPr marL="0" marR="0" marT="0" marB="0">
                    <a:lnL w="7470">
                      <a:solidFill>
                        <a:srgbClr val="000000"/>
                      </a:solidFill>
                      <a:prstDash val="solid"/>
                    </a:lnL>
                  </a:tcPr>
                </a:tc>
                <a:tc>
                  <a:txBody>
                    <a:bodyPr/>
                    <a:lstStyle/>
                    <a:p>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12"/>
                  </a:ext>
                </a:extLst>
              </a:tr>
              <a:tr h="108170">
                <a:tc>
                  <a:txBody>
                    <a:bodyPr/>
                    <a:lstStyle/>
                    <a:p>
                      <a:pPr marL="81280">
                        <a:lnSpc>
                          <a:spcPts val="785"/>
                        </a:lnSpc>
                      </a:pPr>
                      <a:r>
                        <a:rPr sz="600" spc="25" dirty="0">
                          <a:solidFill>
                            <a:srgbClr val="585858"/>
                          </a:solidFill>
                          <a:latin typeface="Calibri"/>
                          <a:cs typeface="Calibri"/>
                        </a:rPr>
                        <a:t>método </a:t>
                      </a:r>
                      <a:r>
                        <a:rPr sz="600" spc="15" dirty="0">
                          <a:solidFill>
                            <a:srgbClr val="585858"/>
                          </a:solidFill>
                          <a:latin typeface="Calibri"/>
                          <a:cs typeface="Calibri"/>
                        </a:rPr>
                        <a:t>de </a:t>
                      </a:r>
                      <a:r>
                        <a:rPr sz="600" spc="35" dirty="0">
                          <a:solidFill>
                            <a:srgbClr val="585858"/>
                          </a:solidFill>
                          <a:latin typeface="Calibri"/>
                          <a:cs typeface="Calibri"/>
                        </a:rPr>
                        <a:t>la</a:t>
                      </a:r>
                      <a:r>
                        <a:rPr sz="600" spc="200" dirty="0">
                          <a:solidFill>
                            <a:srgbClr val="585858"/>
                          </a:solidFill>
                          <a:latin typeface="Calibri"/>
                          <a:cs typeface="Calibri"/>
                        </a:rPr>
                        <a:t> </a:t>
                      </a:r>
                      <a:r>
                        <a:rPr sz="600" spc="30" dirty="0">
                          <a:solidFill>
                            <a:srgbClr val="585858"/>
                          </a:solidFill>
                          <a:latin typeface="Calibri"/>
                          <a:cs typeface="Calibri"/>
                        </a:rPr>
                        <a:t>participación:</a:t>
                      </a:r>
                      <a:endParaRPr sz="600">
                        <a:latin typeface="Calibri"/>
                        <a:cs typeface="Calibri"/>
                      </a:endParaRPr>
                    </a:p>
                  </a:txBody>
                  <a:tcPr marL="0" marR="0" marT="0" marB="0">
                    <a:lnL w="7470">
                      <a:solidFill>
                        <a:srgbClr val="000000"/>
                      </a:solidFill>
                      <a:prstDash val="solid"/>
                    </a:lnL>
                  </a:tcPr>
                </a:tc>
                <a:tc>
                  <a:txBody>
                    <a:bodyPr/>
                    <a:lstStyle/>
                    <a:p>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13"/>
                  </a:ext>
                </a:extLst>
              </a:tr>
              <a:tr h="138701">
                <a:tc>
                  <a:txBody>
                    <a:bodyPr/>
                    <a:lstStyle/>
                    <a:p>
                      <a:pPr marL="103505">
                        <a:lnSpc>
                          <a:spcPts val="790"/>
                        </a:lnSpc>
                      </a:pPr>
                      <a:r>
                        <a:rPr sz="600" spc="35" dirty="0">
                          <a:solidFill>
                            <a:srgbClr val="585858"/>
                          </a:solidFill>
                          <a:latin typeface="Calibri"/>
                          <a:cs typeface="Calibri"/>
                        </a:rPr>
                        <a:t>Asociadas</a:t>
                      </a:r>
                      <a:endParaRPr sz="600">
                        <a:latin typeface="Calibri"/>
                        <a:cs typeface="Calibri"/>
                      </a:endParaRPr>
                    </a:p>
                  </a:txBody>
                  <a:tcPr marL="0" marR="0" marT="0" marB="0">
                    <a:lnL w="7470">
                      <a:solidFill>
                        <a:srgbClr val="000000"/>
                      </a:solidFill>
                      <a:prstDash val="solid"/>
                    </a:lnL>
                  </a:tcPr>
                </a:tc>
                <a:tc>
                  <a:txBody>
                    <a:bodyPr/>
                    <a:lstStyle/>
                    <a:p>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36195" algn="r">
                        <a:lnSpc>
                          <a:spcPts val="790"/>
                        </a:lnSpc>
                      </a:pPr>
                      <a:r>
                        <a:rPr sz="600" spc="-10" dirty="0">
                          <a:solidFill>
                            <a:srgbClr val="585858"/>
                          </a:solidFill>
                          <a:latin typeface="Calibri"/>
                          <a:cs typeface="Calibri"/>
                        </a:rPr>
                        <a:t>5</a:t>
                      </a:r>
                      <a:r>
                        <a:rPr sz="600" spc="-5" dirty="0">
                          <a:solidFill>
                            <a:srgbClr val="585858"/>
                          </a:solidFill>
                          <a:latin typeface="Calibri"/>
                          <a:cs typeface="Calibri"/>
                        </a:rPr>
                        <a:t>.</a:t>
                      </a:r>
                      <a:r>
                        <a:rPr sz="600" spc="-10" dirty="0">
                          <a:solidFill>
                            <a:srgbClr val="585858"/>
                          </a:solidFill>
                          <a:latin typeface="Calibri"/>
                          <a:cs typeface="Calibri"/>
                        </a:rPr>
                        <a:t>57</a:t>
                      </a:r>
                      <a:r>
                        <a:rPr sz="600" dirty="0">
                          <a:solidFill>
                            <a:srgbClr val="585858"/>
                          </a:solidFill>
                          <a:latin typeface="Calibri"/>
                          <a:cs typeface="Calibri"/>
                        </a:rPr>
                        <a:t>2</a:t>
                      </a:r>
                      <a:endParaRPr sz="600">
                        <a:latin typeface="Calibri"/>
                        <a:cs typeface="Calibri"/>
                      </a:endParaRPr>
                    </a:p>
                  </a:txBody>
                  <a:tcPr marL="0" marR="0" marT="0" marB="0"/>
                </a:tc>
                <a:tc>
                  <a:txBody>
                    <a:bodyPr/>
                    <a:lstStyle/>
                    <a:p>
                      <a:pPr marR="36195" algn="r">
                        <a:lnSpc>
                          <a:spcPts val="790"/>
                        </a:lnSpc>
                      </a:pPr>
                      <a:r>
                        <a:rPr sz="600" b="1" spc="-10" dirty="0">
                          <a:solidFill>
                            <a:srgbClr val="585858"/>
                          </a:solidFill>
                          <a:latin typeface="Calibri"/>
                          <a:cs typeface="Calibri"/>
                        </a:rPr>
                        <a:t>5</a:t>
                      </a:r>
                      <a:r>
                        <a:rPr sz="600" b="1" spc="-15" dirty="0">
                          <a:solidFill>
                            <a:srgbClr val="585858"/>
                          </a:solidFill>
                          <a:latin typeface="Calibri"/>
                          <a:cs typeface="Calibri"/>
                        </a:rPr>
                        <a:t>.</a:t>
                      </a:r>
                      <a:r>
                        <a:rPr sz="600" b="1" spc="-10" dirty="0">
                          <a:solidFill>
                            <a:srgbClr val="585858"/>
                          </a:solidFill>
                          <a:latin typeface="Calibri"/>
                          <a:cs typeface="Calibri"/>
                        </a:rPr>
                        <a:t>57</a:t>
                      </a:r>
                      <a:r>
                        <a:rPr sz="600" b="1" dirty="0">
                          <a:solidFill>
                            <a:srgbClr val="585858"/>
                          </a:solidFill>
                          <a:latin typeface="Calibri"/>
                          <a:cs typeface="Calibri"/>
                        </a:rPr>
                        <a:t>2</a:t>
                      </a:r>
                      <a:endParaRPr sz="600">
                        <a:latin typeface="Calibri"/>
                        <a:cs typeface="Calibri"/>
                      </a:endParaRPr>
                    </a:p>
                  </a:txBody>
                  <a:tcPr marL="0" marR="0" marT="0" marB="0"/>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29209" algn="r">
                        <a:lnSpc>
                          <a:spcPts val="790"/>
                        </a:lnSpc>
                      </a:pPr>
                      <a:r>
                        <a:rPr sz="600" b="1" spc="-10" dirty="0">
                          <a:solidFill>
                            <a:srgbClr val="585858"/>
                          </a:solidFill>
                          <a:latin typeface="Calibri"/>
                          <a:cs typeface="Calibri"/>
                        </a:rPr>
                        <a:t>5</a:t>
                      </a:r>
                      <a:r>
                        <a:rPr sz="600" b="1" spc="-15" dirty="0">
                          <a:solidFill>
                            <a:srgbClr val="585858"/>
                          </a:solidFill>
                          <a:latin typeface="Calibri"/>
                          <a:cs typeface="Calibri"/>
                        </a:rPr>
                        <a:t>.</a:t>
                      </a:r>
                      <a:r>
                        <a:rPr sz="600" b="1" spc="-10" dirty="0">
                          <a:solidFill>
                            <a:srgbClr val="585858"/>
                          </a:solidFill>
                          <a:latin typeface="Calibri"/>
                          <a:cs typeface="Calibri"/>
                        </a:rPr>
                        <a:t>57</a:t>
                      </a:r>
                      <a:r>
                        <a:rPr sz="600" b="1" dirty="0">
                          <a:solidFill>
                            <a:srgbClr val="585858"/>
                          </a:solidFill>
                          <a:latin typeface="Calibri"/>
                          <a:cs typeface="Calibri"/>
                        </a:rPr>
                        <a:t>2</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14"/>
                  </a:ext>
                </a:extLst>
              </a:tr>
              <a:tr h="189532">
                <a:tc>
                  <a:txBody>
                    <a:bodyPr/>
                    <a:lstStyle/>
                    <a:p>
                      <a:pPr marL="103505">
                        <a:lnSpc>
                          <a:spcPct val="100000"/>
                        </a:lnSpc>
                        <a:spcBef>
                          <a:spcPts val="210"/>
                        </a:spcBef>
                      </a:pPr>
                      <a:r>
                        <a:rPr sz="600" spc="25" dirty="0">
                          <a:solidFill>
                            <a:srgbClr val="585858"/>
                          </a:solidFill>
                          <a:latin typeface="Calibri"/>
                          <a:cs typeface="Calibri"/>
                        </a:rPr>
                        <a:t>Negocios</a:t>
                      </a:r>
                      <a:r>
                        <a:rPr sz="600" spc="55" dirty="0">
                          <a:solidFill>
                            <a:srgbClr val="585858"/>
                          </a:solidFill>
                          <a:latin typeface="Calibri"/>
                          <a:cs typeface="Calibri"/>
                        </a:rPr>
                        <a:t> </a:t>
                      </a:r>
                      <a:r>
                        <a:rPr sz="600" spc="20" dirty="0">
                          <a:solidFill>
                            <a:srgbClr val="585858"/>
                          </a:solidFill>
                          <a:latin typeface="Calibri"/>
                          <a:cs typeface="Calibri"/>
                        </a:rPr>
                        <a:t>conjuntos</a:t>
                      </a:r>
                      <a:endParaRPr sz="600">
                        <a:latin typeface="Calibri"/>
                        <a:cs typeface="Calibri"/>
                      </a:endParaRPr>
                    </a:p>
                  </a:txBody>
                  <a:tcPr marL="0" marR="0" marT="0" marB="0">
                    <a:lnL w="7470">
                      <a:solidFill>
                        <a:srgbClr val="000000"/>
                      </a:solidFill>
                      <a:prstDash val="solid"/>
                    </a:lnL>
                    <a:lnB w="7464">
                      <a:solidFill>
                        <a:srgbClr val="000000"/>
                      </a:solidFill>
                      <a:prstDash val="solid"/>
                    </a:lnB>
                  </a:tcPr>
                </a:tc>
                <a:tc>
                  <a:txBody>
                    <a:bodyPr/>
                    <a:lstStyle/>
                    <a:p>
                      <a:pPr marR="36195" algn="r">
                        <a:lnSpc>
                          <a:spcPct val="100000"/>
                        </a:lnSpc>
                        <a:spcBef>
                          <a:spcPts val="210"/>
                        </a:spcBef>
                      </a:pPr>
                      <a:r>
                        <a:rPr sz="600" dirty="0">
                          <a:solidFill>
                            <a:srgbClr val="585858"/>
                          </a:solidFill>
                          <a:latin typeface="Calibri"/>
                          <a:cs typeface="Calibri"/>
                        </a:rPr>
                        <a:t>0</a:t>
                      </a:r>
                      <a:endParaRPr sz="600">
                        <a:latin typeface="Calibri"/>
                        <a:cs typeface="Calibri"/>
                      </a:endParaRPr>
                    </a:p>
                  </a:txBody>
                  <a:tcPr marL="0" marR="0" marT="0" marB="0">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36195" algn="r">
                        <a:lnSpc>
                          <a:spcPct val="100000"/>
                        </a:lnSpc>
                        <a:spcBef>
                          <a:spcPts val="210"/>
                        </a:spcBef>
                      </a:pPr>
                      <a:r>
                        <a:rPr sz="600" dirty="0">
                          <a:solidFill>
                            <a:srgbClr val="585858"/>
                          </a:solidFill>
                          <a:latin typeface="Calibri"/>
                          <a:cs typeface="Calibri"/>
                        </a:rPr>
                        <a:t>0</a:t>
                      </a:r>
                      <a:endParaRPr sz="600">
                        <a:latin typeface="Calibri"/>
                        <a:cs typeface="Calibri"/>
                      </a:endParaRPr>
                    </a:p>
                  </a:txBody>
                  <a:tcPr marL="0" marR="0" marT="0" marB="0">
                    <a:lnB w="7464">
                      <a:solidFill>
                        <a:srgbClr val="000000"/>
                      </a:solidFill>
                      <a:prstDash val="solid"/>
                    </a:lnB>
                  </a:tcPr>
                </a:tc>
                <a:tc>
                  <a:txBody>
                    <a:bodyPr/>
                    <a:lstStyle/>
                    <a:p>
                      <a:pPr marR="10160" algn="r">
                        <a:lnSpc>
                          <a:spcPct val="100000"/>
                        </a:lnSpc>
                        <a:spcBef>
                          <a:spcPts val="210"/>
                        </a:spcBef>
                      </a:pPr>
                      <a:r>
                        <a:rPr sz="600" spc="15" dirty="0">
                          <a:solidFill>
                            <a:srgbClr val="585858"/>
                          </a:solidFill>
                          <a:latin typeface="Calibri"/>
                          <a:cs typeface="Calibri"/>
                        </a:rPr>
                        <a:t>(</a:t>
                      </a:r>
                      <a:r>
                        <a:rPr sz="600" spc="-10" dirty="0">
                          <a:solidFill>
                            <a:srgbClr val="585858"/>
                          </a:solidFill>
                          <a:latin typeface="Calibri"/>
                          <a:cs typeface="Calibri"/>
                        </a:rPr>
                        <a:t>470</a:t>
                      </a:r>
                      <a:r>
                        <a:rPr sz="600" dirty="0">
                          <a:solidFill>
                            <a:srgbClr val="585858"/>
                          </a:solidFill>
                          <a:latin typeface="Calibri"/>
                          <a:cs typeface="Calibri"/>
                        </a:rPr>
                        <a:t>)</a:t>
                      </a:r>
                      <a:endParaRPr sz="600">
                        <a:latin typeface="Calibri"/>
                        <a:cs typeface="Calibri"/>
                      </a:endParaRPr>
                    </a:p>
                  </a:txBody>
                  <a:tcPr marL="0" marR="0" marT="0" marB="0">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36195" algn="r">
                        <a:lnSpc>
                          <a:spcPct val="100000"/>
                        </a:lnSpc>
                        <a:spcBef>
                          <a:spcPts val="210"/>
                        </a:spcBef>
                      </a:pPr>
                      <a:r>
                        <a:rPr sz="600" spc="-10" dirty="0">
                          <a:solidFill>
                            <a:srgbClr val="585858"/>
                          </a:solidFill>
                          <a:latin typeface="Calibri"/>
                          <a:cs typeface="Calibri"/>
                        </a:rPr>
                        <a:t>1</a:t>
                      </a:r>
                      <a:r>
                        <a:rPr sz="600" spc="-5" dirty="0">
                          <a:solidFill>
                            <a:srgbClr val="585858"/>
                          </a:solidFill>
                          <a:latin typeface="Calibri"/>
                          <a:cs typeface="Calibri"/>
                        </a:rPr>
                        <a:t>.</a:t>
                      </a:r>
                      <a:r>
                        <a:rPr sz="600" spc="-10" dirty="0">
                          <a:solidFill>
                            <a:srgbClr val="585858"/>
                          </a:solidFill>
                          <a:latin typeface="Calibri"/>
                          <a:cs typeface="Calibri"/>
                        </a:rPr>
                        <a:t>64</a:t>
                      </a:r>
                      <a:r>
                        <a:rPr sz="600" dirty="0">
                          <a:solidFill>
                            <a:srgbClr val="585858"/>
                          </a:solidFill>
                          <a:latin typeface="Calibri"/>
                          <a:cs typeface="Calibri"/>
                        </a:rPr>
                        <a:t>6</a:t>
                      </a:r>
                      <a:endParaRPr sz="600">
                        <a:latin typeface="Calibri"/>
                        <a:cs typeface="Calibri"/>
                      </a:endParaRPr>
                    </a:p>
                  </a:txBody>
                  <a:tcPr marL="0" marR="0" marT="0" marB="0">
                    <a:lnB w="7464">
                      <a:solidFill>
                        <a:srgbClr val="000000"/>
                      </a:solidFill>
                      <a:prstDash val="solid"/>
                    </a:lnB>
                  </a:tcPr>
                </a:tc>
                <a:tc>
                  <a:txBody>
                    <a:bodyPr/>
                    <a:lstStyle/>
                    <a:p>
                      <a:pPr marR="36195" algn="r">
                        <a:lnSpc>
                          <a:spcPct val="100000"/>
                        </a:lnSpc>
                        <a:spcBef>
                          <a:spcPts val="210"/>
                        </a:spcBef>
                      </a:pPr>
                      <a:r>
                        <a:rPr sz="600" b="1" spc="-10" dirty="0">
                          <a:solidFill>
                            <a:srgbClr val="585858"/>
                          </a:solidFill>
                          <a:latin typeface="Calibri"/>
                          <a:cs typeface="Calibri"/>
                        </a:rPr>
                        <a:t>1</a:t>
                      </a:r>
                      <a:r>
                        <a:rPr sz="600" b="1" spc="-15" dirty="0">
                          <a:solidFill>
                            <a:srgbClr val="585858"/>
                          </a:solidFill>
                          <a:latin typeface="Calibri"/>
                          <a:cs typeface="Calibri"/>
                        </a:rPr>
                        <a:t>.</a:t>
                      </a:r>
                      <a:r>
                        <a:rPr sz="600" b="1" spc="-10" dirty="0">
                          <a:solidFill>
                            <a:srgbClr val="585858"/>
                          </a:solidFill>
                          <a:latin typeface="Calibri"/>
                          <a:cs typeface="Calibri"/>
                        </a:rPr>
                        <a:t>17</a:t>
                      </a:r>
                      <a:r>
                        <a:rPr sz="600" b="1" dirty="0">
                          <a:solidFill>
                            <a:srgbClr val="585858"/>
                          </a:solidFill>
                          <a:latin typeface="Calibri"/>
                          <a:cs typeface="Calibri"/>
                        </a:rPr>
                        <a:t>6</a:t>
                      </a:r>
                      <a:endParaRPr sz="600">
                        <a:latin typeface="Calibri"/>
                        <a:cs typeface="Calibri"/>
                      </a:endParaRPr>
                    </a:p>
                  </a:txBody>
                  <a:tcPr marL="0" marR="0" marT="0" marB="0">
                    <a:lnB w="7464">
                      <a:solidFill>
                        <a:srgbClr val="000000"/>
                      </a:solidFill>
                      <a:prstDash val="solid"/>
                    </a:lnB>
                  </a:tcPr>
                </a:tc>
                <a:tc vMerge="1">
                  <a:txBody>
                    <a:bodyPr/>
                    <a:lstStyle/>
                    <a:p>
                      <a:endParaRPr/>
                    </a:p>
                  </a:txBody>
                  <a:tcPr marL="0" marR="0" marT="0" marB="0">
                    <a:lnT w="7464">
                      <a:solidFill>
                        <a:srgbClr val="000000"/>
                      </a:solidFill>
                      <a:prstDash val="solid"/>
                    </a:lnT>
                    <a:lnB w="7464">
                      <a:solidFill>
                        <a:srgbClr val="000000"/>
                      </a:solidFill>
                      <a:prstDash val="solid"/>
                    </a:lnB>
                  </a:tcPr>
                </a:tc>
                <a:tc>
                  <a:txBody>
                    <a:bodyPr/>
                    <a:lstStyle/>
                    <a:p>
                      <a:pPr marR="29209" algn="r">
                        <a:lnSpc>
                          <a:spcPct val="100000"/>
                        </a:lnSpc>
                        <a:spcBef>
                          <a:spcPts val="210"/>
                        </a:spcBef>
                      </a:pPr>
                      <a:r>
                        <a:rPr sz="600" b="1" spc="-10" dirty="0">
                          <a:solidFill>
                            <a:srgbClr val="585858"/>
                          </a:solidFill>
                          <a:latin typeface="Calibri"/>
                          <a:cs typeface="Calibri"/>
                        </a:rPr>
                        <a:t>1</a:t>
                      </a:r>
                      <a:r>
                        <a:rPr sz="600" b="1" spc="-15" dirty="0">
                          <a:solidFill>
                            <a:srgbClr val="585858"/>
                          </a:solidFill>
                          <a:latin typeface="Calibri"/>
                          <a:cs typeface="Calibri"/>
                        </a:rPr>
                        <a:t>.</a:t>
                      </a:r>
                      <a:r>
                        <a:rPr sz="600" b="1" spc="-10" dirty="0">
                          <a:solidFill>
                            <a:srgbClr val="585858"/>
                          </a:solidFill>
                          <a:latin typeface="Calibri"/>
                          <a:cs typeface="Calibri"/>
                        </a:rPr>
                        <a:t>17</a:t>
                      </a:r>
                      <a:r>
                        <a:rPr sz="600" b="1" dirty="0">
                          <a:solidFill>
                            <a:srgbClr val="585858"/>
                          </a:solidFill>
                          <a:latin typeface="Calibri"/>
                          <a:cs typeface="Calibri"/>
                        </a:rPr>
                        <a:t>6</a:t>
                      </a:r>
                      <a:endParaRPr sz="600">
                        <a:latin typeface="Calibri"/>
                        <a:cs typeface="Calibri"/>
                      </a:endParaRPr>
                    </a:p>
                  </a:txBody>
                  <a:tcPr marL="0" marR="0" marT="0" marB="0">
                    <a:lnR w="14940">
                      <a:solidFill>
                        <a:srgbClr val="000000"/>
                      </a:solidFill>
                      <a:prstDash val="solid"/>
                    </a:lnR>
                    <a:lnB w="7464">
                      <a:solidFill>
                        <a:srgbClr val="000000"/>
                      </a:solidFill>
                      <a:prstDash val="solid"/>
                    </a:lnB>
                  </a:tcPr>
                </a:tc>
                <a:extLst>
                  <a:ext uri="{0D108BD9-81ED-4DB2-BD59-A6C34878D82A}">
                    <a16:rowId xmlns:a16="http://schemas.microsoft.com/office/drawing/2014/main" xmlns="" val="10015"/>
                  </a:ext>
                </a:extLst>
              </a:tr>
              <a:tr h="226737">
                <a:tc>
                  <a:txBody>
                    <a:bodyPr/>
                    <a:lstStyle/>
                    <a:p>
                      <a:pPr marL="14604">
                        <a:lnSpc>
                          <a:spcPct val="100000"/>
                        </a:lnSpc>
                        <a:spcBef>
                          <a:spcPts val="535"/>
                        </a:spcBef>
                      </a:pPr>
                      <a:r>
                        <a:rPr sz="600" spc="30" dirty="0">
                          <a:solidFill>
                            <a:srgbClr val="585858"/>
                          </a:solidFill>
                          <a:latin typeface="Calibri"/>
                          <a:cs typeface="Calibri"/>
                        </a:rPr>
                        <a:t>Gastos </a:t>
                      </a:r>
                      <a:r>
                        <a:rPr sz="600" spc="20" dirty="0">
                          <a:solidFill>
                            <a:srgbClr val="585858"/>
                          </a:solidFill>
                          <a:latin typeface="Calibri"/>
                          <a:cs typeface="Calibri"/>
                        </a:rPr>
                        <a:t>por </a:t>
                      </a:r>
                      <a:r>
                        <a:rPr sz="600" spc="35" dirty="0">
                          <a:solidFill>
                            <a:srgbClr val="585858"/>
                          </a:solidFill>
                          <a:latin typeface="Calibri"/>
                          <a:cs typeface="Calibri"/>
                        </a:rPr>
                        <a:t>impuestos </a:t>
                      </a:r>
                      <a:r>
                        <a:rPr sz="600" dirty="0">
                          <a:solidFill>
                            <a:srgbClr val="585858"/>
                          </a:solidFill>
                          <a:latin typeface="Calibri"/>
                          <a:cs typeface="Calibri"/>
                        </a:rPr>
                        <a:t>a  </a:t>
                      </a:r>
                      <a:r>
                        <a:rPr sz="600" spc="45" dirty="0">
                          <a:solidFill>
                            <a:srgbClr val="585858"/>
                          </a:solidFill>
                          <a:latin typeface="Calibri"/>
                          <a:cs typeface="Calibri"/>
                        </a:rPr>
                        <a:t>las</a:t>
                      </a:r>
                      <a:r>
                        <a:rPr sz="600" spc="210" dirty="0">
                          <a:solidFill>
                            <a:srgbClr val="585858"/>
                          </a:solidFill>
                          <a:latin typeface="Calibri"/>
                          <a:cs typeface="Calibri"/>
                        </a:rPr>
                        <a:t> </a:t>
                      </a:r>
                      <a:r>
                        <a:rPr sz="600" spc="35" dirty="0">
                          <a:solidFill>
                            <a:srgbClr val="585858"/>
                          </a:solidFill>
                          <a:latin typeface="Calibri"/>
                          <a:cs typeface="Calibri"/>
                        </a:rPr>
                        <a:t>ganancias</a:t>
                      </a:r>
                      <a:endParaRPr sz="600">
                        <a:latin typeface="Calibri"/>
                        <a:cs typeface="Calibri"/>
                      </a:endParaRPr>
                    </a:p>
                  </a:txBody>
                  <a:tcPr marL="0" marR="0" marT="0" marB="0">
                    <a:lnL w="7470">
                      <a:solidFill>
                        <a:srgbClr val="000000"/>
                      </a:solidFill>
                      <a:prstDash val="solid"/>
                    </a:lnL>
                    <a:lnT w="7464">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T w="7464">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T w="7464">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T w="7464">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T w="7464">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T w="7464">
                      <a:solidFill>
                        <a:srgbClr val="000000"/>
                      </a:solidFill>
                      <a:prstDash val="solid"/>
                    </a:lnT>
                    <a:lnB w="14929">
                      <a:solidFill>
                        <a:srgbClr val="000000"/>
                      </a:solidFill>
                      <a:prstDash val="solid"/>
                    </a:lnB>
                  </a:tcPr>
                </a:tc>
                <a:tc>
                  <a:txBody>
                    <a:bodyPr/>
                    <a:lstStyle/>
                    <a:p>
                      <a:pPr marR="10160" algn="r">
                        <a:lnSpc>
                          <a:spcPct val="100000"/>
                        </a:lnSpc>
                        <a:spcBef>
                          <a:spcPts val="535"/>
                        </a:spcBef>
                      </a:pPr>
                      <a:r>
                        <a:rPr sz="600" spc="15" dirty="0">
                          <a:solidFill>
                            <a:srgbClr val="585858"/>
                          </a:solidFill>
                          <a:latin typeface="Calibri"/>
                          <a:cs typeface="Calibri"/>
                        </a:rPr>
                        <a:t>(</a:t>
                      </a:r>
                      <a:r>
                        <a:rPr sz="600" spc="-10" dirty="0">
                          <a:solidFill>
                            <a:srgbClr val="585858"/>
                          </a:solidFill>
                          <a:latin typeface="Calibri"/>
                          <a:cs typeface="Calibri"/>
                        </a:rPr>
                        <a:t>129</a:t>
                      </a:r>
                      <a:r>
                        <a:rPr sz="600" spc="-5" dirty="0">
                          <a:solidFill>
                            <a:srgbClr val="585858"/>
                          </a:solidFill>
                          <a:latin typeface="Calibri"/>
                          <a:cs typeface="Calibri"/>
                        </a:rPr>
                        <a:t>.</a:t>
                      </a:r>
                      <a:r>
                        <a:rPr sz="600" spc="-10" dirty="0">
                          <a:solidFill>
                            <a:srgbClr val="585858"/>
                          </a:solidFill>
                          <a:latin typeface="Calibri"/>
                          <a:cs typeface="Calibri"/>
                        </a:rPr>
                        <a:t>694</a:t>
                      </a:r>
                      <a:r>
                        <a:rPr sz="600" dirty="0">
                          <a:solidFill>
                            <a:srgbClr val="585858"/>
                          </a:solidFill>
                          <a:latin typeface="Calibri"/>
                          <a:cs typeface="Calibri"/>
                        </a:rPr>
                        <a:t>)</a:t>
                      </a:r>
                      <a:endParaRPr sz="600">
                        <a:latin typeface="Calibri"/>
                        <a:cs typeface="Calibri"/>
                      </a:endParaRPr>
                    </a:p>
                  </a:txBody>
                  <a:tcPr marL="0" marR="0" marT="0" marB="0">
                    <a:lnT w="7464">
                      <a:solidFill>
                        <a:srgbClr val="000000"/>
                      </a:solidFill>
                      <a:prstDash val="solid"/>
                    </a:lnT>
                    <a:lnB w="14929">
                      <a:solidFill>
                        <a:srgbClr val="000000"/>
                      </a:solidFill>
                      <a:prstDash val="solid"/>
                    </a:lnB>
                  </a:tcPr>
                </a:tc>
                <a:tc>
                  <a:txBody>
                    <a:bodyPr/>
                    <a:lstStyle/>
                    <a:p>
                      <a:pPr marR="8890" algn="r">
                        <a:lnSpc>
                          <a:spcPct val="100000"/>
                        </a:lnSpc>
                        <a:spcBef>
                          <a:spcPts val="535"/>
                        </a:spcBef>
                      </a:pPr>
                      <a:r>
                        <a:rPr sz="600" b="1" spc="10" dirty="0">
                          <a:solidFill>
                            <a:srgbClr val="585858"/>
                          </a:solidFill>
                          <a:latin typeface="Calibri"/>
                          <a:cs typeface="Calibri"/>
                        </a:rPr>
                        <a:t>(</a:t>
                      </a:r>
                      <a:r>
                        <a:rPr sz="600" b="1" spc="-10" dirty="0">
                          <a:solidFill>
                            <a:srgbClr val="585858"/>
                          </a:solidFill>
                          <a:latin typeface="Calibri"/>
                          <a:cs typeface="Calibri"/>
                        </a:rPr>
                        <a:t>129</a:t>
                      </a:r>
                      <a:r>
                        <a:rPr sz="600" b="1" spc="-15" dirty="0">
                          <a:solidFill>
                            <a:srgbClr val="585858"/>
                          </a:solidFill>
                          <a:latin typeface="Calibri"/>
                          <a:cs typeface="Calibri"/>
                        </a:rPr>
                        <a:t>.</a:t>
                      </a:r>
                      <a:r>
                        <a:rPr sz="600" b="1" spc="-10" dirty="0">
                          <a:solidFill>
                            <a:srgbClr val="585858"/>
                          </a:solidFill>
                          <a:latin typeface="Calibri"/>
                          <a:cs typeface="Calibri"/>
                        </a:rPr>
                        <a:t>694</a:t>
                      </a:r>
                      <a:r>
                        <a:rPr sz="600" b="1" dirty="0">
                          <a:solidFill>
                            <a:srgbClr val="585858"/>
                          </a:solidFill>
                          <a:latin typeface="Calibri"/>
                          <a:cs typeface="Calibri"/>
                        </a:rPr>
                        <a:t>)</a:t>
                      </a:r>
                      <a:endParaRPr sz="600">
                        <a:latin typeface="Calibri"/>
                        <a:cs typeface="Calibri"/>
                      </a:endParaRPr>
                    </a:p>
                  </a:txBody>
                  <a:tcPr marL="0" marR="0" marT="0" marB="0">
                    <a:lnT w="7464">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T w="7464">
                      <a:solidFill>
                        <a:srgbClr val="000000"/>
                      </a:solidFill>
                      <a:prstDash val="solid"/>
                    </a:lnT>
                    <a:lnB w="14929">
                      <a:solidFill>
                        <a:srgbClr val="000000"/>
                      </a:solidFill>
                      <a:prstDash val="solid"/>
                    </a:lnB>
                  </a:tcPr>
                </a:tc>
                <a:tc>
                  <a:txBody>
                    <a:bodyPr/>
                    <a:lstStyle/>
                    <a:p>
                      <a:pPr marR="1905" algn="r">
                        <a:lnSpc>
                          <a:spcPct val="100000"/>
                        </a:lnSpc>
                        <a:spcBef>
                          <a:spcPts val="535"/>
                        </a:spcBef>
                      </a:pPr>
                      <a:r>
                        <a:rPr sz="600" b="1" spc="10" dirty="0">
                          <a:solidFill>
                            <a:srgbClr val="585858"/>
                          </a:solidFill>
                          <a:latin typeface="Calibri"/>
                          <a:cs typeface="Calibri"/>
                        </a:rPr>
                        <a:t>(</a:t>
                      </a:r>
                      <a:r>
                        <a:rPr sz="600" b="1" spc="-10" dirty="0">
                          <a:solidFill>
                            <a:srgbClr val="585858"/>
                          </a:solidFill>
                          <a:latin typeface="Calibri"/>
                          <a:cs typeface="Calibri"/>
                        </a:rPr>
                        <a:t>129</a:t>
                      </a:r>
                      <a:r>
                        <a:rPr sz="600" b="1" spc="-15" dirty="0">
                          <a:solidFill>
                            <a:srgbClr val="585858"/>
                          </a:solidFill>
                          <a:latin typeface="Calibri"/>
                          <a:cs typeface="Calibri"/>
                        </a:rPr>
                        <a:t>.</a:t>
                      </a:r>
                      <a:r>
                        <a:rPr sz="600" b="1" spc="-10" dirty="0">
                          <a:solidFill>
                            <a:srgbClr val="585858"/>
                          </a:solidFill>
                          <a:latin typeface="Calibri"/>
                          <a:cs typeface="Calibri"/>
                        </a:rPr>
                        <a:t>694</a:t>
                      </a:r>
                      <a:r>
                        <a:rPr sz="600" b="1" dirty="0">
                          <a:solidFill>
                            <a:srgbClr val="585858"/>
                          </a:solidFill>
                          <a:latin typeface="Calibri"/>
                          <a:cs typeface="Calibri"/>
                        </a:rPr>
                        <a:t>)</a:t>
                      </a:r>
                      <a:endParaRPr sz="600">
                        <a:latin typeface="Calibri"/>
                        <a:cs typeface="Calibri"/>
                      </a:endParaRPr>
                    </a:p>
                  </a:txBody>
                  <a:tcPr marL="0" marR="0" marT="0" marB="0">
                    <a:lnR w="14940">
                      <a:solidFill>
                        <a:srgbClr val="000000"/>
                      </a:solidFill>
                      <a:prstDash val="solid"/>
                    </a:lnR>
                    <a:lnT w="7464">
                      <a:solidFill>
                        <a:srgbClr val="000000"/>
                      </a:solidFill>
                      <a:prstDash val="solid"/>
                    </a:lnT>
                    <a:lnB w="14929">
                      <a:solidFill>
                        <a:srgbClr val="000000"/>
                      </a:solidFill>
                      <a:prstDash val="solid"/>
                    </a:lnB>
                  </a:tcPr>
                </a:tc>
                <a:extLst>
                  <a:ext uri="{0D108BD9-81ED-4DB2-BD59-A6C34878D82A}">
                    <a16:rowId xmlns:a16="http://schemas.microsoft.com/office/drawing/2014/main" xmlns="" val="10016"/>
                  </a:ext>
                </a:extLst>
              </a:tr>
              <a:tr h="121758">
                <a:tc>
                  <a:txBody>
                    <a:bodyPr/>
                    <a:lstStyle/>
                    <a:p>
                      <a:pPr marL="14604">
                        <a:lnSpc>
                          <a:spcPct val="100000"/>
                        </a:lnSpc>
                        <a:spcBef>
                          <a:spcPts val="5"/>
                        </a:spcBef>
                      </a:pPr>
                      <a:r>
                        <a:rPr sz="600" b="1" spc="-5" dirty="0">
                          <a:solidFill>
                            <a:srgbClr val="585858"/>
                          </a:solidFill>
                          <a:latin typeface="Calibri"/>
                          <a:cs typeface="Calibri"/>
                        </a:rPr>
                        <a:t>Nacionalidad </a:t>
                      </a:r>
                      <a:r>
                        <a:rPr sz="600" b="1" spc="-15" dirty="0">
                          <a:solidFill>
                            <a:srgbClr val="585858"/>
                          </a:solidFill>
                          <a:latin typeface="Calibri"/>
                          <a:cs typeface="Calibri"/>
                        </a:rPr>
                        <a:t>de </a:t>
                      </a:r>
                      <a:r>
                        <a:rPr sz="600" b="1" spc="-10" dirty="0">
                          <a:solidFill>
                            <a:srgbClr val="585858"/>
                          </a:solidFill>
                          <a:latin typeface="Calibri"/>
                          <a:cs typeface="Calibri"/>
                        </a:rPr>
                        <a:t>los Ingresos </a:t>
                      </a:r>
                      <a:r>
                        <a:rPr sz="600" b="1" spc="-15" dirty="0">
                          <a:solidFill>
                            <a:srgbClr val="585858"/>
                          </a:solidFill>
                          <a:latin typeface="Calibri"/>
                          <a:cs typeface="Calibri"/>
                        </a:rPr>
                        <a:t>de </a:t>
                      </a:r>
                      <a:r>
                        <a:rPr sz="600" b="1" dirty="0">
                          <a:solidFill>
                            <a:srgbClr val="585858"/>
                          </a:solidFill>
                          <a:latin typeface="Calibri"/>
                          <a:cs typeface="Calibri"/>
                        </a:rPr>
                        <a:t>las </a:t>
                      </a:r>
                      <a:r>
                        <a:rPr sz="600" b="1" spc="-5" dirty="0">
                          <a:solidFill>
                            <a:srgbClr val="585858"/>
                          </a:solidFill>
                          <a:latin typeface="Calibri"/>
                          <a:cs typeface="Calibri"/>
                        </a:rPr>
                        <a:t>actividades </a:t>
                      </a:r>
                      <a:r>
                        <a:rPr sz="600" b="1" spc="25" dirty="0">
                          <a:solidFill>
                            <a:srgbClr val="585858"/>
                          </a:solidFill>
                          <a:latin typeface="Calibri"/>
                          <a:cs typeface="Calibri"/>
                        </a:rPr>
                        <a:t> </a:t>
                      </a:r>
                      <a:r>
                        <a:rPr sz="600" b="1" spc="-10" dirty="0">
                          <a:solidFill>
                            <a:srgbClr val="585858"/>
                          </a:solidFill>
                          <a:latin typeface="Calibri"/>
                          <a:cs typeface="Calibri"/>
                        </a:rPr>
                        <a:t>Ordinarias</a:t>
                      </a:r>
                      <a:endParaRPr sz="600">
                        <a:latin typeface="Calibri"/>
                        <a:cs typeface="Calibri"/>
                      </a:endParaRPr>
                    </a:p>
                  </a:txBody>
                  <a:tcPr marL="0" marR="0" marT="0" marB="0">
                    <a:lnL w="7470">
                      <a:solidFill>
                        <a:srgbClr val="000000"/>
                      </a:solidFill>
                      <a:prstDash val="solid"/>
                    </a:lnL>
                    <a:lnT w="14929">
                      <a:solidFill>
                        <a:srgbClr val="000000"/>
                      </a:solidFill>
                      <a:prstDash val="solid"/>
                    </a:lnT>
                  </a:tcPr>
                </a:tc>
                <a:tc>
                  <a:txBody>
                    <a:bodyPr/>
                    <a:lstStyle/>
                    <a:p>
                      <a:endParaRPr sz="600">
                        <a:latin typeface="Calibri"/>
                        <a:cs typeface="Calibri"/>
                      </a:endParaRPr>
                    </a:p>
                  </a:txBody>
                  <a:tcPr marL="0" marR="0" marT="0" marB="0">
                    <a:lnT w="14929">
                      <a:solidFill>
                        <a:srgbClr val="000000"/>
                      </a:solidFill>
                      <a:prstDash val="solid"/>
                    </a:lnT>
                  </a:tcPr>
                </a:tc>
                <a:tc>
                  <a:txBody>
                    <a:bodyPr/>
                    <a:lstStyle/>
                    <a:p>
                      <a:endParaRPr sz="600">
                        <a:latin typeface="Calibri"/>
                        <a:cs typeface="Calibri"/>
                      </a:endParaRPr>
                    </a:p>
                  </a:txBody>
                  <a:tcPr marL="0" marR="0" marT="0" marB="0">
                    <a:lnT w="14929">
                      <a:solidFill>
                        <a:srgbClr val="000000"/>
                      </a:solidFill>
                      <a:prstDash val="solid"/>
                    </a:lnT>
                  </a:tcPr>
                </a:tc>
                <a:tc>
                  <a:txBody>
                    <a:bodyPr/>
                    <a:lstStyle/>
                    <a:p>
                      <a:endParaRPr sz="600">
                        <a:latin typeface="Calibri"/>
                        <a:cs typeface="Calibri"/>
                      </a:endParaRPr>
                    </a:p>
                  </a:txBody>
                  <a:tcPr marL="0" marR="0" marT="0" marB="0">
                    <a:lnT w="14929">
                      <a:solidFill>
                        <a:srgbClr val="000000"/>
                      </a:solidFill>
                      <a:prstDash val="solid"/>
                    </a:lnT>
                  </a:tcPr>
                </a:tc>
                <a:tc>
                  <a:txBody>
                    <a:bodyPr/>
                    <a:lstStyle/>
                    <a:p>
                      <a:endParaRPr sz="600">
                        <a:latin typeface="Calibri"/>
                        <a:cs typeface="Calibri"/>
                      </a:endParaRPr>
                    </a:p>
                  </a:txBody>
                  <a:tcPr marL="0" marR="0" marT="0" marB="0">
                    <a:lnT w="14929">
                      <a:solidFill>
                        <a:srgbClr val="000000"/>
                      </a:solidFill>
                      <a:prstDash val="solid"/>
                    </a:lnT>
                  </a:tcPr>
                </a:tc>
                <a:tc>
                  <a:txBody>
                    <a:bodyPr/>
                    <a:lstStyle/>
                    <a:p>
                      <a:endParaRPr sz="600">
                        <a:latin typeface="Calibri"/>
                        <a:cs typeface="Calibri"/>
                      </a:endParaRPr>
                    </a:p>
                  </a:txBody>
                  <a:tcPr marL="0" marR="0" marT="0" marB="0">
                    <a:lnT w="14929">
                      <a:solidFill>
                        <a:srgbClr val="000000"/>
                      </a:solidFill>
                      <a:prstDash val="solid"/>
                    </a:lnT>
                  </a:tcPr>
                </a:tc>
                <a:tc rowSpan="6">
                  <a:txBody>
                    <a:bodyPr/>
                    <a:lstStyle/>
                    <a:p>
                      <a:endParaRPr sz="600">
                        <a:latin typeface="Calibri"/>
                        <a:cs typeface="Calibri"/>
                      </a:endParaRPr>
                    </a:p>
                  </a:txBody>
                  <a:tcPr marL="0" marR="0" marT="0" marB="0">
                    <a:lnT w="14929">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T w="14929">
                      <a:solidFill>
                        <a:srgbClr val="000000"/>
                      </a:solidFill>
                      <a:prstDash val="solid"/>
                    </a:lnT>
                  </a:tcPr>
                </a:tc>
                <a:tc rowSpan="6">
                  <a:txBody>
                    <a:bodyPr/>
                    <a:lstStyle/>
                    <a:p>
                      <a:endParaRPr sz="600">
                        <a:latin typeface="Calibri"/>
                        <a:cs typeface="Calibri"/>
                      </a:endParaRPr>
                    </a:p>
                  </a:txBody>
                  <a:tcPr marL="0" marR="0" marT="0" marB="0">
                    <a:lnT w="14929">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R w="14940">
                      <a:solidFill>
                        <a:srgbClr val="000000"/>
                      </a:solidFill>
                      <a:prstDash val="solid"/>
                    </a:lnR>
                    <a:lnT w="14929">
                      <a:solidFill>
                        <a:srgbClr val="000000"/>
                      </a:solidFill>
                      <a:prstDash val="solid"/>
                    </a:lnT>
                  </a:tcPr>
                </a:tc>
                <a:extLst>
                  <a:ext uri="{0D108BD9-81ED-4DB2-BD59-A6C34878D82A}">
                    <a16:rowId xmlns:a16="http://schemas.microsoft.com/office/drawing/2014/main" xmlns="" val="10017"/>
                  </a:ext>
                </a:extLst>
              </a:tr>
              <a:tr h="108193">
                <a:tc>
                  <a:txBody>
                    <a:bodyPr/>
                    <a:lstStyle/>
                    <a:p>
                      <a:pPr marL="14604">
                        <a:lnSpc>
                          <a:spcPts val="785"/>
                        </a:lnSpc>
                      </a:pPr>
                      <a:r>
                        <a:rPr sz="600" spc="30" dirty="0">
                          <a:solidFill>
                            <a:srgbClr val="585858"/>
                          </a:solidFill>
                          <a:latin typeface="Calibri"/>
                          <a:cs typeface="Calibri"/>
                        </a:rPr>
                        <a:t>Ingresos </a:t>
                      </a:r>
                      <a:r>
                        <a:rPr sz="600" spc="15" dirty="0">
                          <a:solidFill>
                            <a:srgbClr val="585858"/>
                          </a:solidFill>
                          <a:latin typeface="Calibri"/>
                          <a:cs typeface="Calibri"/>
                        </a:rPr>
                        <a:t>de </a:t>
                      </a:r>
                      <a:r>
                        <a:rPr sz="600" spc="185" dirty="0">
                          <a:solidFill>
                            <a:srgbClr val="585858"/>
                          </a:solidFill>
                          <a:latin typeface="Calibri"/>
                          <a:cs typeface="Calibri"/>
                        </a:rPr>
                        <a:t> </a:t>
                      </a:r>
                      <a:r>
                        <a:rPr sz="600" spc="45" dirty="0">
                          <a:solidFill>
                            <a:srgbClr val="585858"/>
                          </a:solidFill>
                          <a:latin typeface="Calibri"/>
                          <a:cs typeface="Calibri"/>
                        </a:rPr>
                        <a:t>las </a:t>
                      </a:r>
                      <a:r>
                        <a:rPr sz="600" spc="30" dirty="0">
                          <a:solidFill>
                            <a:srgbClr val="585858"/>
                          </a:solidFill>
                          <a:latin typeface="Calibri"/>
                          <a:cs typeface="Calibri"/>
                        </a:rPr>
                        <a:t>actividades </a:t>
                      </a:r>
                      <a:r>
                        <a:rPr sz="600" spc="35" dirty="0">
                          <a:solidFill>
                            <a:srgbClr val="585858"/>
                          </a:solidFill>
                          <a:latin typeface="Calibri"/>
                          <a:cs typeface="Calibri"/>
                        </a:rPr>
                        <a:t>ordinarias </a:t>
                      </a:r>
                      <a:r>
                        <a:rPr sz="600" dirty="0">
                          <a:solidFill>
                            <a:srgbClr val="585858"/>
                          </a:solidFill>
                          <a:latin typeface="Calibri"/>
                          <a:cs typeface="Calibri"/>
                        </a:rPr>
                        <a:t>- </a:t>
                      </a:r>
                      <a:r>
                        <a:rPr sz="600" spc="40" dirty="0">
                          <a:solidFill>
                            <a:srgbClr val="585858"/>
                          </a:solidFill>
                          <a:latin typeface="Calibri"/>
                          <a:cs typeface="Calibri"/>
                        </a:rPr>
                        <a:t>pais </a:t>
                      </a:r>
                      <a:r>
                        <a:rPr sz="600" spc="204" dirty="0">
                          <a:solidFill>
                            <a:srgbClr val="585858"/>
                          </a:solidFill>
                          <a:latin typeface="Calibri"/>
                          <a:cs typeface="Calibri"/>
                        </a:rPr>
                        <a:t> </a:t>
                      </a:r>
                      <a:r>
                        <a:rPr sz="600" spc="30" dirty="0">
                          <a:solidFill>
                            <a:srgbClr val="585858"/>
                          </a:solidFill>
                          <a:latin typeface="Calibri"/>
                          <a:cs typeface="Calibri"/>
                        </a:rPr>
                        <a:t>(empresas</a:t>
                      </a:r>
                      <a:endParaRPr sz="600">
                        <a:latin typeface="Calibri"/>
                        <a:cs typeface="Calibri"/>
                      </a:endParaRPr>
                    </a:p>
                  </a:txBody>
                  <a:tcPr marL="0" marR="0" marT="0" marB="0">
                    <a:lnL w="7470">
                      <a:solidFill>
                        <a:srgbClr val="000000"/>
                      </a:solidFill>
                      <a:prstDash val="solid"/>
                    </a:lnL>
                  </a:tcPr>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18"/>
                  </a:ext>
                </a:extLst>
              </a:tr>
              <a:tr h="108304">
                <a:tc>
                  <a:txBody>
                    <a:bodyPr/>
                    <a:lstStyle/>
                    <a:p>
                      <a:pPr marL="14604">
                        <a:lnSpc>
                          <a:spcPts val="790"/>
                        </a:lnSpc>
                      </a:pPr>
                      <a:r>
                        <a:rPr sz="600" spc="40" dirty="0">
                          <a:solidFill>
                            <a:srgbClr val="585858"/>
                          </a:solidFill>
                          <a:latin typeface="Calibri"/>
                          <a:cs typeface="Calibri"/>
                        </a:rPr>
                        <a:t>chilenas)</a:t>
                      </a:r>
                      <a:endParaRPr sz="600">
                        <a:latin typeface="Calibri"/>
                        <a:cs typeface="Calibri"/>
                      </a:endParaRPr>
                    </a:p>
                  </a:txBody>
                  <a:tcPr marL="0" marR="0" marT="0" marB="0">
                    <a:lnL w="7470">
                      <a:solidFill>
                        <a:srgbClr val="000000"/>
                      </a:solidFill>
                      <a:prstDash val="solid"/>
                    </a:lnL>
                  </a:tcPr>
                </a:tc>
                <a:tc>
                  <a:txBody>
                    <a:bodyPr/>
                    <a:lstStyle/>
                    <a:p>
                      <a:pPr marR="36195" algn="r">
                        <a:lnSpc>
                          <a:spcPts val="790"/>
                        </a:lnSpc>
                      </a:pPr>
                      <a:r>
                        <a:rPr sz="600" spc="-10" dirty="0">
                          <a:solidFill>
                            <a:srgbClr val="585858"/>
                          </a:solidFill>
                          <a:latin typeface="Calibri"/>
                          <a:cs typeface="Calibri"/>
                        </a:rPr>
                        <a:t>1</a:t>
                      </a:r>
                      <a:r>
                        <a:rPr sz="600" spc="-5" dirty="0">
                          <a:solidFill>
                            <a:srgbClr val="585858"/>
                          </a:solidFill>
                          <a:latin typeface="Calibri"/>
                          <a:cs typeface="Calibri"/>
                        </a:rPr>
                        <a:t>.</a:t>
                      </a:r>
                      <a:r>
                        <a:rPr sz="600" spc="-10" dirty="0">
                          <a:solidFill>
                            <a:srgbClr val="585858"/>
                          </a:solidFill>
                          <a:latin typeface="Calibri"/>
                          <a:cs typeface="Calibri"/>
                        </a:rPr>
                        <a:t>913</a:t>
                      </a:r>
                      <a:r>
                        <a:rPr sz="600" spc="-5" dirty="0">
                          <a:solidFill>
                            <a:srgbClr val="585858"/>
                          </a:solidFill>
                          <a:latin typeface="Calibri"/>
                          <a:cs typeface="Calibri"/>
                        </a:rPr>
                        <a:t>.</a:t>
                      </a:r>
                      <a:r>
                        <a:rPr sz="600" spc="-10" dirty="0">
                          <a:solidFill>
                            <a:srgbClr val="585858"/>
                          </a:solidFill>
                          <a:latin typeface="Calibri"/>
                          <a:cs typeface="Calibri"/>
                        </a:rPr>
                        <a:t>30</a:t>
                      </a:r>
                      <a:r>
                        <a:rPr sz="600" dirty="0">
                          <a:solidFill>
                            <a:srgbClr val="585858"/>
                          </a:solidFill>
                          <a:latin typeface="Calibri"/>
                          <a:cs typeface="Calibri"/>
                        </a:rPr>
                        <a:t>3</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724</a:t>
                      </a:r>
                      <a:r>
                        <a:rPr sz="600" spc="-5" dirty="0">
                          <a:solidFill>
                            <a:srgbClr val="585858"/>
                          </a:solidFill>
                          <a:latin typeface="Calibri"/>
                          <a:cs typeface="Calibri"/>
                        </a:rPr>
                        <a:t>.</a:t>
                      </a:r>
                      <a:r>
                        <a:rPr sz="600" spc="-10" dirty="0">
                          <a:solidFill>
                            <a:srgbClr val="585858"/>
                          </a:solidFill>
                          <a:latin typeface="Calibri"/>
                          <a:cs typeface="Calibri"/>
                        </a:rPr>
                        <a:t>70</a:t>
                      </a:r>
                      <a:r>
                        <a:rPr sz="600" dirty="0">
                          <a:solidFill>
                            <a:srgbClr val="585858"/>
                          </a:solidFill>
                          <a:latin typeface="Calibri"/>
                          <a:cs typeface="Calibri"/>
                        </a:rPr>
                        <a:t>5</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68</a:t>
                      </a:r>
                      <a:r>
                        <a:rPr sz="600" spc="-5" dirty="0">
                          <a:solidFill>
                            <a:srgbClr val="585858"/>
                          </a:solidFill>
                          <a:latin typeface="Calibri"/>
                          <a:cs typeface="Calibri"/>
                        </a:rPr>
                        <a:t>.</a:t>
                      </a:r>
                      <a:r>
                        <a:rPr sz="600" spc="-10" dirty="0">
                          <a:solidFill>
                            <a:srgbClr val="585858"/>
                          </a:solidFill>
                          <a:latin typeface="Calibri"/>
                          <a:cs typeface="Calibri"/>
                        </a:rPr>
                        <a:t>98</a:t>
                      </a:r>
                      <a:r>
                        <a:rPr sz="600" dirty="0">
                          <a:solidFill>
                            <a:srgbClr val="585858"/>
                          </a:solidFill>
                          <a:latin typeface="Calibri"/>
                          <a:cs typeface="Calibri"/>
                        </a:rPr>
                        <a:t>6</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601</a:t>
                      </a:r>
                      <a:r>
                        <a:rPr sz="600" spc="-5" dirty="0">
                          <a:solidFill>
                            <a:srgbClr val="585858"/>
                          </a:solidFill>
                          <a:latin typeface="Calibri"/>
                          <a:cs typeface="Calibri"/>
                        </a:rPr>
                        <a:t>.</a:t>
                      </a:r>
                      <a:r>
                        <a:rPr sz="600" spc="-10" dirty="0">
                          <a:solidFill>
                            <a:srgbClr val="585858"/>
                          </a:solidFill>
                          <a:latin typeface="Calibri"/>
                          <a:cs typeface="Calibri"/>
                        </a:rPr>
                        <a:t>28</a:t>
                      </a:r>
                      <a:r>
                        <a:rPr sz="600" dirty="0">
                          <a:solidFill>
                            <a:srgbClr val="585858"/>
                          </a:solidFill>
                          <a:latin typeface="Calibri"/>
                          <a:cs typeface="Calibri"/>
                        </a:rPr>
                        <a:t>0</a:t>
                      </a:r>
                      <a:endParaRPr sz="600">
                        <a:latin typeface="Calibri"/>
                        <a:cs typeface="Calibri"/>
                      </a:endParaRPr>
                    </a:p>
                  </a:txBody>
                  <a:tcPr marL="0" marR="0" marT="0" marB="0"/>
                </a:tc>
                <a:tc>
                  <a:txBody>
                    <a:bodyPr/>
                    <a:lstStyle/>
                    <a:p>
                      <a:pPr marR="36830" algn="r">
                        <a:lnSpc>
                          <a:spcPts val="790"/>
                        </a:lnSpc>
                      </a:pPr>
                      <a:r>
                        <a:rPr sz="600" spc="-10" dirty="0">
                          <a:solidFill>
                            <a:srgbClr val="585858"/>
                          </a:solidFill>
                          <a:latin typeface="Calibri"/>
                          <a:cs typeface="Calibri"/>
                        </a:rPr>
                        <a:t>597</a:t>
                      </a:r>
                      <a:endParaRPr sz="600">
                        <a:latin typeface="Calibri"/>
                        <a:cs typeface="Calibri"/>
                      </a:endParaRPr>
                    </a:p>
                  </a:txBody>
                  <a:tcPr marL="0" marR="0" marT="0" marB="0"/>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3</a:t>
                      </a:r>
                      <a:r>
                        <a:rPr sz="600" b="1" spc="-15" dirty="0">
                          <a:solidFill>
                            <a:srgbClr val="585858"/>
                          </a:solidFill>
                          <a:latin typeface="Calibri"/>
                          <a:cs typeface="Calibri"/>
                        </a:rPr>
                        <a:t>.</a:t>
                      </a:r>
                      <a:r>
                        <a:rPr sz="600" b="1" spc="-10" dirty="0">
                          <a:solidFill>
                            <a:srgbClr val="585858"/>
                          </a:solidFill>
                          <a:latin typeface="Calibri"/>
                          <a:cs typeface="Calibri"/>
                        </a:rPr>
                        <a:t>308</a:t>
                      </a:r>
                      <a:r>
                        <a:rPr sz="600" b="1" spc="-15" dirty="0">
                          <a:solidFill>
                            <a:srgbClr val="585858"/>
                          </a:solidFill>
                          <a:latin typeface="Calibri"/>
                          <a:cs typeface="Calibri"/>
                        </a:rPr>
                        <a:t>.</a:t>
                      </a:r>
                      <a:r>
                        <a:rPr sz="600" b="1" spc="-10" dirty="0">
                          <a:solidFill>
                            <a:srgbClr val="585858"/>
                          </a:solidFill>
                          <a:latin typeface="Calibri"/>
                          <a:cs typeface="Calibri"/>
                        </a:rPr>
                        <a:t>87</a:t>
                      </a:r>
                      <a:r>
                        <a:rPr sz="600" b="1" dirty="0">
                          <a:solidFill>
                            <a:srgbClr val="585858"/>
                          </a:solidFill>
                          <a:latin typeface="Calibri"/>
                          <a:cs typeface="Calibri"/>
                        </a:rPr>
                        <a:t>1</a:t>
                      </a:r>
                      <a:endParaRPr sz="600">
                        <a:latin typeface="Calibri"/>
                        <a:cs typeface="Calibri"/>
                      </a:endParaRPr>
                    </a:p>
                  </a:txBody>
                  <a:tcPr marL="0" marR="0" marT="0" marB="0"/>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pPr marR="29209" algn="r">
                        <a:lnSpc>
                          <a:spcPts val="790"/>
                        </a:lnSpc>
                      </a:pPr>
                      <a:r>
                        <a:rPr sz="600" b="1" spc="-10" dirty="0">
                          <a:solidFill>
                            <a:srgbClr val="585858"/>
                          </a:solidFill>
                          <a:latin typeface="Calibri"/>
                          <a:cs typeface="Calibri"/>
                        </a:rPr>
                        <a:t>3</a:t>
                      </a:r>
                      <a:r>
                        <a:rPr sz="600" b="1" spc="-15" dirty="0">
                          <a:solidFill>
                            <a:srgbClr val="585858"/>
                          </a:solidFill>
                          <a:latin typeface="Calibri"/>
                          <a:cs typeface="Calibri"/>
                        </a:rPr>
                        <a:t>.</a:t>
                      </a:r>
                      <a:r>
                        <a:rPr sz="600" b="1" spc="-10" dirty="0">
                          <a:solidFill>
                            <a:srgbClr val="585858"/>
                          </a:solidFill>
                          <a:latin typeface="Calibri"/>
                          <a:cs typeface="Calibri"/>
                        </a:rPr>
                        <a:t>308</a:t>
                      </a:r>
                      <a:r>
                        <a:rPr sz="600" b="1" spc="-15" dirty="0">
                          <a:solidFill>
                            <a:srgbClr val="585858"/>
                          </a:solidFill>
                          <a:latin typeface="Calibri"/>
                          <a:cs typeface="Calibri"/>
                        </a:rPr>
                        <a:t>.</a:t>
                      </a:r>
                      <a:r>
                        <a:rPr sz="600" b="1" spc="-10" dirty="0">
                          <a:solidFill>
                            <a:srgbClr val="585858"/>
                          </a:solidFill>
                          <a:latin typeface="Calibri"/>
                          <a:cs typeface="Calibri"/>
                        </a:rPr>
                        <a:t>87</a:t>
                      </a:r>
                      <a:r>
                        <a:rPr sz="600" b="1" dirty="0">
                          <a:solidFill>
                            <a:srgbClr val="585858"/>
                          </a:solidFill>
                          <a:latin typeface="Calibri"/>
                          <a:cs typeface="Calibri"/>
                        </a:rPr>
                        <a:t>1</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19"/>
                  </a:ext>
                </a:extLst>
              </a:tr>
              <a:tr h="108304">
                <a:tc>
                  <a:txBody>
                    <a:bodyPr/>
                    <a:lstStyle/>
                    <a:p>
                      <a:pPr marL="14604">
                        <a:lnSpc>
                          <a:spcPts val="790"/>
                        </a:lnSpc>
                      </a:pPr>
                      <a:r>
                        <a:rPr sz="600" spc="30" dirty="0">
                          <a:solidFill>
                            <a:srgbClr val="585858"/>
                          </a:solidFill>
                          <a:latin typeface="Calibri"/>
                          <a:cs typeface="Calibri"/>
                        </a:rPr>
                        <a:t>Ingresos </a:t>
                      </a:r>
                      <a:r>
                        <a:rPr sz="600" spc="15" dirty="0">
                          <a:solidFill>
                            <a:srgbClr val="585858"/>
                          </a:solidFill>
                          <a:latin typeface="Calibri"/>
                          <a:cs typeface="Calibri"/>
                        </a:rPr>
                        <a:t>de  </a:t>
                      </a:r>
                      <a:r>
                        <a:rPr sz="600" spc="45" dirty="0">
                          <a:solidFill>
                            <a:srgbClr val="585858"/>
                          </a:solidFill>
                          <a:latin typeface="Calibri"/>
                          <a:cs typeface="Calibri"/>
                        </a:rPr>
                        <a:t>las </a:t>
                      </a:r>
                      <a:r>
                        <a:rPr sz="600" spc="30" dirty="0">
                          <a:solidFill>
                            <a:srgbClr val="585858"/>
                          </a:solidFill>
                          <a:latin typeface="Calibri"/>
                          <a:cs typeface="Calibri"/>
                        </a:rPr>
                        <a:t>actividades </a:t>
                      </a:r>
                      <a:r>
                        <a:rPr sz="600" spc="35" dirty="0">
                          <a:solidFill>
                            <a:srgbClr val="585858"/>
                          </a:solidFill>
                          <a:latin typeface="Calibri"/>
                          <a:cs typeface="Calibri"/>
                        </a:rPr>
                        <a:t>ordinarias </a:t>
                      </a:r>
                      <a:r>
                        <a:rPr sz="600" dirty="0">
                          <a:solidFill>
                            <a:srgbClr val="585858"/>
                          </a:solidFill>
                          <a:latin typeface="Calibri"/>
                          <a:cs typeface="Calibri"/>
                        </a:rPr>
                        <a:t>- </a:t>
                      </a:r>
                      <a:r>
                        <a:rPr sz="600" spc="15" dirty="0">
                          <a:solidFill>
                            <a:srgbClr val="585858"/>
                          </a:solidFill>
                          <a:latin typeface="Calibri"/>
                          <a:cs typeface="Calibri"/>
                        </a:rPr>
                        <a:t>extranjero  </a:t>
                      </a:r>
                      <a:r>
                        <a:rPr sz="600" spc="50" dirty="0">
                          <a:solidFill>
                            <a:srgbClr val="585858"/>
                          </a:solidFill>
                          <a:latin typeface="Calibri"/>
                          <a:cs typeface="Calibri"/>
                        </a:rPr>
                        <a:t> </a:t>
                      </a:r>
                      <a:r>
                        <a:rPr sz="600" spc="30" dirty="0">
                          <a:solidFill>
                            <a:srgbClr val="585858"/>
                          </a:solidFill>
                          <a:latin typeface="Calibri"/>
                          <a:cs typeface="Calibri"/>
                        </a:rPr>
                        <a:t>(empresas</a:t>
                      </a:r>
                      <a:endParaRPr sz="600">
                        <a:latin typeface="Calibri"/>
                        <a:cs typeface="Calibri"/>
                      </a:endParaRPr>
                    </a:p>
                  </a:txBody>
                  <a:tcPr marL="0" marR="0" marT="0" marB="0">
                    <a:lnL w="7470">
                      <a:solidFill>
                        <a:srgbClr val="000000"/>
                      </a:solidFill>
                      <a:prstDash val="solid"/>
                    </a:lnL>
                  </a:tcPr>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20"/>
                  </a:ext>
                </a:extLst>
              </a:tr>
              <a:tr h="108305">
                <a:tc>
                  <a:txBody>
                    <a:bodyPr/>
                    <a:lstStyle/>
                    <a:p>
                      <a:pPr marL="14604">
                        <a:lnSpc>
                          <a:spcPts val="790"/>
                        </a:lnSpc>
                      </a:pPr>
                      <a:r>
                        <a:rPr sz="600" spc="25" dirty="0">
                          <a:solidFill>
                            <a:srgbClr val="585858"/>
                          </a:solidFill>
                          <a:latin typeface="Calibri"/>
                          <a:cs typeface="Calibri"/>
                        </a:rPr>
                        <a:t>extranjeras)</a:t>
                      </a:r>
                      <a:endParaRPr sz="600">
                        <a:latin typeface="Calibri"/>
                        <a:cs typeface="Calibri"/>
                      </a:endParaRPr>
                    </a:p>
                  </a:txBody>
                  <a:tcPr marL="0" marR="0" marT="0" marB="0">
                    <a:lnL w="7470">
                      <a:solidFill>
                        <a:srgbClr val="000000"/>
                      </a:solidFill>
                      <a:prstDash val="solid"/>
                    </a:lnL>
                  </a:tcPr>
                </a:tc>
                <a:tc>
                  <a:txBody>
                    <a:bodyPr/>
                    <a:lstStyle/>
                    <a:p>
                      <a:pPr marR="36195" algn="r">
                        <a:lnSpc>
                          <a:spcPts val="790"/>
                        </a:lnSpc>
                      </a:pPr>
                      <a:r>
                        <a:rPr sz="600" spc="-10" dirty="0">
                          <a:solidFill>
                            <a:srgbClr val="585858"/>
                          </a:solidFill>
                          <a:latin typeface="Calibri"/>
                          <a:cs typeface="Calibri"/>
                        </a:rPr>
                        <a:t>450</a:t>
                      </a:r>
                      <a:r>
                        <a:rPr sz="600" spc="-5" dirty="0">
                          <a:solidFill>
                            <a:srgbClr val="585858"/>
                          </a:solidFill>
                          <a:latin typeface="Calibri"/>
                          <a:cs typeface="Calibri"/>
                        </a:rPr>
                        <a:t>.</a:t>
                      </a:r>
                      <a:r>
                        <a:rPr sz="600" spc="-10" dirty="0">
                          <a:solidFill>
                            <a:srgbClr val="585858"/>
                          </a:solidFill>
                          <a:latin typeface="Calibri"/>
                          <a:cs typeface="Calibri"/>
                        </a:rPr>
                        <a:t>67</a:t>
                      </a:r>
                      <a:r>
                        <a:rPr sz="600" dirty="0">
                          <a:solidFill>
                            <a:srgbClr val="585858"/>
                          </a:solidFill>
                          <a:latin typeface="Calibri"/>
                          <a:cs typeface="Calibri"/>
                        </a:rPr>
                        <a:t>0</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61</a:t>
                      </a:r>
                      <a:r>
                        <a:rPr sz="600" spc="-5" dirty="0">
                          <a:solidFill>
                            <a:srgbClr val="585858"/>
                          </a:solidFill>
                          <a:latin typeface="Calibri"/>
                          <a:cs typeface="Calibri"/>
                        </a:rPr>
                        <a:t>.</a:t>
                      </a:r>
                      <a:r>
                        <a:rPr sz="600" spc="-10" dirty="0">
                          <a:solidFill>
                            <a:srgbClr val="585858"/>
                          </a:solidFill>
                          <a:latin typeface="Calibri"/>
                          <a:cs typeface="Calibri"/>
                        </a:rPr>
                        <a:t>23</a:t>
                      </a:r>
                      <a:r>
                        <a:rPr sz="600" dirty="0">
                          <a:solidFill>
                            <a:srgbClr val="585858"/>
                          </a:solidFill>
                          <a:latin typeface="Calibri"/>
                          <a:cs typeface="Calibri"/>
                        </a:rPr>
                        <a:t>4</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47</a:t>
                      </a:r>
                      <a:r>
                        <a:rPr sz="600" spc="-5" dirty="0">
                          <a:solidFill>
                            <a:srgbClr val="585858"/>
                          </a:solidFill>
                          <a:latin typeface="Calibri"/>
                          <a:cs typeface="Calibri"/>
                        </a:rPr>
                        <a:t>.</a:t>
                      </a:r>
                      <a:r>
                        <a:rPr sz="600" spc="-10" dirty="0">
                          <a:solidFill>
                            <a:srgbClr val="585858"/>
                          </a:solidFill>
                          <a:latin typeface="Calibri"/>
                          <a:cs typeface="Calibri"/>
                        </a:rPr>
                        <a:t>38</a:t>
                      </a:r>
                      <a:r>
                        <a:rPr sz="600" dirty="0">
                          <a:solidFill>
                            <a:srgbClr val="585858"/>
                          </a:solidFill>
                          <a:latin typeface="Calibri"/>
                          <a:cs typeface="Calibri"/>
                        </a:rPr>
                        <a:t>2</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1</a:t>
                      </a:r>
                      <a:r>
                        <a:rPr sz="600" spc="-5" dirty="0">
                          <a:solidFill>
                            <a:srgbClr val="585858"/>
                          </a:solidFill>
                          <a:latin typeface="Calibri"/>
                          <a:cs typeface="Calibri"/>
                        </a:rPr>
                        <a:t>.</a:t>
                      </a:r>
                      <a:r>
                        <a:rPr sz="600" spc="-10" dirty="0">
                          <a:solidFill>
                            <a:srgbClr val="585858"/>
                          </a:solidFill>
                          <a:latin typeface="Calibri"/>
                          <a:cs typeface="Calibri"/>
                        </a:rPr>
                        <a:t>245</a:t>
                      </a:r>
                      <a:r>
                        <a:rPr sz="600" spc="-5" dirty="0">
                          <a:solidFill>
                            <a:srgbClr val="585858"/>
                          </a:solidFill>
                          <a:latin typeface="Calibri"/>
                          <a:cs typeface="Calibri"/>
                        </a:rPr>
                        <a:t>.</a:t>
                      </a:r>
                      <a:r>
                        <a:rPr sz="600" spc="-10" dirty="0">
                          <a:solidFill>
                            <a:srgbClr val="585858"/>
                          </a:solidFill>
                          <a:latin typeface="Calibri"/>
                          <a:cs typeface="Calibri"/>
                        </a:rPr>
                        <a:t>99</a:t>
                      </a:r>
                      <a:r>
                        <a:rPr sz="600" dirty="0">
                          <a:solidFill>
                            <a:srgbClr val="585858"/>
                          </a:solidFill>
                          <a:latin typeface="Calibri"/>
                          <a:cs typeface="Calibri"/>
                        </a:rPr>
                        <a:t>2</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32</a:t>
                      </a:r>
                      <a:r>
                        <a:rPr sz="600" spc="-5" dirty="0">
                          <a:solidFill>
                            <a:srgbClr val="585858"/>
                          </a:solidFill>
                          <a:latin typeface="Calibri"/>
                          <a:cs typeface="Calibri"/>
                        </a:rPr>
                        <a:t>.</a:t>
                      </a:r>
                      <a:r>
                        <a:rPr sz="600" spc="-10" dirty="0">
                          <a:solidFill>
                            <a:srgbClr val="585858"/>
                          </a:solidFill>
                          <a:latin typeface="Calibri"/>
                          <a:cs typeface="Calibri"/>
                        </a:rPr>
                        <a:t>59</a:t>
                      </a:r>
                      <a:r>
                        <a:rPr sz="600" dirty="0">
                          <a:solidFill>
                            <a:srgbClr val="585858"/>
                          </a:solidFill>
                          <a:latin typeface="Calibri"/>
                          <a:cs typeface="Calibri"/>
                        </a:rPr>
                        <a:t>1</a:t>
                      </a:r>
                      <a:endParaRPr sz="600">
                        <a:latin typeface="Calibri"/>
                        <a:cs typeface="Calibri"/>
                      </a:endParaRPr>
                    </a:p>
                  </a:txBody>
                  <a:tcPr marL="0" marR="0" marT="0" marB="0"/>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1</a:t>
                      </a:r>
                      <a:r>
                        <a:rPr sz="600" b="1" spc="-15" dirty="0">
                          <a:solidFill>
                            <a:srgbClr val="585858"/>
                          </a:solidFill>
                          <a:latin typeface="Calibri"/>
                          <a:cs typeface="Calibri"/>
                        </a:rPr>
                        <a:t>.</a:t>
                      </a:r>
                      <a:r>
                        <a:rPr sz="600" b="1" spc="-10" dirty="0">
                          <a:solidFill>
                            <a:srgbClr val="585858"/>
                          </a:solidFill>
                          <a:latin typeface="Calibri"/>
                          <a:cs typeface="Calibri"/>
                        </a:rPr>
                        <a:t>837</a:t>
                      </a:r>
                      <a:r>
                        <a:rPr sz="600" b="1" spc="-15" dirty="0">
                          <a:solidFill>
                            <a:srgbClr val="585858"/>
                          </a:solidFill>
                          <a:latin typeface="Calibri"/>
                          <a:cs typeface="Calibri"/>
                        </a:rPr>
                        <a:t>.</a:t>
                      </a:r>
                      <a:r>
                        <a:rPr sz="600" b="1" spc="-10" dirty="0">
                          <a:solidFill>
                            <a:srgbClr val="585858"/>
                          </a:solidFill>
                          <a:latin typeface="Calibri"/>
                          <a:cs typeface="Calibri"/>
                        </a:rPr>
                        <a:t>86</a:t>
                      </a:r>
                      <a:r>
                        <a:rPr sz="600" b="1" dirty="0">
                          <a:solidFill>
                            <a:srgbClr val="585858"/>
                          </a:solidFill>
                          <a:latin typeface="Calibri"/>
                          <a:cs typeface="Calibri"/>
                        </a:rPr>
                        <a:t>9</a:t>
                      </a:r>
                      <a:endParaRPr sz="600">
                        <a:latin typeface="Calibri"/>
                        <a:cs typeface="Calibri"/>
                      </a:endParaRPr>
                    </a:p>
                  </a:txBody>
                  <a:tcPr marL="0" marR="0" marT="0" marB="0"/>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pPr marR="29209" algn="r">
                        <a:lnSpc>
                          <a:spcPts val="790"/>
                        </a:lnSpc>
                      </a:pPr>
                      <a:r>
                        <a:rPr sz="600" b="1" spc="-10" dirty="0">
                          <a:solidFill>
                            <a:srgbClr val="585858"/>
                          </a:solidFill>
                          <a:latin typeface="Calibri"/>
                          <a:cs typeface="Calibri"/>
                        </a:rPr>
                        <a:t>1</a:t>
                      </a:r>
                      <a:r>
                        <a:rPr sz="600" b="1" spc="-15" dirty="0">
                          <a:solidFill>
                            <a:srgbClr val="585858"/>
                          </a:solidFill>
                          <a:latin typeface="Calibri"/>
                          <a:cs typeface="Calibri"/>
                        </a:rPr>
                        <a:t>.</a:t>
                      </a:r>
                      <a:r>
                        <a:rPr sz="600" b="1" spc="-10" dirty="0">
                          <a:solidFill>
                            <a:srgbClr val="585858"/>
                          </a:solidFill>
                          <a:latin typeface="Calibri"/>
                          <a:cs typeface="Calibri"/>
                        </a:rPr>
                        <a:t>837</a:t>
                      </a:r>
                      <a:r>
                        <a:rPr sz="600" b="1" spc="-15" dirty="0">
                          <a:solidFill>
                            <a:srgbClr val="585858"/>
                          </a:solidFill>
                          <a:latin typeface="Calibri"/>
                          <a:cs typeface="Calibri"/>
                        </a:rPr>
                        <a:t>.</a:t>
                      </a:r>
                      <a:r>
                        <a:rPr sz="600" b="1" spc="-10" dirty="0">
                          <a:solidFill>
                            <a:srgbClr val="585858"/>
                          </a:solidFill>
                          <a:latin typeface="Calibri"/>
                          <a:cs typeface="Calibri"/>
                        </a:rPr>
                        <a:t>86</a:t>
                      </a:r>
                      <a:r>
                        <a:rPr sz="600" b="1" dirty="0">
                          <a:solidFill>
                            <a:srgbClr val="585858"/>
                          </a:solidFill>
                          <a:latin typeface="Calibri"/>
                          <a:cs typeface="Calibri"/>
                        </a:rPr>
                        <a:t>9</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21"/>
                  </a:ext>
                </a:extLst>
              </a:tr>
              <a:tr h="155535">
                <a:tc>
                  <a:txBody>
                    <a:bodyPr/>
                    <a:lstStyle/>
                    <a:p>
                      <a:pPr marL="14604">
                        <a:lnSpc>
                          <a:spcPts val="790"/>
                        </a:lnSpc>
                      </a:pPr>
                      <a:r>
                        <a:rPr sz="600" b="1" spc="-10" dirty="0">
                          <a:solidFill>
                            <a:srgbClr val="585858"/>
                          </a:solidFill>
                          <a:latin typeface="Calibri"/>
                          <a:cs typeface="Calibri"/>
                        </a:rPr>
                        <a:t>Total Ingresos </a:t>
                      </a:r>
                      <a:r>
                        <a:rPr sz="600" b="1" spc="-15" dirty="0">
                          <a:solidFill>
                            <a:srgbClr val="585858"/>
                          </a:solidFill>
                          <a:latin typeface="Calibri"/>
                          <a:cs typeface="Calibri"/>
                        </a:rPr>
                        <a:t>de </a:t>
                      </a:r>
                      <a:r>
                        <a:rPr sz="600" b="1" dirty="0">
                          <a:solidFill>
                            <a:srgbClr val="585858"/>
                          </a:solidFill>
                          <a:latin typeface="Calibri"/>
                          <a:cs typeface="Calibri"/>
                        </a:rPr>
                        <a:t>las </a:t>
                      </a:r>
                      <a:r>
                        <a:rPr sz="600" b="1" spc="-5" dirty="0">
                          <a:solidFill>
                            <a:srgbClr val="585858"/>
                          </a:solidFill>
                          <a:latin typeface="Calibri"/>
                          <a:cs typeface="Calibri"/>
                        </a:rPr>
                        <a:t>actividades  </a:t>
                      </a:r>
                      <a:r>
                        <a:rPr sz="600" b="1" spc="-10" dirty="0">
                          <a:solidFill>
                            <a:srgbClr val="585858"/>
                          </a:solidFill>
                          <a:latin typeface="Calibri"/>
                          <a:cs typeface="Calibri"/>
                        </a:rPr>
                        <a:t>Ordinarias</a:t>
                      </a:r>
                      <a:endParaRPr sz="600" dirty="0">
                        <a:latin typeface="Calibri"/>
                        <a:cs typeface="Calibri"/>
                      </a:endParaRPr>
                    </a:p>
                  </a:txBody>
                  <a:tcPr marL="0" marR="0" marT="0" marB="0">
                    <a:lnL w="7470">
                      <a:solidFill>
                        <a:srgbClr val="000000"/>
                      </a:solidFill>
                      <a:prstDash val="solid"/>
                    </a:lnL>
                    <a:lnB w="14929">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2</a:t>
                      </a:r>
                      <a:r>
                        <a:rPr sz="600" b="1" spc="-15" dirty="0">
                          <a:solidFill>
                            <a:srgbClr val="585858"/>
                          </a:solidFill>
                          <a:latin typeface="Calibri"/>
                          <a:cs typeface="Calibri"/>
                        </a:rPr>
                        <a:t>.</a:t>
                      </a:r>
                      <a:r>
                        <a:rPr sz="600" b="1" spc="-10" dirty="0">
                          <a:solidFill>
                            <a:srgbClr val="585858"/>
                          </a:solidFill>
                          <a:latin typeface="Calibri"/>
                          <a:cs typeface="Calibri"/>
                        </a:rPr>
                        <a:t>363</a:t>
                      </a:r>
                      <a:r>
                        <a:rPr sz="600" b="1" spc="-15" dirty="0">
                          <a:solidFill>
                            <a:srgbClr val="585858"/>
                          </a:solidFill>
                          <a:latin typeface="Calibri"/>
                          <a:cs typeface="Calibri"/>
                        </a:rPr>
                        <a:t>.</a:t>
                      </a:r>
                      <a:r>
                        <a:rPr sz="600" b="1" spc="-10" dirty="0">
                          <a:solidFill>
                            <a:srgbClr val="585858"/>
                          </a:solidFill>
                          <a:latin typeface="Calibri"/>
                          <a:cs typeface="Calibri"/>
                        </a:rPr>
                        <a:t>97</a:t>
                      </a:r>
                      <a:r>
                        <a:rPr sz="600" b="1" dirty="0">
                          <a:solidFill>
                            <a:srgbClr val="585858"/>
                          </a:solidFill>
                          <a:latin typeface="Calibri"/>
                          <a:cs typeface="Calibri"/>
                        </a:rPr>
                        <a:t>3</a:t>
                      </a:r>
                      <a:endParaRPr sz="600">
                        <a:latin typeface="Calibri"/>
                        <a:cs typeface="Calibri"/>
                      </a:endParaRPr>
                    </a:p>
                  </a:txBody>
                  <a:tcPr marL="0" marR="0" marT="0" marB="0">
                    <a:lnB w="14929">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785</a:t>
                      </a:r>
                      <a:r>
                        <a:rPr sz="600" b="1" spc="-15" dirty="0">
                          <a:solidFill>
                            <a:srgbClr val="585858"/>
                          </a:solidFill>
                          <a:latin typeface="Calibri"/>
                          <a:cs typeface="Calibri"/>
                        </a:rPr>
                        <a:t>.</a:t>
                      </a:r>
                      <a:r>
                        <a:rPr sz="600" b="1" spc="-10" dirty="0">
                          <a:solidFill>
                            <a:srgbClr val="585858"/>
                          </a:solidFill>
                          <a:latin typeface="Calibri"/>
                          <a:cs typeface="Calibri"/>
                        </a:rPr>
                        <a:t>93</a:t>
                      </a:r>
                      <a:r>
                        <a:rPr sz="600" b="1" dirty="0">
                          <a:solidFill>
                            <a:srgbClr val="585858"/>
                          </a:solidFill>
                          <a:latin typeface="Calibri"/>
                          <a:cs typeface="Calibri"/>
                        </a:rPr>
                        <a:t>9</a:t>
                      </a:r>
                      <a:endParaRPr sz="600">
                        <a:latin typeface="Calibri"/>
                        <a:cs typeface="Calibri"/>
                      </a:endParaRPr>
                    </a:p>
                  </a:txBody>
                  <a:tcPr marL="0" marR="0" marT="0" marB="0">
                    <a:lnB w="14929">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116</a:t>
                      </a:r>
                      <a:r>
                        <a:rPr sz="600" b="1" spc="-15" dirty="0">
                          <a:solidFill>
                            <a:srgbClr val="585858"/>
                          </a:solidFill>
                          <a:latin typeface="Calibri"/>
                          <a:cs typeface="Calibri"/>
                        </a:rPr>
                        <a:t>.</a:t>
                      </a:r>
                      <a:r>
                        <a:rPr sz="600" b="1" spc="-10" dirty="0">
                          <a:solidFill>
                            <a:srgbClr val="585858"/>
                          </a:solidFill>
                          <a:latin typeface="Calibri"/>
                          <a:cs typeface="Calibri"/>
                        </a:rPr>
                        <a:t>36</a:t>
                      </a:r>
                      <a:r>
                        <a:rPr sz="600" b="1" dirty="0">
                          <a:solidFill>
                            <a:srgbClr val="585858"/>
                          </a:solidFill>
                          <a:latin typeface="Calibri"/>
                          <a:cs typeface="Calibri"/>
                        </a:rPr>
                        <a:t>8</a:t>
                      </a:r>
                      <a:endParaRPr sz="600">
                        <a:latin typeface="Calibri"/>
                        <a:cs typeface="Calibri"/>
                      </a:endParaRPr>
                    </a:p>
                  </a:txBody>
                  <a:tcPr marL="0" marR="0" marT="0" marB="0">
                    <a:lnB w="14929">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1</a:t>
                      </a:r>
                      <a:r>
                        <a:rPr sz="600" b="1" spc="-15" dirty="0">
                          <a:solidFill>
                            <a:srgbClr val="585858"/>
                          </a:solidFill>
                          <a:latin typeface="Calibri"/>
                          <a:cs typeface="Calibri"/>
                        </a:rPr>
                        <a:t>.</a:t>
                      </a:r>
                      <a:r>
                        <a:rPr sz="600" b="1" spc="-10" dirty="0">
                          <a:solidFill>
                            <a:srgbClr val="585858"/>
                          </a:solidFill>
                          <a:latin typeface="Calibri"/>
                          <a:cs typeface="Calibri"/>
                        </a:rPr>
                        <a:t>847</a:t>
                      </a:r>
                      <a:r>
                        <a:rPr sz="600" b="1" spc="-15" dirty="0">
                          <a:solidFill>
                            <a:srgbClr val="585858"/>
                          </a:solidFill>
                          <a:latin typeface="Calibri"/>
                          <a:cs typeface="Calibri"/>
                        </a:rPr>
                        <a:t>.</a:t>
                      </a:r>
                      <a:r>
                        <a:rPr sz="600" b="1" spc="-10" dirty="0">
                          <a:solidFill>
                            <a:srgbClr val="585858"/>
                          </a:solidFill>
                          <a:latin typeface="Calibri"/>
                          <a:cs typeface="Calibri"/>
                        </a:rPr>
                        <a:t>27</a:t>
                      </a:r>
                      <a:r>
                        <a:rPr sz="600" b="1" dirty="0">
                          <a:solidFill>
                            <a:srgbClr val="585858"/>
                          </a:solidFill>
                          <a:latin typeface="Calibri"/>
                          <a:cs typeface="Calibri"/>
                        </a:rPr>
                        <a:t>2</a:t>
                      </a:r>
                      <a:endParaRPr sz="600">
                        <a:latin typeface="Calibri"/>
                        <a:cs typeface="Calibri"/>
                      </a:endParaRPr>
                    </a:p>
                  </a:txBody>
                  <a:tcPr marL="0" marR="0" marT="0" marB="0">
                    <a:lnB w="14929">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33</a:t>
                      </a:r>
                      <a:r>
                        <a:rPr sz="600" b="1" spc="-15" dirty="0">
                          <a:solidFill>
                            <a:srgbClr val="585858"/>
                          </a:solidFill>
                          <a:latin typeface="Calibri"/>
                          <a:cs typeface="Calibri"/>
                        </a:rPr>
                        <a:t>.</a:t>
                      </a:r>
                      <a:r>
                        <a:rPr sz="600" b="1" spc="-10" dirty="0">
                          <a:solidFill>
                            <a:srgbClr val="585858"/>
                          </a:solidFill>
                          <a:latin typeface="Calibri"/>
                          <a:cs typeface="Calibri"/>
                        </a:rPr>
                        <a:t>18</a:t>
                      </a:r>
                      <a:r>
                        <a:rPr sz="600" b="1" dirty="0">
                          <a:solidFill>
                            <a:srgbClr val="585858"/>
                          </a:solidFill>
                          <a:latin typeface="Calibri"/>
                          <a:cs typeface="Calibri"/>
                        </a:rPr>
                        <a:t>8</a:t>
                      </a:r>
                      <a:endParaRPr sz="600">
                        <a:latin typeface="Calibri"/>
                        <a:cs typeface="Calibri"/>
                      </a:endParaRPr>
                    </a:p>
                  </a:txBody>
                  <a:tcPr marL="0" marR="0" marT="0" marB="0">
                    <a:lnB w="14929">
                      <a:solidFill>
                        <a:srgbClr val="000000"/>
                      </a:solidFill>
                      <a:prstDash val="solid"/>
                    </a:lnB>
                  </a:tcPr>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5</a:t>
                      </a:r>
                      <a:r>
                        <a:rPr sz="600" b="1" spc="-15" dirty="0">
                          <a:solidFill>
                            <a:srgbClr val="585858"/>
                          </a:solidFill>
                          <a:latin typeface="Calibri"/>
                          <a:cs typeface="Calibri"/>
                        </a:rPr>
                        <a:t>.</a:t>
                      </a:r>
                      <a:r>
                        <a:rPr sz="600" b="1" spc="-10" dirty="0">
                          <a:solidFill>
                            <a:srgbClr val="585858"/>
                          </a:solidFill>
                          <a:latin typeface="Calibri"/>
                          <a:cs typeface="Calibri"/>
                        </a:rPr>
                        <a:t>146</a:t>
                      </a:r>
                      <a:r>
                        <a:rPr sz="600" b="1" spc="-15" dirty="0">
                          <a:solidFill>
                            <a:srgbClr val="585858"/>
                          </a:solidFill>
                          <a:latin typeface="Calibri"/>
                          <a:cs typeface="Calibri"/>
                        </a:rPr>
                        <a:t>.</a:t>
                      </a:r>
                      <a:r>
                        <a:rPr sz="600" b="1" spc="-10" dirty="0">
                          <a:solidFill>
                            <a:srgbClr val="585858"/>
                          </a:solidFill>
                          <a:latin typeface="Calibri"/>
                          <a:cs typeface="Calibri"/>
                        </a:rPr>
                        <a:t>74</a:t>
                      </a:r>
                      <a:r>
                        <a:rPr sz="600" b="1" dirty="0">
                          <a:solidFill>
                            <a:srgbClr val="585858"/>
                          </a:solidFill>
                          <a:latin typeface="Calibri"/>
                          <a:cs typeface="Calibri"/>
                        </a:rPr>
                        <a:t>0</a:t>
                      </a:r>
                      <a:endParaRPr sz="600">
                        <a:latin typeface="Calibri"/>
                        <a:cs typeface="Calibri"/>
                      </a:endParaRPr>
                    </a:p>
                  </a:txBody>
                  <a:tcPr marL="0" marR="0" marT="0" marB="0">
                    <a:lnB w="14929">
                      <a:solidFill>
                        <a:srgbClr val="000000"/>
                      </a:solidFill>
                      <a:prstDash val="solid"/>
                    </a:lnB>
                  </a:tcPr>
                </a:tc>
                <a:tc vMerge="1">
                  <a:txBody>
                    <a:bodyPr/>
                    <a:lstStyle/>
                    <a:p>
                      <a:endParaRPr/>
                    </a:p>
                  </a:txBody>
                  <a:tcPr marL="0" marR="0" marT="0" marB="0">
                    <a:lnT w="14929">
                      <a:solidFill>
                        <a:srgbClr val="000000"/>
                      </a:solidFill>
                      <a:prstDash val="solid"/>
                    </a:lnT>
                    <a:lnB w="14929">
                      <a:solidFill>
                        <a:srgbClr val="000000"/>
                      </a:solidFill>
                      <a:prstDash val="solid"/>
                    </a:lnB>
                  </a:tcPr>
                </a:tc>
                <a:tc>
                  <a:txBody>
                    <a:bodyPr/>
                    <a:lstStyle/>
                    <a:p>
                      <a:pPr marR="29209" algn="r">
                        <a:lnSpc>
                          <a:spcPts val="790"/>
                        </a:lnSpc>
                      </a:pPr>
                      <a:r>
                        <a:rPr sz="600" b="1" spc="-10" dirty="0">
                          <a:solidFill>
                            <a:srgbClr val="585858"/>
                          </a:solidFill>
                          <a:latin typeface="Calibri"/>
                          <a:cs typeface="Calibri"/>
                        </a:rPr>
                        <a:t>5</a:t>
                      </a:r>
                      <a:r>
                        <a:rPr sz="600" b="1" spc="-15" dirty="0">
                          <a:solidFill>
                            <a:srgbClr val="585858"/>
                          </a:solidFill>
                          <a:latin typeface="Calibri"/>
                          <a:cs typeface="Calibri"/>
                        </a:rPr>
                        <a:t>.</a:t>
                      </a:r>
                      <a:r>
                        <a:rPr sz="600" b="1" spc="-10" dirty="0">
                          <a:solidFill>
                            <a:srgbClr val="585858"/>
                          </a:solidFill>
                          <a:latin typeface="Calibri"/>
                          <a:cs typeface="Calibri"/>
                        </a:rPr>
                        <a:t>146</a:t>
                      </a:r>
                      <a:r>
                        <a:rPr sz="600" b="1" spc="-15" dirty="0">
                          <a:solidFill>
                            <a:srgbClr val="585858"/>
                          </a:solidFill>
                          <a:latin typeface="Calibri"/>
                          <a:cs typeface="Calibri"/>
                        </a:rPr>
                        <a:t>.</a:t>
                      </a:r>
                      <a:r>
                        <a:rPr sz="600" b="1" spc="-10" dirty="0">
                          <a:solidFill>
                            <a:srgbClr val="585858"/>
                          </a:solidFill>
                          <a:latin typeface="Calibri"/>
                          <a:cs typeface="Calibri"/>
                        </a:rPr>
                        <a:t>74</a:t>
                      </a:r>
                      <a:r>
                        <a:rPr sz="600" b="1" dirty="0">
                          <a:solidFill>
                            <a:srgbClr val="585858"/>
                          </a:solidFill>
                          <a:latin typeface="Calibri"/>
                          <a:cs typeface="Calibri"/>
                        </a:rPr>
                        <a:t>0</a:t>
                      </a:r>
                      <a:endParaRPr sz="600" dirty="0">
                        <a:latin typeface="Calibri"/>
                        <a:cs typeface="Calibri"/>
                      </a:endParaRPr>
                    </a:p>
                  </a:txBody>
                  <a:tcPr marL="0" marR="0" marT="0" marB="0">
                    <a:lnR w="14940">
                      <a:solidFill>
                        <a:srgbClr val="000000"/>
                      </a:solidFill>
                      <a:prstDash val="solid"/>
                    </a:lnR>
                    <a:lnB w="14929">
                      <a:solidFill>
                        <a:srgbClr val="000000"/>
                      </a:solidFill>
                      <a:prstDash val="solid"/>
                    </a:lnB>
                  </a:tcPr>
                </a:tc>
                <a:extLst>
                  <a:ext uri="{0D108BD9-81ED-4DB2-BD59-A6C34878D82A}">
                    <a16:rowId xmlns:a16="http://schemas.microsoft.com/office/drawing/2014/main" xmlns="" val="10022"/>
                  </a:ext>
                </a:extLst>
              </a:tr>
            </a:tbl>
          </a:graphicData>
        </a:graphic>
      </p:graphicFrame>
      <p:graphicFrame>
        <p:nvGraphicFramePr>
          <p:cNvPr id="3"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39886" r:id="rId3" imgW="1257476" imgH="1362265" progId="">
                  <p:embed/>
                </p:oleObj>
              </mc:Choice>
              <mc:Fallback>
                <p:oleObj r:id="rId3" imgW="1257476" imgH="1362265" progId="">
                  <p:embed/>
                  <p:pic>
                    <p:nvPicPr>
                      <p:cNvPr id="3"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4"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2 Subtítulo"/>
          <p:cNvSpPr txBox="1">
            <a:spLocks/>
          </p:cNvSpPr>
          <p:nvPr/>
        </p:nvSpPr>
        <p:spPr>
          <a:xfrm>
            <a:off x="6084168" y="0"/>
            <a:ext cx="3059832" cy="1052736"/>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210000"/>
              </a:lnSpc>
              <a:buNone/>
            </a:pPr>
            <a:r>
              <a:rPr lang="es-ES_tradnl" sz="2400" dirty="0">
                <a:solidFill>
                  <a:schemeClr val="tx1">
                    <a:tint val="75000"/>
                  </a:schemeClr>
                </a:solidFill>
              </a:rPr>
              <a:t>Contabilidad Gerencial</a:t>
            </a:r>
          </a:p>
        </p:txBody>
      </p:sp>
      <p:sp>
        <p:nvSpPr>
          <p:cNvPr id="6" name="1 Título"/>
          <p:cNvSpPr txBox="1">
            <a:spLocks/>
          </p:cNvSpPr>
          <p:nvPr/>
        </p:nvSpPr>
        <p:spPr>
          <a:xfrm>
            <a:off x="899592" y="0"/>
            <a:ext cx="5328592" cy="1052736"/>
          </a:xfrm>
          <a:prstGeom prst="rect">
            <a:avLst/>
          </a:prstGeom>
        </p:spPr>
        <p:txBody>
          <a:bodyPr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ES_tradnl" sz="2400" dirty="0"/>
              <a:t>Ejemplo revelación segmentos Arauco</a:t>
            </a:r>
            <a:endParaRPr lang="es-CL" sz="2400" dirty="0"/>
          </a:p>
        </p:txBody>
      </p:sp>
      <p:graphicFrame>
        <p:nvGraphicFramePr>
          <p:cNvPr id="7" name="object 2"/>
          <p:cNvGraphicFramePr>
            <a:graphicFrameLocks noGrp="1"/>
          </p:cNvGraphicFramePr>
          <p:nvPr>
            <p:extLst/>
          </p:nvPr>
        </p:nvGraphicFramePr>
        <p:xfrm>
          <a:off x="1042819" y="5305500"/>
          <a:ext cx="7649256" cy="1147836"/>
        </p:xfrm>
        <a:graphic>
          <a:graphicData uri="http://schemas.openxmlformats.org/drawingml/2006/table">
            <a:tbl>
              <a:tblPr firstRow="1" bandRow="1">
                <a:tableStyleId>{2D5ABB26-0587-4C30-8999-92F81FD0307C}</a:tableStyleId>
              </a:tblPr>
              <a:tblGrid>
                <a:gridCol w="2279332">
                  <a:extLst>
                    <a:ext uri="{9D8B030D-6E8A-4147-A177-3AD203B41FA5}">
                      <a16:colId xmlns:a16="http://schemas.microsoft.com/office/drawing/2014/main" xmlns="" val="20000"/>
                    </a:ext>
                  </a:extLst>
                </a:gridCol>
                <a:gridCol w="586981">
                  <a:extLst>
                    <a:ext uri="{9D8B030D-6E8A-4147-A177-3AD203B41FA5}">
                      <a16:colId xmlns:a16="http://schemas.microsoft.com/office/drawing/2014/main" xmlns="" val="20001"/>
                    </a:ext>
                  </a:extLst>
                </a:gridCol>
                <a:gridCol w="587157">
                  <a:extLst>
                    <a:ext uri="{9D8B030D-6E8A-4147-A177-3AD203B41FA5}">
                      <a16:colId xmlns:a16="http://schemas.microsoft.com/office/drawing/2014/main" xmlns="" val="20002"/>
                    </a:ext>
                  </a:extLst>
                </a:gridCol>
                <a:gridCol w="587245">
                  <a:extLst>
                    <a:ext uri="{9D8B030D-6E8A-4147-A177-3AD203B41FA5}">
                      <a16:colId xmlns:a16="http://schemas.microsoft.com/office/drawing/2014/main" xmlns="" val="20003"/>
                    </a:ext>
                  </a:extLst>
                </a:gridCol>
                <a:gridCol w="587069">
                  <a:extLst>
                    <a:ext uri="{9D8B030D-6E8A-4147-A177-3AD203B41FA5}">
                      <a16:colId xmlns:a16="http://schemas.microsoft.com/office/drawing/2014/main" xmlns="" val="20004"/>
                    </a:ext>
                  </a:extLst>
                </a:gridCol>
                <a:gridCol w="587069">
                  <a:extLst>
                    <a:ext uri="{9D8B030D-6E8A-4147-A177-3AD203B41FA5}">
                      <a16:colId xmlns:a16="http://schemas.microsoft.com/office/drawing/2014/main" xmlns="" val="20005"/>
                    </a:ext>
                  </a:extLst>
                </a:gridCol>
                <a:gridCol w="673020">
                  <a:extLst>
                    <a:ext uri="{9D8B030D-6E8A-4147-A177-3AD203B41FA5}">
                      <a16:colId xmlns:a16="http://schemas.microsoft.com/office/drawing/2014/main" xmlns="" val="20006"/>
                    </a:ext>
                  </a:extLst>
                </a:gridCol>
                <a:gridCol w="587069">
                  <a:extLst>
                    <a:ext uri="{9D8B030D-6E8A-4147-A177-3AD203B41FA5}">
                      <a16:colId xmlns:a16="http://schemas.microsoft.com/office/drawing/2014/main" xmlns="" val="20007"/>
                    </a:ext>
                  </a:extLst>
                </a:gridCol>
                <a:gridCol w="586981">
                  <a:extLst>
                    <a:ext uri="{9D8B030D-6E8A-4147-A177-3AD203B41FA5}">
                      <a16:colId xmlns:a16="http://schemas.microsoft.com/office/drawing/2014/main" xmlns="" val="20008"/>
                    </a:ext>
                  </a:extLst>
                </a:gridCol>
                <a:gridCol w="587333">
                  <a:extLst>
                    <a:ext uri="{9D8B030D-6E8A-4147-A177-3AD203B41FA5}">
                      <a16:colId xmlns:a16="http://schemas.microsoft.com/office/drawing/2014/main" xmlns="" val="20009"/>
                    </a:ext>
                  </a:extLst>
                </a:gridCol>
              </a:tblGrid>
              <a:tr h="320072">
                <a:tc>
                  <a:txBody>
                    <a:bodyPr/>
                    <a:lstStyle/>
                    <a:p>
                      <a:pPr>
                        <a:lnSpc>
                          <a:spcPct val="100000"/>
                        </a:lnSpc>
                        <a:spcBef>
                          <a:spcPts val="29"/>
                        </a:spcBef>
                      </a:pPr>
                      <a:endParaRPr sz="700" dirty="0">
                        <a:latin typeface="Times New Roman"/>
                        <a:cs typeface="Times New Roman"/>
                      </a:endParaRPr>
                    </a:p>
                    <a:p>
                      <a:pPr marL="14604">
                        <a:lnSpc>
                          <a:spcPct val="100000"/>
                        </a:lnSpc>
                      </a:pPr>
                      <a:r>
                        <a:rPr sz="600" b="1" spc="-5" dirty="0">
                          <a:solidFill>
                            <a:srgbClr val="4F6128"/>
                          </a:solidFill>
                          <a:latin typeface="Calibri"/>
                          <a:cs typeface="Calibri"/>
                        </a:rPr>
                        <a:t>Ejercicio </a:t>
                      </a:r>
                      <a:r>
                        <a:rPr sz="600" b="1" spc="-10" dirty="0">
                          <a:solidFill>
                            <a:srgbClr val="4F6128"/>
                          </a:solidFill>
                          <a:latin typeface="Calibri"/>
                          <a:cs typeface="Calibri"/>
                        </a:rPr>
                        <a:t>terminado </a:t>
                      </a:r>
                      <a:r>
                        <a:rPr sz="600" b="1" dirty="0">
                          <a:solidFill>
                            <a:srgbClr val="4F6128"/>
                          </a:solidFill>
                          <a:latin typeface="Calibri"/>
                          <a:cs typeface="Calibri"/>
                        </a:rPr>
                        <a:t>al </a:t>
                      </a:r>
                      <a:r>
                        <a:rPr sz="600" b="1" spc="-5" dirty="0">
                          <a:solidFill>
                            <a:srgbClr val="4F6128"/>
                          </a:solidFill>
                          <a:latin typeface="Calibri"/>
                          <a:cs typeface="Calibri"/>
                        </a:rPr>
                        <a:t>31 </a:t>
                      </a:r>
                      <a:r>
                        <a:rPr sz="600" b="1" spc="-15" dirty="0">
                          <a:solidFill>
                            <a:srgbClr val="4F6128"/>
                          </a:solidFill>
                          <a:latin typeface="Calibri"/>
                          <a:cs typeface="Calibri"/>
                        </a:rPr>
                        <a:t>de </a:t>
                      </a:r>
                      <a:r>
                        <a:rPr sz="600" b="1" spc="-10" dirty="0">
                          <a:solidFill>
                            <a:srgbClr val="4F6128"/>
                          </a:solidFill>
                          <a:latin typeface="Calibri"/>
                          <a:cs typeface="Calibri"/>
                        </a:rPr>
                        <a:t>diciembre </a:t>
                      </a:r>
                      <a:r>
                        <a:rPr sz="600" b="1" spc="-15" dirty="0">
                          <a:solidFill>
                            <a:srgbClr val="4F6128"/>
                          </a:solidFill>
                          <a:latin typeface="Calibri"/>
                          <a:cs typeface="Calibri"/>
                        </a:rPr>
                        <a:t>de</a:t>
                      </a:r>
                      <a:r>
                        <a:rPr sz="600" b="1" spc="110" dirty="0">
                          <a:solidFill>
                            <a:srgbClr val="4F6128"/>
                          </a:solidFill>
                          <a:latin typeface="Calibri"/>
                          <a:cs typeface="Calibri"/>
                        </a:rPr>
                        <a:t> </a:t>
                      </a:r>
                      <a:r>
                        <a:rPr sz="600" b="1" spc="-5" dirty="0">
                          <a:solidFill>
                            <a:srgbClr val="4F6128"/>
                          </a:solidFill>
                          <a:latin typeface="Calibri"/>
                          <a:cs typeface="Calibri"/>
                        </a:rPr>
                        <a:t>2015</a:t>
                      </a:r>
                      <a:endParaRPr sz="600" dirty="0">
                        <a:latin typeface="Calibri"/>
                        <a:cs typeface="Calibri"/>
                      </a:endParaRPr>
                    </a:p>
                  </a:txBody>
                  <a:tcPr marL="0" marR="0" marT="0" marB="0">
                    <a:lnL w="747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1"/>
                        </a:spcBef>
                      </a:pPr>
                      <a:endParaRPr sz="600" dirty="0">
                        <a:latin typeface="Times New Roman"/>
                        <a:cs typeface="Times New Roman"/>
                      </a:endParaRPr>
                    </a:p>
                    <a:p>
                      <a:pPr marL="216535" marR="117475" indent="-74930">
                        <a:lnSpc>
                          <a:spcPct val="112200"/>
                        </a:lnSpc>
                      </a:pPr>
                      <a:r>
                        <a:rPr sz="600" b="1" spc="-25" dirty="0">
                          <a:solidFill>
                            <a:srgbClr val="4F6128"/>
                          </a:solidFill>
                          <a:latin typeface="Calibri"/>
                          <a:cs typeface="Calibri"/>
                        </a:rPr>
                        <a:t>C</a:t>
                      </a:r>
                      <a:r>
                        <a:rPr sz="600" b="1" spc="5" dirty="0">
                          <a:solidFill>
                            <a:srgbClr val="4F6128"/>
                          </a:solidFill>
                          <a:latin typeface="Calibri"/>
                          <a:cs typeface="Calibri"/>
                        </a:rPr>
                        <a:t>E</a:t>
                      </a:r>
                      <a:r>
                        <a:rPr sz="600" b="1" spc="-5" dirty="0">
                          <a:solidFill>
                            <a:srgbClr val="4F6128"/>
                          </a:solidFill>
                          <a:latin typeface="Calibri"/>
                          <a:cs typeface="Calibri"/>
                        </a:rPr>
                        <a:t>L</a:t>
                      </a:r>
                      <a:r>
                        <a:rPr sz="600" b="1" spc="5" dirty="0">
                          <a:solidFill>
                            <a:srgbClr val="4F6128"/>
                          </a:solidFill>
                          <a:latin typeface="Calibri"/>
                          <a:cs typeface="Calibri"/>
                        </a:rPr>
                        <a:t>U</a:t>
                      </a:r>
                      <a:r>
                        <a:rPr sz="600" b="1" spc="-5" dirty="0">
                          <a:solidFill>
                            <a:srgbClr val="4F6128"/>
                          </a:solidFill>
                          <a:latin typeface="Calibri"/>
                          <a:cs typeface="Calibri"/>
                        </a:rPr>
                        <a:t>L</a:t>
                      </a:r>
                      <a:r>
                        <a:rPr sz="600" b="1" spc="-10" dirty="0">
                          <a:solidFill>
                            <a:srgbClr val="4F6128"/>
                          </a:solidFill>
                          <a:latin typeface="Calibri"/>
                          <a:cs typeface="Calibri"/>
                        </a:rPr>
                        <a:t>O</a:t>
                      </a:r>
                      <a:r>
                        <a:rPr sz="600" b="1" spc="15" dirty="0">
                          <a:solidFill>
                            <a:srgbClr val="4F6128"/>
                          </a:solidFill>
                          <a:latin typeface="Calibri"/>
                          <a:cs typeface="Calibri"/>
                        </a:rPr>
                        <a:t>S</a:t>
                      </a:r>
                      <a:r>
                        <a:rPr sz="600" b="1" dirty="0">
                          <a:solidFill>
                            <a:srgbClr val="4F6128"/>
                          </a:solidFill>
                          <a:latin typeface="Calibri"/>
                          <a:cs typeface="Calibri"/>
                        </a:rPr>
                        <a:t>A  </a:t>
                      </a:r>
                      <a:r>
                        <a:rPr sz="600" b="1" spc="-5" dirty="0">
                          <a:solidFill>
                            <a:srgbClr val="4F6128"/>
                          </a:solidFill>
                          <a:latin typeface="Calibri"/>
                          <a:cs typeface="Calibri"/>
                        </a:rPr>
                        <a:t>MUS$</a:t>
                      </a:r>
                      <a:endParaRPr sz="600" dirty="0">
                        <a:latin typeface="Calibri"/>
                        <a:cs typeface="Calibri"/>
                      </a:endParaRPr>
                    </a:p>
                  </a:txBody>
                  <a:tcPr marL="0" marR="0" marT="0" marB="0">
                    <a:lnL w="1494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tc>
                  <a:txBody>
                    <a:bodyPr/>
                    <a:lstStyle/>
                    <a:p>
                      <a:pPr marL="119380" indent="36830">
                        <a:lnSpc>
                          <a:spcPct val="100000"/>
                        </a:lnSpc>
                        <a:spcBef>
                          <a:spcPts val="5"/>
                        </a:spcBef>
                      </a:pPr>
                      <a:r>
                        <a:rPr sz="600" b="1" spc="-5" dirty="0">
                          <a:solidFill>
                            <a:srgbClr val="4F6128"/>
                          </a:solidFill>
                          <a:latin typeface="Calibri"/>
                          <a:cs typeface="Calibri"/>
                        </a:rPr>
                        <a:t>MADERA</a:t>
                      </a:r>
                      <a:endParaRPr sz="600" dirty="0">
                        <a:latin typeface="Calibri"/>
                        <a:cs typeface="Calibri"/>
                      </a:endParaRPr>
                    </a:p>
                    <a:p>
                      <a:pPr marL="216535" marR="109855" indent="-97155">
                        <a:lnSpc>
                          <a:spcPct val="112200"/>
                        </a:lnSpc>
                      </a:pPr>
                      <a:r>
                        <a:rPr sz="600" b="1" spc="-20" dirty="0">
                          <a:solidFill>
                            <a:srgbClr val="4F6128"/>
                          </a:solidFill>
                          <a:latin typeface="Calibri"/>
                          <a:cs typeface="Calibri"/>
                        </a:rPr>
                        <a:t>A</a:t>
                      </a:r>
                      <a:r>
                        <a:rPr sz="600" b="1" spc="15" dirty="0">
                          <a:solidFill>
                            <a:srgbClr val="4F6128"/>
                          </a:solidFill>
                          <a:latin typeface="Calibri"/>
                          <a:cs typeface="Calibri"/>
                        </a:rPr>
                        <a:t>S</a:t>
                      </a:r>
                      <a:r>
                        <a:rPr sz="600" b="1" spc="5" dirty="0">
                          <a:solidFill>
                            <a:srgbClr val="4F6128"/>
                          </a:solidFill>
                          <a:latin typeface="Calibri"/>
                          <a:cs typeface="Calibri"/>
                        </a:rPr>
                        <a:t>E</a:t>
                      </a:r>
                      <a:r>
                        <a:rPr sz="600" b="1" spc="10" dirty="0">
                          <a:solidFill>
                            <a:srgbClr val="4F6128"/>
                          </a:solidFill>
                          <a:latin typeface="Calibri"/>
                          <a:cs typeface="Calibri"/>
                        </a:rPr>
                        <a:t>RR</a:t>
                      </a:r>
                      <a:r>
                        <a:rPr sz="600" b="1" spc="-20" dirty="0">
                          <a:solidFill>
                            <a:srgbClr val="4F6128"/>
                          </a:solidFill>
                          <a:latin typeface="Calibri"/>
                          <a:cs typeface="Calibri"/>
                        </a:rPr>
                        <a:t>A</a:t>
                      </a:r>
                      <a:r>
                        <a:rPr sz="600" b="1" spc="20" dirty="0">
                          <a:solidFill>
                            <a:srgbClr val="4F6128"/>
                          </a:solidFill>
                          <a:latin typeface="Calibri"/>
                          <a:cs typeface="Calibri"/>
                        </a:rPr>
                        <a:t>D</a:t>
                      </a:r>
                      <a:r>
                        <a:rPr sz="600" b="1" dirty="0">
                          <a:solidFill>
                            <a:srgbClr val="4F6128"/>
                          </a:solidFill>
                          <a:latin typeface="Calibri"/>
                          <a:cs typeface="Calibri"/>
                        </a:rPr>
                        <a:t>A  </a:t>
                      </a:r>
                      <a:r>
                        <a:rPr sz="600" b="1" spc="-5" dirty="0">
                          <a:solidFill>
                            <a:srgbClr val="4F6128"/>
                          </a:solidFill>
                          <a:latin typeface="Calibri"/>
                          <a:cs typeface="Calibri"/>
                        </a:rPr>
                        <a:t>MUS$</a:t>
                      </a:r>
                      <a:endParaRPr sz="600" dirty="0">
                        <a:latin typeface="Calibri"/>
                        <a:cs typeface="Calibri"/>
                      </a:endParaRPr>
                    </a:p>
                  </a:txBody>
                  <a:tcPr marL="0" marR="0" marT="0" marB="0">
                    <a:lnL w="1494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1"/>
                        </a:spcBef>
                      </a:pPr>
                      <a:endParaRPr sz="600">
                        <a:latin typeface="Times New Roman"/>
                        <a:cs typeface="Times New Roman"/>
                      </a:endParaRPr>
                    </a:p>
                    <a:p>
                      <a:pPr marL="216535" marR="119380" indent="-74930">
                        <a:lnSpc>
                          <a:spcPct val="112200"/>
                        </a:lnSpc>
                      </a:pPr>
                      <a:r>
                        <a:rPr sz="600" b="1" spc="25" dirty="0">
                          <a:solidFill>
                            <a:srgbClr val="4F6128"/>
                          </a:solidFill>
                          <a:latin typeface="Calibri"/>
                          <a:cs typeface="Calibri"/>
                        </a:rPr>
                        <a:t>F</a:t>
                      </a:r>
                      <a:r>
                        <a:rPr sz="600" b="1" spc="-10" dirty="0">
                          <a:solidFill>
                            <a:srgbClr val="4F6128"/>
                          </a:solidFill>
                          <a:latin typeface="Calibri"/>
                          <a:cs typeface="Calibri"/>
                        </a:rPr>
                        <a:t>O</a:t>
                      </a:r>
                      <a:r>
                        <a:rPr sz="600" b="1" spc="10" dirty="0">
                          <a:solidFill>
                            <a:srgbClr val="4F6128"/>
                          </a:solidFill>
                          <a:latin typeface="Calibri"/>
                          <a:cs typeface="Calibri"/>
                        </a:rPr>
                        <a:t>R</a:t>
                      </a:r>
                      <a:r>
                        <a:rPr sz="600" b="1" spc="5" dirty="0">
                          <a:solidFill>
                            <a:srgbClr val="4F6128"/>
                          </a:solidFill>
                          <a:latin typeface="Calibri"/>
                          <a:cs typeface="Calibri"/>
                        </a:rPr>
                        <a:t>E</a:t>
                      </a:r>
                      <a:r>
                        <a:rPr sz="600" b="1" spc="15" dirty="0">
                          <a:solidFill>
                            <a:srgbClr val="4F6128"/>
                          </a:solidFill>
                          <a:latin typeface="Calibri"/>
                          <a:cs typeface="Calibri"/>
                        </a:rPr>
                        <a:t>S</a:t>
                      </a:r>
                      <a:r>
                        <a:rPr sz="600" b="1" dirty="0">
                          <a:solidFill>
                            <a:srgbClr val="4F6128"/>
                          </a:solidFill>
                          <a:latin typeface="Calibri"/>
                          <a:cs typeface="Calibri"/>
                        </a:rPr>
                        <a:t>T</a:t>
                      </a:r>
                      <a:r>
                        <a:rPr sz="600" b="1" spc="-20" dirty="0">
                          <a:solidFill>
                            <a:srgbClr val="4F6128"/>
                          </a:solidFill>
                          <a:latin typeface="Calibri"/>
                          <a:cs typeface="Calibri"/>
                        </a:rPr>
                        <a:t>A</a:t>
                      </a:r>
                      <a:r>
                        <a:rPr sz="600" b="1" dirty="0">
                          <a:solidFill>
                            <a:srgbClr val="4F6128"/>
                          </a:solidFill>
                          <a:latin typeface="Calibri"/>
                          <a:cs typeface="Calibri"/>
                        </a:rPr>
                        <a:t>L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1"/>
                        </a:spcBef>
                      </a:pPr>
                      <a:endParaRPr sz="600">
                        <a:latin typeface="Times New Roman"/>
                        <a:cs typeface="Times New Roman"/>
                      </a:endParaRPr>
                    </a:p>
                    <a:p>
                      <a:pPr marL="216535" marR="151765" indent="-52705">
                        <a:lnSpc>
                          <a:spcPct val="112200"/>
                        </a:lnSpc>
                      </a:pPr>
                      <a:r>
                        <a:rPr sz="600" b="1" spc="-25" dirty="0">
                          <a:solidFill>
                            <a:srgbClr val="4F6128"/>
                          </a:solidFill>
                          <a:latin typeface="Calibri"/>
                          <a:cs typeface="Calibri"/>
                        </a:rPr>
                        <a:t>P</a:t>
                      </a:r>
                      <a:r>
                        <a:rPr sz="600" b="1" spc="-20" dirty="0">
                          <a:solidFill>
                            <a:srgbClr val="4F6128"/>
                          </a:solidFill>
                          <a:latin typeface="Calibri"/>
                          <a:cs typeface="Calibri"/>
                        </a:rPr>
                        <a:t>A</a:t>
                      </a:r>
                      <a:r>
                        <a:rPr sz="600" b="1" dirty="0">
                          <a:solidFill>
                            <a:srgbClr val="4F6128"/>
                          </a:solidFill>
                          <a:latin typeface="Calibri"/>
                          <a:cs typeface="Calibri"/>
                        </a:rPr>
                        <a:t>N</a:t>
                      </a:r>
                      <a:r>
                        <a:rPr sz="600" b="1" spc="5" dirty="0">
                          <a:solidFill>
                            <a:srgbClr val="4F6128"/>
                          </a:solidFill>
                          <a:latin typeface="Calibri"/>
                          <a:cs typeface="Calibri"/>
                        </a:rPr>
                        <a:t>E</a:t>
                      </a:r>
                      <a:r>
                        <a:rPr sz="600" b="1" spc="-5" dirty="0">
                          <a:solidFill>
                            <a:srgbClr val="4F6128"/>
                          </a:solidFill>
                          <a:latin typeface="Calibri"/>
                          <a:cs typeface="Calibri"/>
                        </a:rPr>
                        <a:t>L</a:t>
                      </a:r>
                      <a:r>
                        <a:rPr sz="600" b="1" spc="5" dirty="0">
                          <a:solidFill>
                            <a:srgbClr val="4F6128"/>
                          </a:solidFill>
                          <a:latin typeface="Calibri"/>
                          <a:cs typeface="Calibri"/>
                        </a:rPr>
                        <a:t>E</a:t>
                      </a:r>
                      <a:r>
                        <a:rPr sz="600" b="1" dirty="0">
                          <a:solidFill>
                            <a:srgbClr val="4F6128"/>
                          </a:solidFill>
                          <a:latin typeface="Calibri"/>
                          <a:cs typeface="Calibri"/>
                        </a:rPr>
                        <a:t>S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1"/>
                        </a:spcBef>
                      </a:pPr>
                      <a:endParaRPr sz="600">
                        <a:latin typeface="Times New Roman"/>
                        <a:cs typeface="Times New Roman"/>
                      </a:endParaRPr>
                    </a:p>
                    <a:p>
                      <a:pPr marL="216535" marR="181610" indent="-15240">
                        <a:lnSpc>
                          <a:spcPct val="112200"/>
                        </a:lnSpc>
                      </a:pPr>
                      <a:r>
                        <a:rPr sz="600" b="1" spc="-10" dirty="0">
                          <a:solidFill>
                            <a:srgbClr val="4F6128"/>
                          </a:solidFill>
                          <a:latin typeface="Calibri"/>
                          <a:cs typeface="Calibri"/>
                        </a:rPr>
                        <a:t>O</a:t>
                      </a:r>
                      <a:r>
                        <a:rPr sz="600" b="1" dirty="0">
                          <a:solidFill>
                            <a:srgbClr val="4F6128"/>
                          </a:solidFill>
                          <a:latin typeface="Calibri"/>
                          <a:cs typeface="Calibri"/>
                        </a:rPr>
                        <a:t>T</a:t>
                      </a:r>
                      <a:r>
                        <a:rPr sz="600" b="1" spc="10" dirty="0">
                          <a:solidFill>
                            <a:srgbClr val="4F6128"/>
                          </a:solidFill>
                          <a:latin typeface="Calibri"/>
                          <a:cs typeface="Calibri"/>
                        </a:rPr>
                        <a:t>R</a:t>
                      </a:r>
                      <a:r>
                        <a:rPr sz="600" b="1" spc="-10" dirty="0">
                          <a:solidFill>
                            <a:srgbClr val="4F6128"/>
                          </a:solidFill>
                          <a:latin typeface="Calibri"/>
                          <a:cs typeface="Calibri"/>
                        </a:rPr>
                        <a:t>O</a:t>
                      </a:r>
                      <a:r>
                        <a:rPr sz="600" b="1" dirty="0">
                          <a:solidFill>
                            <a:srgbClr val="4F6128"/>
                          </a:solidFill>
                          <a:latin typeface="Calibri"/>
                          <a:cs typeface="Calibri"/>
                        </a:rPr>
                        <a:t>S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1"/>
                        </a:spcBef>
                      </a:pPr>
                      <a:endParaRPr sz="600">
                        <a:latin typeface="Times New Roman"/>
                        <a:cs typeface="Times New Roman"/>
                      </a:endParaRPr>
                    </a:p>
                    <a:p>
                      <a:pPr marL="268605" marR="88900" indent="-164465">
                        <a:lnSpc>
                          <a:spcPct val="112200"/>
                        </a:lnSpc>
                      </a:pPr>
                      <a:r>
                        <a:rPr sz="600" b="1" spc="-25" dirty="0">
                          <a:solidFill>
                            <a:srgbClr val="4F6128"/>
                          </a:solidFill>
                          <a:latin typeface="Calibri"/>
                          <a:cs typeface="Calibri"/>
                        </a:rPr>
                        <a:t>C</a:t>
                      </a:r>
                      <a:r>
                        <a:rPr sz="600" b="1" spc="-10" dirty="0">
                          <a:solidFill>
                            <a:srgbClr val="4F6128"/>
                          </a:solidFill>
                          <a:latin typeface="Calibri"/>
                          <a:cs typeface="Calibri"/>
                        </a:rPr>
                        <a:t>O</a:t>
                      </a:r>
                      <a:r>
                        <a:rPr sz="600" b="1" spc="10" dirty="0">
                          <a:solidFill>
                            <a:srgbClr val="4F6128"/>
                          </a:solidFill>
                          <a:latin typeface="Calibri"/>
                          <a:cs typeface="Calibri"/>
                        </a:rPr>
                        <a:t>R</a:t>
                      </a:r>
                      <a:r>
                        <a:rPr sz="600" b="1" spc="-25" dirty="0">
                          <a:solidFill>
                            <a:srgbClr val="4F6128"/>
                          </a:solidFill>
                          <a:latin typeface="Calibri"/>
                          <a:cs typeface="Calibri"/>
                        </a:rPr>
                        <a:t>P</a:t>
                      </a:r>
                      <a:r>
                        <a:rPr sz="600" b="1" spc="-10" dirty="0">
                          <a:solidFill>
                            <a:srgbClr val="4F6128"/>
                          </a:solidFill>
                          <a:latin typeface="Calibri"/>
                          <a:cs typeface="Calibri"/>
                        </a:rPr>
                        <a:t>O</a:t>
                      </a:r>
                      <a:r>
                        <a:rPr sz="600" b="1" spc="10" dirty="0">
                          <a:solidFill>
                            <a:srgbClr val="4F6128"/>
                          </a:solidFill>
                          <a:latin typeface="Calibri"/>
                          <a:cs typeface="Calibri"/>
                        </a:rPr>
                        <a:t>R</a:t>
                      </a:r>
                      <a:r>
                        <a:rPr sz="600" b="1" spc="-20" dirty="0">
                          <a:solidFill>
                            <a:srgbClr val="4F6128"/>
                          </a:solidFill>
                          <a:latin typeface="Calibri"/>
                          <a:cs typeface="Calibri"/>
                        </a:rPr>
                        <a:t>A</a:t>
                      </a:r>
                      <a:r>
                        <a:rPr sz="600" b="1" dirty="0">
                          <a:solidFill>
                            <a:srgbClr val="4F6128"/>
                          </a:solidFill>
                          <a:latin typeface="Calibri"/>
                          <a:cs typeface="Calibri"/>
                        </a:rPr>
                        <a:t>T</a:t>
                      </a:r>
                      <a:r>
                        <a:rPr sz="600" b="1" spc="-15" dirty="0">
                          <a:solidFill>
                            <a:srgbClr val="4F6128"/>
                          </a:solidFill>
                          <a:latin typeface="Calibri"/>
                          <a:cs typeface="Calibri"/>
                        </a:rPr>
                        <a:t>I</a:t>
                      </a:r>
                      <a:r>
                        <a:rPr sz="600" b="1" spc="-10" dirty="0">
                          <a:solidFill>
                            <a:srgbClr val="4F6128"/>
                          </a:solidFill>
                          <a:latin typeface="Calibri"/>
                          <a:cs typeface="Calibri"/>
                        </a:rPr>
                        <a:t>V</a:t>
                      </a:r>
                      <a:r>
                        <a:rPr sz="600" b="1" dirty="0">
                          <a:solidFill>
                            <a:srgbClr val="4F6128"/>
                          </a:solidFill>
                          <a:latin typeface="Calibri"/>
                          <a:cs typeface="Calibri"/>
                        </a:rPr>
                        <a:t>O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1"/>
                        </a:spcBef>
                      </a:pPr>
                      <a:endParaRPr sz="600">
                        <a:latin typeface="Times New Roman"/>
                        <a:cs typeface="Times New Roman"/>
                      </a:endParaRPr>
                    </a:p>
                    <a:p>
                      <a:pPr marL="216535" marR="111760" indent="-82550">
                        <a:lnSpc>
                          <a:spcPct val="112200"/>
                        </a:lnSpc>
                      </a:pPr>
                      <a:r>
                        <a:rPr sz="600" b="1" spc="15" dirty="0">
                          <a:solidFill>
                            <a:srgbClr val="4F6128"/>
                          </a:solidFill>
                          <a:latin typeface="Calibri"/>
                          <a:cs typeface="Calibri"/>
                        </a:rPr>
                        <a:t>S</a:t>
                      </a:r>
                      <a:r>
                        <a:rPr sz="600" b="1" spc="5" dirty="0">
                          <a:solidFill>
                            <a:srgbClr val="4F6128"/>
                          </a:solidFill>
                          <a:latin typeface="Calibri"/>
                          <a:cs typeface="Calibri"/>
                        </a:rPr>
                        <a:t>U</a:t>
                      </a:r>
                      <a:r>
                        <a:rPr sz="600" b="1" spc="10" dirty="0">
                          <a:solidFill>
                            <a:srgbClr val="4F6128"/>
                          </a:solidFill>
                          <a:latin typeface="Calibri"/>
                          <a:cs typeface="Calibri"/>
                        </a:rPr>
                        <a:t>B</a:t>
                      </a:r>
                      <a:r>
                        <a:rPr sz="600" b="1" dirty="0">
                          <a:solidFill>
                            <a:srgbClr val="4F6128"/>
                          </a:solidFill>
                          <a:latin typeface="Calibri"/>
                          <a:cs typeface="Calibri"/>
                        </a:rPr>
                        <a:t>T</a:t>
                      </a:r>
                      <a:r>
                        <a:rPr sz="600" b="1" spc="-10" dirty="0">
                          <a:solidFill>
                            <a:srgbClr val="4F6128"/>
                          </a:solidFill>
                          <a:latin typeface="Calibri"/>
                          <a:cs typeface="Calibri"/>
                        </a:rPr>
                        <a:t>O</a:t>
                      </a:r>
                      <a:r>
                        <a:rPr sz="600" b="1" dirty="0">
                          <a:solidFill>
                            <a:srgbClr val="4F6128"/>
                          </a:solidFill>
                          <a:latin typeface="Calibri"/>
                          <a:cs typeface="Calibri"/>
                        </a:rPr>
                        <a:t>T</a:t>
                      </a:r>
                      <a:r>
                        <a:rPr sz="600" b="1" spc="-20" dirty="0">
                          <a:solidFill>
                            <a:srgbClr val="4F6128"/>
                          </a:solidFill>
                          <a:latin typeface="Calibri"/>
                          <a:cs typeface="Calibri"/>
                        </a:rPr>
                        <a:t>A</a:t>
                      </a:r>
                      <a:r>
                        <a:rPr sz="600" b="1" dirty="0">
                          <a:solidFill>
                            <a:srgbClr val="4F6128"/>
                          </a:solidFill>
                          <a:latin typeface="Calibri"/>
                          <a:cs typeface="Calibri"/>
                        </a:rPr>
                        <a:t>L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1"/>
                        </a:spcBef>
                      </a:pPr>
                      <a:endParaRPr sz="600">
                        <a:latin typeface="Times New Roman"/>
                        <a:cs typeface="Times New Roman"/>
                      </a:endParaRPr>
                    </a:p>
                    <a:p>
                      <a:pPr marL="216535" marR="60325" indent="-135255">
                        <a:lnSpc>
                          <a:spcPct val="112200"/>
                        </a:lnSpc>
                      </a:pPr>
                      <a:r>
                        <a:rPr sz="600" b="1" spc="5" dirty="0">
                          <a:solidFill>
                            <a:srgbClr val="4F6128"/>
                          </a:solidFill>
                          <a:latin typeface="Calibri"/>
                          <a:cs typeface="Calibri"/>
                        </a:rPr>
                        <a:t>E</a:t>
                      </a:r>
                      <a:r>
                        <a:rPr sz="600" b="1" spc="-5" dirty="0">
                          <a:solidFill>
                            <a:srgbClr val="4F6128"/>
                          </a:solidFill>
                          <a:latin typeface="Calibri"/>
                          <a:cs typeface="Calibri"/>
                        </a:rPr>
                        <a:t>L</a:t>
                      </a:r>
                      <a:r>
                        <a:rPr sz="600" b="1" spc="-15" dirty="0">
                          <a:solidFill>
                            <a:srgbClr val="4F6128"/>
                          </a:solidFill>
                          <a:latin typeface="Calibri"/>
                          <a:cs typeface="Calibri"/>
                        </a:rPr>
                        <a:t>I</a:t>
                      </a:r>
                      <a:r>
                        <a:rPr sz="600" b="1" spc="-35" dirty="0">
                          <a:solidFill>
                            <a:srgbClr val="4F6128"/>
                          </a:solidFill>
                          <a:latin typeface="Calibri"/>
                          <a:cs typeface="Calibri"/>
                        </a:rPr>
                        <a:t>M</a:t>
                      </a:r>
                      <a:r>
                        <a:rPr sz="600" b="1" spc="-15" dirty="0">
                          <a:solidFill>
                            <a:srgbClr val="4F6128"/>
                          </a:solidFill>
                          <a:latin typeface="Calibri"/>
                          <a:cs typeface="Calibri"/>
                        </a:rPr>
                        <a:t>I</a:t>
                      </a:r>
                      <a:r>
                        <a:rPr sz="600" b="1" dirty="0">
                          <a:solidFill>
                            <a:srgbClr val="4F6128"/>
                          </a:solidFill>
                          <a:latin typeface="Calibri"/>
                          <a:cs typeface="Calibri"/>
                        </a:rPr>
                        <a:t>N</a:t>
                      </a:r>
                      <a:r>
                        <a:rPr sz="600" b="1" spc="-20" dirty="0">
                          <a:solidFill>
                            <a:srgbClr val="4F6128"/>
                          </a:solidFill>
                          <a:latin typeface="Calibri"/>
                          <a:cs typeface="Calibri"/>
                        </a:rPr>
                        <a:t>A</a:t>
                      </a:r>
                      <a:r>
                        <a:rPr sz="600" b="1" spc="-25" dirty="0">
                          <a:solidFill>
                            <a:srgbClr val="4F6128"/>
                          </a:solidFill>
                          <a:latin typeface="Calibri"/>
                          <a:cs typeface="Calibri"/>
                        </a:rPr>
                        <a:t>C</a:t>
                      </a:r>
                      <a:r>
                        <a:rPr sz="600" b="1" spc="-15" dirty="0">
                          <a:solidFill>
                            <a:srgbClr val="4F6128"/>
                          </a:solidFill>
                          <a:latin typeface="Calibri"/>
                          <a:cs typeface="Calibri"/>
                        </a:rPr>
                        <a:t>I</a:t>
                      </a:r>
                      <a:r>
                        <a:rPr sz="600" b="1" spc="-10" dirty="0">
                          <a:solidFill>
                            <a:srgbClr val="4F6128"/>
                          </a:solidFill>
                          <a:latin typeface="Calibri"/>
                          <a:cs typeface="Calibri"/>
                        </a:rPr>
                        <a:t>O</a:t>
                      </a:r>
                      <a:r>
                        <a:rPr sz="600" b="1" dirty="0">
                          <a:solidFill>
                            <a:srgbClr val="4F6128"/>
                          </a:solidFill>
                          <a:latin typeface="Calibri"/>
                          <a:cs typeface="Calibri"/>
                        </a:rPr>
                        <a:t>N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1"/>
                        </a:spcBef>
                      </a:pPr>
                      <a:endParaRPr sz="600">
                        <a:latin typeface="Times New Roman"/>
                        <a:cs typeface="Times New Roman"/>
                      </a:endParaRPr>
                    </a:p>
                    <a:p>
                      <a:pPr marL="216535" marR="193675" indent="-7620">
                        <a:lnSpc>
                          <a:spcPct val="112200"/>
                        </a:lnSpc>
                      </a:pPr>
                      <a:r>
                        <a:rPr sz="600" b="1" dirty="0">
                          <a:solidFill>
                            <a:srgbClr val="4F6128"/>
                          </a:solidFill>
                          <a:latin typeface="Calibri"/>
                          <a:cs typeface="Calibri"/>
                        </a:rPr>
                        <a:t>T</a:t>
                      </a:r>
                      <a:r>
                        <a:rPr sz="600" b="1" spc="-10" dirty="0">
                          <a:solidFill>
                            <a:srgbClr val="4F6128"/>
                          </a:solidFill>
                          <a:latin typeface="Calibri"/>
                          <a:cs typeface="Calibri"/>
                        </a:rPr>
                        <a:t>O</a:t>
                      </a:r>
                      <a:r>
                        <a:rPr sz="600" b="1" dirty="0">
                          <a:solidFill>
                            <a:srgbClr val="4F6128"/>
                          </a:solidFill>
                          <a:latin typeface="Calibri"/>
                          <a:cs typeface="Calibri"/>
                        </a:rPr>
                        <a:t>T</a:t>
                      </a:r>
                      <a:r>
                        <a:rPr sz="600" b="1" spc="-20" dirty="0">
                          <a:solidFill>
                            <a:srgbClr val="4F6128"/>
                          </a:solidFill>
                          <a:latin typeface="Calibri"/>
                          <a:cs typeface="Calibri"/>
                        </a:rPr>
                        <a:t>A</a:t>
                      </a:r>
                      <a:r>
                        <a:rPr sz="600" b="1" dirty="0">
                          <a:solidFill>
                            <a:srgbClr val="4F6128"/>
                          </a:solidFill>
                          <a:latin typeface="Calibri"/>
                          <a:cs typeface="Calibri"/>
                        </a:rPr>
                        <a:t>L  </a:t>
                      </a:r>
                      <a:r>
                        <a:rPr sz="600" b="1" spc="-35" dirty="0">
                          <a:solidFill>
                            <a:srgbClr val="4F6128"/>
                          </a:solidFill>
                          <a:latin typeface="Calibri"/>
                          <a:cs typeface="Calibri"/>
                        </a:rPr>
                        <a:t>M</a:t>
                      </a:r>
                      <a:r>
                        <a:rPr sz="600" b="1" spc="5" dirty="0">
                          <a:solidFill>
                            <a:srgbClr val="4F6128"/>
                          </a:solidFill>
                          <a:latin typeface="Calibri"/>
                          <a:cs typeface="Calibri"/>
                        </a:rPr>
                        <a:t>U</a:t>
                      </a:r>
                      <a:r>
                        <a:rPr sz="600" b="1" spc="15" dirty="0">
                          <a:solidFill>
                            <a:srgbClr val="4F6128"/>
                          </a:solidFill>
                          <a:latin typeface="Calibri"/>
                          <a:cs typeface="Calibri"/>
                        </a:rPr>
                        <a:t>S</a:t>
                      </a:r>
                      <a:r>
                        <a:rPr sz="600" b="1" dirty="0">
                          <a:solidFill>
                            <a:srgbClr val="4F6128"/>
                          </a:solidFill>
                          <a:latin typeface="Calibri"/>
                          <a:cs typeface="Calibri"/>
                        </a:rPr>
                        <a:t>$</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7433">
                      <a:solidFill>
                        <a:srgbClr val="000000"/>
                      </a:solidFill>
                      <a:prstDash val="solid"/>
                    </a:lnT>
                    <a:lnB w="14927">
                      <a:solidFill>
                        <a:srgbClr val="000000"/>
                      </a:solidFill>
                      <a:prstDash val="solid"/>
                    </a:lnB>
                    <a:solidFill>
                      <a:srgbClr val="EBF0DE"/>
                    </a:solidFill>
                  </a:tcPr>
                </a:tc>
                <a:extLst>
                  <a:ext uri="{0D108BD9-81ED-4DB2-BD59-A6C34878D82A}">
                    <a16:rowId xmlns:a16="http://schemas.microsoft.com/office/drawing/2014/main" xmlns="" val="10000"/>
                  </a:ext>
                </a:extLst>
              </a:tr>
              <a:tr h="412372">
                <a:tc rowSpan="2">
                  <a:txBody>
                    <a:bodyPr/>
                    <a:lstStyle/>
                    <a:p>
                      <a:pPr marL="81280" indent="-67310">
                        <a:lnSpc>
                          <a:spcPct val="100000"/>
                        </a:lnSpc>
                        <a:spcBef>
                          <a:spcPts val="5"/>
                        </a:spcBef>
                      </a:pPr>
                      <a:r>
                        <a:rPr sz="600" spc="40" dirty="0">
                          <a:solidFill>
                            <a:srgbClr val="585858"/>
                          </a:solidFill>
                          <a:latin typeface="Calibri"/>
                          <a:cs typeface="Calibri"/>
                        </a:rPr>
                        <a:t>Desembolsos </a:t>
                      </a:r>
                      <a:r>
                        <a:rPr sz="600" spc="15" dirty="0">
                          <a:solidFill>
                            <a:srgbClr val="585858"/>
                          </a:solidFill>
                          <a:latin typeface="Calibri"/>
                          <a:cs typeface="Calibri"/>
                        </a:rPr>
                        <a:t>de </a:t>
                      </a:r>
                      <a:r>
                        <a:rPr sz="600" spc="30" dirty="0">
                          <a:solidFill>
                            <a:srgbClr val="585858"/>
                          </a:solidFill>
                          <a:latin typeface="Calibri"/>
                          <a:cs typeface="Calibri"/>
                        </a:rPr>
                        <a:t>los </a:t>
                      </a:r>
                      <a:r>
                        <a:rPr sz="600" spc="20" dirty="0">
                          <a:solidFill>
                            <a:srgbClr val="585858"/>
                          </a:solidFill>
                          <a:latin typeface="Calibri"/>
                          <a:cs typeface="Calibri"/>
                        </a:rPr>
                        <a:t>activos  </a:t>
                      </a:r>
                      <a:r>
                        <a:rPr sz="600" spc="15" dirty="0">
                          <a:solidFill>
                            <a:srgbClr val="585858"/>
                          </a:solidFill>
                          <a:latin typeface="Calibri"/>
                          <a:cs typeface="Calibri"/>
                        </a:rPr>
                        <a:t>no </a:t>
                      </a:r>
                      <a:r>
                        <a:rPr sz="600" spc="30" dirty="0">
                          <a:solidFill>
                            <a:srgbClr val="585858"/>
                          </a:solidFill>
                          <a:latin typeface="Calibri"/>
                          <a:cs typeface="Calibri"/>
                        </a:rPr>
                        <a:t>monetarios del </a:t>
                      </a:r>
                      <a:r>
                        <a:rPr sz="600" spc="210" dirty="0">
                          <a:solidFill>
                            <a:srgbClr val="585858"/>
                          </a:solidFill>
                          <a:latin typeface="Calibri"/>
                          <a:cs typeface="Calibri"/>
                        </a:rPr>
                        <a:t> </a:t>
                      </a:r>
                      <a:r>
                        <a:rPr sz="600" spc="30" dirty="0">
                          <a:solidFill>
                            <a:srgbClr val="585858"/>
                          </a:solidFill>
                          <a:latin typeface="Calibri"/>
                          <a:cs typeface="Calibri"/>
                        </a:rPr>
                        <a:t>segmento</a:t>
                      </a:r>
                      <a:endParaRPr sz="600" dirty="0">
                        <a:latin typeface="Calibri"/>
                        <a:cs typeface="Calibri"/>
                      </a:endParaRPr>
                    </a:p>
                    <a:p>
                      <a:pPr marL="148590" marR="328930" indent="-67310">
                        <a:lnSpc>
                          <a:spcPct val="112100"/>
                        </a:lnSpc>
                      </a:pPr>
                      <a:r>
                        <a:rPr sz="600" spc="35" dirty="0">
                          <a:solidFill>
                            <a:srgbClr val="585858"/>
                          </a:solidFill>
                          <a:latin typeface="Calibri"/>
                          <a:cs typeface="Calibri"/>
                        </a:rPr>
                        <a:t>Adquisición </a:t>
                      </a:r>
                      <a:r>
                        <a:rPr sz="600" spc="15" dirty="0">
                          <a:solidFill>
                            <a:srgbClr val="585858"/>
                          </a:solidFill>
                          <a:latin typeface="Calibri"/>
                          <a:cs typeface="Calibri"/>
                        </a:rPr>
                        <a:t>de </a:t>
                      </a:r>
                      <a:r>
                        <a:rPr sz="600" spc="35" dirty="0">
                          <a:solidFill>
                            <a:srgbClr val="585858"/>
                          </a:solidFill>
                          <a:latin typeface="Calibri"/>
                          <a:cs typeface="Calibri"/>
                        </a:rPr>
                        <a:t>Propiedades, </a:t>
                      </a:r>
                      <a:r>
                        <a:rPr sz="600" spc="25" dirty="0">
                          <a:solidFill>
                            <a:srgbClr val="585858"/>
                          </a:solidFill>
                          <a:latin typeface="Calibri"/>
                          <a:cs typeface="Calibri"/>
                        </a:rPr>
                        <a:t>Planta </a:t>
                      </a:r>
                      <a:r>
                        <a:rPr sz="600" dirty="0">
                          <a:solidFill>
                            <a:srgbClr val="585858"/>
                          </a:solidFill>
                          <a:latin typeface="Calibri"/>
                          <a:cs typeface="Calibri"/>
                        </a:rPr>
                        <a:t>y </a:t>
                      </a:r>
                      <a:r>
                        <a:rPr sz="600" spc="30" dirty="0">
                          <a:solidFill>
                            <a:srgbClr val="585858"/>
                          </a:solidFill>
                          <a:latin typeface="Calibri"/>
                          <a:cs typeface="Calibri"/>
                        </a:rPr>
                        <a:t>Equipo, </a:t>
                      </a:r>
                      <a:r>
                        <a:rPr sz="600" spc="10" dirty="0">
                          <a:solidFill>
                            <a:srgbClr val="585858"/>
                          </a:solidFill>
                          <a:latin typeface="Calibri"/>
                          <a:cs typeface="Calibri"/>
                        </a:rPr>
                        <a:t>Activos  </a:t>
                      </a:r>
                      <a:r>
                        <a:rPr sz="600" spc="30" dirty="0">
                          <a:solidFill>
                            <a:srgbClr val="585858"/>
                          </a:solidFill>
                          <a:latin typeface="Calibri"/>
                          <a:cs typeface="Calibri"/>
                        </a:rPr>
                        <a:t>Biológicos  </a:t>
                      </a:r>
                      <a:r>
                        <a:rPr sz="600" dirty="0">
                          <a:solidFill>
                            <a:srgbClr val="585858"/>
                          </a:solidFill>
                          <a:latin typeface="Calibri"/>
                          <a:cs typeface="Calibri"/>
                        </a:rPr>
                        <a:t>e</a:t>
                      </a:r>
                      <a:r>
                        <a:rPr sz="600" spc="15" dirty="0">
                          <a:solidFill>
                            <a:srgbClr val="585858"/>
                          </a:solidFill>
                          <a:latin typeface="Calibri"/>
                          <a:cs typeface="Calibri"/>
                        </a:rPr>
                        <a:t> </a:t>
                      </a:r>
                      <a:r>
                        <a:rPr sz="600" spc="35" dirty="0">
                          <a:solidFill>
                            <a:srgbClr val="585858"/>
                          </a:solidFill>
                          <a:latin typeface="Calibri"/>
                          <a:cs typeface="Calibri"/>
                        </a:rPr>
                        <a:t>Intangibles</a:t>
                      </a:r>
                      <a:endParaRPr sz="600" dirty="0">
                        <a:latin typeface="Calibri"/>
                        <a:cs typeface="Calibri"/>
                      </a:endParaRPr>
                    </a:p>
                    <a:p>
                      <a:pPr marL="148590" marR="353060" indent="-67310">
                        <a:lnSpc>
                          <a:spcPct val="112100"/>
                        </a:lnSpc>
                        <a:spcBef>
                          <a:spcPts val="530"/>
                        </a:spcBef>
                      </a:pPr>
                      <a:r>
                        <a:rPr sz="600" spc="35" dirty="0">
                          <a:solidFill>
                            <a:srgbClr val="585858"/>
                          </a:solidFill>
                          <a:latin typeface="Calibri"/>
                          <a:cs typeface="Calibri"/>
                        </a:rPr>
                        <a:t>Adquisición </a:t>
                      </a:r>
                      <a:r>
                        <a:rPr sz="600" dirty="0">
                          <a:solidFill>
                            <a:srgbClr val="585858"/>
                          </a:solidFill>
                          <a:latin typeface="Calibri"/>
                          <a:cs typeface="Calibri"/>
                        </a:rPr>
                        <a:t>y </a:t>
                      </a:r>
                      <a:r>
                        <a:rPr sz="600" spc="25" dirty="0">
                          <a:solidFill>
                            <a:srgbClr val="585858"/>
                          </a:solidFill>
                          <a:latin typeface="Calibri"/>
                          <a:cs typeface="Calibri"/>
                        </a:rPr>
                        <a:t>aportes </a:t>
                      </a:r>
                      <a:r>
                        <a:rPr sz="600" spc="15" dirty="0">
                          <a:solidFill>
                            <a:srgbClr val="585858"/>
                          </a:solidFill>
                          <a:latin typeface="Calibri"/>
                          <a:cs typeface="Calibri"/>
                        </a:rPr>
                        <a:t>de </a:t>
                      </a:r>
                      <a:r>
                        <a:rPr sz="600" spc="30" dirty="0">
                          <a:solidFill>
                            <a:srgbClr val="585858"/>
                          </a:solidFill>
                          <a:latin typeface="Calibri"/>
                          <a:cs typeface="Calibri"/>
                        </a:rPr>
                        <a:t>inversiones </a:t>
                      </a:r>
                      <a:r>
                        <a:rPr sz="600" spc="25" dirty="0">
                          <a:solidFill>
                            <a:srgbClr val="585858"/>
                          </a:solidFill>
                          <a:latin typeface="Calibri"/>
                          <a:cs typeface="Calibri"/>
                        </a:rPr>
                        <a:t>en </a:t>
                      </a:r>
                      <a:r>
                        <a:rPr sz="600" spc="45" dirty="0">
                          <a:solidFill>
                            <a:srgbClr val="585858"/>
                          </a:solidFill>
                          <a:latin typeface="Calibri"/>
                          <a:cs typeface="Calibri"/>
                        </a:rPr>
                        <a:t>asociadas </a:t>
                      </a:r>
                      <a:r>
                        <a:rPr sz="600" dirty="0">
                          <a:solidFill>
                            <a:srgbClr val="585858"/>
                          </a:solidFill>
                          <a:latin typeface="Calibri"/>
                          <a:cs typeface="Calibri"/>
                        </a:rPr>
                        <a:t>y  </a:t>
                      </a:r>
                      <a:r>
                        <a:rPr sz="600" spc="25" dirty="0">
                          <a:solidFill>
                            <a:srgbClr val="585858"/>
                          </a:solidFill>
                          <a:latin typeface="Calibri"/>
                          <a:cs typeface="Calibri"/>
                        </a:rPr>
                        <a:t>negocios</a:t>
                      </a:r>
                      <a:r>
                        <a:rPr sz="600" spc="80" dirty="0">
                          <a:solidFill>
                            <a:srgbClr val="585858"/>
                          </a:solidFill>
                          <a:latin typeface="Calibri"/>
                          <a:cs typeface="Calibri"/>
                        </a:rPr>
                        <a:t> </a:t>
                      </a:r>
                      <a:r>
                        <a:rPr sz="600" spc="20" dirty="0">
                          <a:solidFill>
                            <a:srgbClr val="585858"/>
                          </a:solidFill>
                          <a:latin typeface="Calibri"/>
                          <a:cs typeface="Calibri"/>
                        </a:rPr>
                        <a:t>conjuntos</a:t>
                      </a:r>
                      <a:endParaRPr sz="600" dirty="0">
                        <a:latin typeface="Calibri"/>
                        <a:cs typeface="Calibri"/>
                      </a:endParaRPr>
                    </a:p>
                  </a:txBody>
                  <a:tcPr marL="0" marR="0" marT="0" marB="0">
                    <a:lnL w="7470">
                      <a:solidFill>
                        <a:srgbClr val="000000"/>
                      </a:solidFill>
                      <a:prstDash val="solid"/>
                    </a:lnL>
                    <a:lnT w="14927">
                      <a:solidFill>
                        <a:srgbClr val="000000"/>
                      </a:solidFill>
                      <a:prstDash val="solid"/>
                    </a:lnT>
                    <a:lnB w="14927">
                      <a:solidFill>
                        <a:srgbClr val="000000"/>
                      </a:solidFill>
                      <a:prstDash val="solid"/>
                    </a:lnB>
                  </a:tcPr>
                </a:tc>
                <a:tc>
                  <a:txBody>
                    <a:bodyPr/>
                    <a:lstStyle/>
                    <a:p>
                      <a:pPr>
                        <a:lnSpc>
                          <a:spcPct val="100000"/>
                        </a:lnSpc>
                      </a:pPr>
                      <a:endParaRPr sz="600" dirty="0">
                        <a:latin typeface="Times New Roman"/>
                        <a:cs typeface="Times New Roman"/>
                      </a:endParaRPr>
                    </a:p>
                    <a:p>
                      <a:pPr>
                        <a:lnSpc>
                          <a:spcPct val="100000"/>
                        </a:lnSpc>
                        <a:spcBef>
                          <a:spcPts val="51"/>
                        </a:spcBef>
                      </a:pPr>
                      <a:endParaRPr sz="800" dirty="0">
                        <a:latin typeface="Times New Roman"/>
                        <a:cs typeface="Times New Roman"/>
                      </a:endParaRPr>
                    </a:p>
                    <a:p>
                      <a:pPr marR="36195" algn="r">
                        <a:lnSpc>
                          <a:spcPct val="100000"/>
                        </a:lnSpc>
                      </a:pPr>
                      <a:r>
                        <a:rPr sz="600" spc="-10" dirty="0">
                          <a:solidFill>
                            <a:srgbClr val="585858"/>
                          </a:solidFill>
                          <a:latin typeface="Calibri"/>
                          <a:cs typeface="Calibri"/>
                        </a:rPr>
                        <a:t>199</a:t>
                      </a:r>
                      <a:r>
                        <a:rPr sz="600" spc="-5" dirty="0">
                          <a:solidFill>
                            <a:srgbClr val="585858"/>
                          </a:solidFill>
                          <a:latin typeface="Calibri"/>
                          <a:cs typeface="Calibri"/>
                        </a:rPr>
                        <a:t>.</a:t>
                      </a:r>
                      <a:r>
                        <a:rPr sz="600" spc="-10" dirty="0">
                          <a:solidFill>
                            <a:srgbClr val="585858"/>
                          </a:solidFill>
                          <a:latin typeface="Calibri"/>
                          <a:cs typeface="Calibri"/>
                        </a:rPr>
                        <a:t>09</a:t>
                      </a:r>
                      <a:r>
                        <a:rPr sz="600" dirty="0">
                          <a:solidFill>
                            <a:srgbClr val="585858"/>
                          </a:solidFill>
                          <a:latin typeface="Calibri"/>
                          <a:cs typeface="Calibri"/>
                        </a:rPr>
                        <a:t>4</a:t>
                      </a:r>
                      <a:endParaRPr sz="600" dirty="0">
                        <a:latin typeface="Calibri"/>
                        <a:cs typeface="Calibri"/>
                      </a:endParaRPr>
                    </a:p>
                  </a:txBody>
                  <a:tcPr marL="0" marR="0" marT="0" marB="0">
                    <a:lnT w="14927">
                      <a:solidFill>
                        <a:srgbClr val="000000"/>
                      </a:solidFill>
                      <a:prstDash val="solid"/>
                    </a:lnT>
                  </a:tcPr>
                </a:tc>
                <a:tc>
                  <a:txBody>
                    <a:bodyPr/>
                    <a:lstStyle/>
                    <a:p>
                      <a:pPr>
                        <a:lnSpc>
                          <a:spcPct val="100000"/>
                        </a:lnSpc>
                      </a:pPr>
                      <a:endParaRPr sz="600">
                        <a:latin typeface="Times New Roman"/>
                        <a:cs typeface="Times New Roman"/>
                      </a:endParaRPr>
                    </a:p>
                    <a:p>
                      <a:pPr>
                        <a:lnSpc>
                          <a:spcPct val="100000"/>
                        </a:lnSpc>
                        <a:spcBef>
                          <a:spcPts val="51"/>
                        </a:spcBef>
                      </a:pPr>
                      <a:endParaRPr sz="800">
                        <a:latin typeface="Times New Roman"/>
                        <a:cs typeface="Times New Roman"/>
                      </a:endParaRPr>
                    </a:p>
                    <a:p>
                      <a:pPr marR="36195" algn="r">
                        <a:lnSpc>
                          <a:spcPct val="100000"/>
                        </a:lnSpc>
                      </a:pPr>
                      <a:r>
                        <a:rPr sz="600" spc="-10" dirty="0">
                          <a:solidFill>
                            <a:srgbClr val="585858"/>
                          </a:solidFill>
                          <a:latin typeface="Calibri"/>
                          <a:cs typeface="Calibri"/>
                        </a:rPr>
                        <a:t>14</a:t>
                      </a:r>
                      <a:r>
                        <a:rPr sz="600" spc="-5" dirty="0">
                          <a:solidFill>
                            <a:srgbClr val="585858"/>
                          </a:solidFill>
                          <a:latin typeface="Calibri"/>
                          <a:cs typeface="Calibri"/>
                        </a:rPr>
                        <a:t>.</a:t>
                      </a:r>
                      <a:r>
                        <a:rPr sz="600" spc="-10" dirty="0">
                          <a:solidFill>
                            <a:srgbClr val="585858"/>
                          </a:solidFill>
                          <a:latin typeface="Calibri"/>
                          <a:cs typeface="Calibri"/>
                        </a:rPr>
                        <a:t>05</a:t>
                      </a:r>
                      <a:r>
                        <a:rPr sz="600" dirty="0">
                          <a:solidFill>
                            <a:srgbClr val="585858"/>
                          </a:solidFill>
                          <a:latin typeface="Calibri"/>
                          <a:cs typeface="Calibri"/>
                        </a:rPr>
                        <a:t>9</a:t>
                      </a:r>
                      <a:endParaRPr sz="600">
                        <a:latin typeface="Calibri"/>
                        <a:cs typeface="Calibri"/>
                      </a:endParaRPr>
                    </a:p>
                  </a:txBody>
                  <a:tcPr marL="0" marR="0" marT="0" marB="0">
                    <a:lnT w="14927">
                      <a:solidFill>
                        <a:srgbClr val="000000"/>
                      </a:solidFill>
                      <a:prstDash val="solid"/>
                    </a:lnT>
                  </a:tcPr>
                </a:tc>
                <a:tc>
                  <a:txBody>
                    <a:bodyPr/>
                    <a:lstStyle/>
                    <a:p>
                      <a:pPr>
                        <a:lnSpc>
                          <a:spcPct val="100000"/>
                        </a:lnSpc>
                      </a:pPr>
                      <a:endParaRPr sz="600">
                        <a:latin typeface="Times New Roman"/>
                        <a:cs typeface="Times New Roman"/>
                      </a:endParaRPr>
                    </a:p>
                    <a:p>
                      <a:pPr>
                        <a:lnSpc>
                          <a:spcPct val="100000"/>
                        </a:lnSpc>
                        <a:spcBef>
                          <a:spcPts val="51"/>
                        </a:spcBef>
                      </a:pPr>
                      <a:endParaRPr sz="800">
                        <a:latin typeface="Times New Roman"/>
                        <a:cs typeface="Times New Roman"/>
                      </a:endParaRPr>
                    </a:p>
                    <a:p>
                      <a:pPr marR="36195" algn="r">
                        <a:lnSpc>
                          <a:spcPct val="100000"/>
                        </a:lnSpc>
                      </a:pPr>
                      <a:r>
                        <a:rPr sz="600" spc="-10" dirty="0">
                          <a:solidFill>
                            <a:srgbClr val="585858"/>
                          </a:solidFill>
                          <a:latin typeface="Calibri"/>
                          <a:cs typeface="Calibri"/>
                        </a:rPr>
                        <a:t>155</a:t>
                      </a:r>
                      <a:r>
                        <a:rPr sz="600" spc="-5" dirty="0">
                          <a:solidFill>
                            <a:srgbClr val="585858"/>
                          </a:solidFill>
                          <a:latin typeface="Calibri"/>
                          <a:cs typeface="Calibri"/>
                        </a:rPr>
                        <a:t>.</a:t>
                      </a:r>
                      <a:r>
                        <a:rPr sz="600" spc="-10" dirty="0">
                          <a:solidFill>
                            <a:srgbClr val="585858"/>
                          </a:solidFill>
                          <a:latin typeface="Calibri"/>
                          <a:cs typeface="Calibri"/>
                        </a:rPr>
                        <a:t>87</a:t>
                      </a:r>
                      <a:r>
                        <a:rPr sz="600" dirty="0">
                          <a:solidFill>
                            <a:srgbClr val="585858"/>
                          </a:solidFill>
                          <a:latin typeface="Calibri"/>
                          <a:cs typeface="Calibri"/>
                        </a:rPr>
                        <a:t>2</a:t>
                      </a:r>
                      <a:endParaRPr sz="600">
                        <a:latin typeface="Calibri"/>
                        <a:cs typeface="Calibri"/>
                      </a:endParaRPr>
                    </a:p>
                  </a:txBody>
                  <a:tcPr marL="0" marR="0" marT="0" marB="0">
                    <a:lnT w="14927">
                      <a:solidFill>
                        <a:srgbClr val="000000"/>
                      </a:solidFill>
                      <a:prstDash val="solid"/>
                    </a:lnT>
                  </a:tcPr>
                </a:tc>
                <a:tc>
                  <a:txBody>
                    <a:bodyPr/>
                    <a:lstStyle/>
                    <a:p>
                      <a:pPr>
                        <a:lnSpc>
                          <a:spcPct val="100000"/>
                        </a:lnSpc>
                      </a:pPr>
                      <a:endParaRPr sz="600">
                        <a:latin typeface="Times New Roman"/>
                        <a:cs typeface="Times New Roman"/>
                      </a:endParaRPr>
                    </a:p>
                    <a:p>
                      <a:pPr>
                        <a:lnSpc>
                          <a:spcPct val="100000"/>
                        </a:lnSpc>
                        <a:spcBef>
                          <a:spcPts val="51"/>
                        </a:spcBef>
                      </a:pPr>
                      <a:endParaRPr sz="800">
                        <a:latin typeface="Times New Roman"/>
                        <a:cs typeface="Times New Roman"/>
                      </a:endParaRPr>
                    </a:p>
                    <a:p>
                      <a:pPr marR="36195" algn="r">
                        <a:lnSpc>
                          <a:spcPct val="100000"/>
                        </a:lnSpc>
                      </a:pPr>
                      <a:r>
                        <a:rPr sz="600" spc="-10" dirty="0">
                          <a:solidFill>
                            <a:srgbClr val="585858"/>
                          </a:solidFill>
                          <a:latin typeface="Calibri"/>
                          <a:cs typeface="Calibri"/>
                        </a:rPr>
                        <a:t>80</a:t>
                      </a:r>
                      <a:r>
                        <a:rPr sz="600" spc="-5" dirty="0">
                          <a:solidFill>
                            <a:srgbClr val="585858"/>
                          </a:solidFill>
                          <a:latin typeface="Calibri"/>
                          <a:cs typeface="Calibri"/>
                        </a:rPr>
                        <a:t>.</a:t>
                      </a:r>
                      <a:r>
                        <a:rPr sz="600" spc="-10" dirty="0">
                          <a:solidFill>
                            <a:srgbClr val="585858"/>
                          </a:solidFill>
                          <a:latin typeface="Calibri"/>
                          <a:cs typeface="Calibri"/>
                        </a:rPr>
                        <a:t>13</a:t>
                      </a:r>
                      <a:r>
                        <a:rPr sz="600" dirty="0">
                          <a:solidFill>
                            <a:srgbClr val="585858"/>
                          </a:solidFill>
                          <a:latin typeface="Calibri"/>
                          <a:cs typeface="Calibri"/>
                        </a:rPr>
                        <a:t>2</a:t>
                      </a:r>
                      <a:endParaRPr sz="600">
                        <a:latin typeface="Calibri"/>
                        <a:cs typeface="Calibri"/>
                      </a:endParaRPr>
                    </a:p>
                  </a:txBody>
                  <a:tcPr marL="0" marR="0" marT="0" marB="0">
                    <a:lnT w="14927">
                      <a:solidFill>
                        <a:srgbClr val="000000"/>
                      </a:solidFill>
                      <a:prstDash val="solid"/>
                    </a:lnT>
                  </a:tcPr>
                </a:tc>
                <a:tc>
                  <a:txBody>
                    <a:bodyPr/>
                    <a:lstStyle/>
                    <a:p>
                      <a:pPr>
                        <a:lnSpc>
                          <a:spcPct val="100000"/>
                        </a:lnSpc>
                      </a:pPr>
                      <a:endParaRPr sz="600">
                        <a:latin typeface="Times New Roman"/>
                        <a:cs typeface="Times New Roman"/>
                      </a:endParaRPr>
                    </a:p>
                    <a:p>
                      <a:pPr>
                        <a:lnSpc>
                          <a:spcPct val="100000"/>
                        </a:lnSpc>
                        <a:spcBef>
                          <a:spcPts val="51"/>
                        </a:spcBef>
                      </a:pPr>
                      <a:endParaRPr sz="800">
                        <a:latin typeface="Times New Roman"/>
                        <a:cs typeface="Times New Roman"/>
                      </a:endParaRPr>
                    </a:p>
                    <a:p>
                      <a:pPr marR="36195" algn="r">
                        <a:lnSpc>
                          <a:spcPct val="100000"/>
                        </a:lnSpc>
                      </a:pPr>
                      <a:r>
                        <a:rPr sz="600" spc="-10" dirty="0">
                          <a:solidFill>
                            <a:srgbClr val="585858"/>
                          </a:solidFill>
                          <a:latin typeface="Calibri"/>
                          <a:cs typeface="Calibri"/>
                        </a:rPr>
                        <a:t>1</a:t>
                      </a:r>
                      <a:r>
                        <a:rPr sz="600" spc="-5" dirty="0">
                          <a:solidFill>
                            <a:srgbClr val="585858"/>
                          </a:solidFill>
                          <a:latin typeface="Calibri"/>
                          <a:cs typeface="Calibri"/>
                        </a:rPr>
                        <a:t>.</a:t>
                      </a:r>
                      <a:r>
                        <a:rPr sz="600" spc="-10" dirty="0">
                          <a:solidFill>
                            <a:srgbClr val="585858"/>
                          </a:solidFill>
                          <a:latin typeface="Calibri"/>
                          <a:cs typeface="Calibri"/>
                        </a:rPr>
                        <a:t>75</a:t>
                      </a:r>
                      <a:r>
                        <a:rPr sz="600" dirty="0">
                          <a:solidFill>
                            <a:srgbClr val="585858"/>
                          </a:solidFill>
                          <a:latin typeface="Calibri"/>
                          <a:cs typeface="Calibri"/>
                        </a:rPr>
                        <a:t>4</a:t>
                      </a:r>
                      <a:endParaRPr sz="600">
                        <a:latin typeface="Calibri"/>
                        <a:cs typeface="Calibri"/>
                      </a:endParaRPr>
                    </a:p>
                  </a:txBody>
                  <a:tcPr marL="0" marR="0" marT="0" marB="0">
                    <a:lnT w="14927">
                      <a:solidFill>
                        <a:srgbClr val="000000"/>
                      </a:solidFill>
                      <a:prstDash val="solid"/>
                    </a:lnT>
                  </a:tcPr>
                </a:tc>
                <a:tc>
                  <a:txBody>
                    <a:bodyPr/>
                    <a:lstStyle/>
                    <a:p>
                      <a:pPr>
                        <a:lnSpc>
                          <a:spcPct val="100000"/>
                        </a:lnSpc>
                      </a:pPr>
                      <a:endParaRPr sz="600">
                        <a:latin typeface="Times New Roman"/>
                        <a:cs typeface="Times New Roman"/>
                      </a:endParaRPr>
                    </a:p>
                    <a:p>
                      <a:pPr>
                        <a:lnSpc>
                          <a:spcPct val="100000"/>
                        </a:lnSpc>
                        <a:spcBef>
                          <a:spcPts val="51"/>
                        </a:spcBef>
                      </a:pPr>
                      <a:endParaRPr sz="800">
                        <a:latin typeface="Times New Roman"/>
                        <a:cs typeface="Times New Roman"/>
                      </a:endParaRPr>
                    </a:p>
                    <a:p>
                      <a:pPr marR="36195" algn="r">
                        <a:lnSpc>
                          <a:spcPct val="100000"/>
                        </a:lnSpc>
                      </a:pPr>
                      <a:r>
                        <a:rPr sz="600" spc="-10" dirty="0">
                          <a:solidFill>
                            <a:srgbClr val="585858"/>
                          </a:solidFill>
                          <a:latin typeface="Calibri"/>
                          <a:cs typeface="Calibri"/>
                        </a:rPr>
                        <a:t>7</a:t>
                      </a:r>
                      <a:r>
                        <a:rPr sz="600" spc="-5" dirty="0">
                          <a:solidFill>
                            <a:srgbClr val="585858"/>
                          </a:solidFill>
                          <a:latin typeface="Calibri"/>
                          <a:cs typeface="Calibri"/>
                        </a:rPr>
                        <a:t>.</a:t>
                      </a:r>
                      <a:r>
                        <a:rPr sz="600" spc="-10" dirty="0">
                          <a:solidFill>
                            <a:srgbClr val="585858"/>
                          </a:solidFill>
                          <a:latin typeface="Calibri"/>
                          <a:cs typeface="Calibri"/>
                        </a:rPr>
                        <a:t>00</a:t>
                      </a:r>
                      <a:r>
                        <a:rPr sz="600" dirty="0">
                          <a:solidFill>
                            <a:srgbClr val="585858"/>
                          </a:solidFill>
                          <a:latin typeface="Calibri"/>
                          <a:cs typeface="Calibri"/>
                        </a:rPr>
                        <a:t>1</a:t>
                      </a:r>
                      <a:endParaRPr sz="600">
                        <a:latin typeface="Calibri"/>
                        <a:cs typeface="Calibri"/>
                      </a:endParaRPr>
                    </a:p>
                  </a:txBody>
                  <a:tcPr marL="0" marR="0" marT="0" marB="0">
                    <a:lnT w="14927">
                      <a:solidFill>
                        <a:srgbClr val="000000"/>
                      </a:solidFill>
                      <a:prstDash val="solid"/>
                    </a:lnT>
                  </a:tcPr>
                </a:tc>
                <a:tc>
                  <a:txBody>
                    <a:bodyPr/>
                    <a:lstStyle/>
                    <a:p>
                      <a:pPr>
                        <a:lnSpc>
                          <a:spcPct val="100000"/>
                        </a:lnSpc>
                      </a:pPr>
                      <a:endParaRPr sz="600">
                        <a:latin typeface="Times New Roman"/>
                        <a:cs typeface="Times New Roman"/>
                      </a:endParaRPr>
                    </a:p>
                    <a:p>
                      <a:pPr>
                        <a:lnSpc>
                          <a:spcPct val="100000"/>
                        </a:lnSpc>
                        <a:spcBef>
                          <a:spcPts val="51"/>
                        </a:spcBef>
                      </a:pPr>
                      <a:endParaRPr sz="800">
                        <a:latin typeface="Times New Roman"/>
                        <a:cs typeface="Times New Roman"/>
                      </a:endParaRPr>
                    </a:p>
                    <a:p>
                      <a:pPr marR="36195" algn="r">
                        <a:lnSpc>
                          <a:spcPct val="100000"/>
                        </a:lnSpc>
                      </a:pPr>
                      <a:r>
                        <a:rPr sz="600" b="1" spc="-10" dirty="0">
                          <a:solidFill>
                            <a:srgbClr val="585858"/>
                          </a:solidFill>
                          <a:latin typeface="Calibri"/>
                          <a:cs typeface="Calibri"/>
                        </a:rPr>
                        <a:t>457</a:t>
                      </a:r>
                      <a:r>
                        <a:rPr sz="600" b="1" spc="-15" dirty="0">
                          <a:solidFill>
                            <a:srgbClr val="585858"/>
                          </a:solidFill>
                          <a:latin typeface="Calibri"/>
                          <a:cs typeface="Calibri"/>
                        </a:rPr>
                        <a:t>.</a:t>
                      </a:r>
                      <a:r>
                        <a:rPr sz="600" b="1" spc="-10" dirty="0">
                          <a:solidFill>
                            <a:srgbClr val="585858"/>
                          </a:solidFill>
                          <a:latin typeface="Calibri"/>
                          <a:cs typeface="Calibri"/>
                        </a:rPr>
                        <a:t>91</a:t>
                      </a:r>
                      <a:r>
                        <a:rPr sz="600" b="1" dirty="0">
                          <a:solidFill>
                            <a:srgbClr val="585858"/>
                          </a:solidFill>
                          <a:latin typeface="Calibri"/>
                          <a:cs typeface="Calibri"/>
                        </a:rPr>
                        <a:t>2</a:t>
                      </a:r>
                      <a:endParaRPr sz="600">
                        <a:latin typeface="Calibri"/>
                        <a:cs typeface="Calibri"/>
                      </a:endParaRPr>
                    </a:p>
                  </a:txBody>
                  <a:tcPr marL="0" marR="0" marT="0" marB="0">
                    <a:lnT w="14927">
                      <a:solidFill>
                        <a:srgbClr val="000000"/>
                      </a:solidFill>
                      <a:prstDash val="solid"/>
                    </a:lnT>
                  </a:tcPr>
                </a:tc>
                <a:tc gridSpan="2">
                  <a:txBody>
                    <a:bodyPr/>
                    <a:lstStyle/>
                    <a:p>
                      <a:pPr>
                        <a:lnSpc>
                          <a:spcPct val="100000"/>
                        </a:lnSpc>
                      </a:pPr>
                      <a:endParaRPr sz="600">
                        <a:latin typeface="Times New Roman"/>
                        <a:cs typeface="Times New Roman"/>
                      </a:endParaRPr>
                    </a:p>
                    <a:p>
                      <a:pPr>
                        <a:lnSpc>
                          <a:spcPct val="100000"/>
                        </a:lnSpc>
                        <a:spcBef>
                          <a:spcPts val="51"/>
                        </a:spcBef>
                      </a:pPr>
                      <a:endParaRPr sz="800">
                        <a:latin typeface="Times New Roman"/>
                        <a:cs typeface="Times New Roman"/>
                      </a:endParaRPr>
                    </a:p>
                    <a:p>
                      <a:pPr marR="29209" algn="r">
                        <a:lnSpc>
                          <a:spcPct val="100000"/>
                        </a:lnSpc>
                      </a:pPr>
                      <a:r>
                        <a:rPr sz="600" b="1" spc="-10" dirty="0">
                          <a:solidFill>
                            <a:srgbClr val="585858"/>
                          </a:solidFill>
                          <a:latin typeface="Calibri"/>
                          <a:cs typeface="Calibri"/>
                        </a:rPr>
                        <a:t>457</a:t>
                      </a:r>
                      <a:r>
                        <a:rPr sz="600" b="1" spc="-15" dirty="0">
                          <a:solidFill>
                            <a:srgbClr val="585858"/>
                          </a:solidFill>
                          <a:latin typeface="Calibri"/>
                          <a:cs typeface="Calibri"/>
                        </a:rPr>
                        <a:t>.</a:t>
                      </a:r>
                      <a:r>
                        <a:rPr sz="600" b="1" spc="-10" dirty="0">
                          <a:solidFill>
                            <a:srgbClr val="585858"/>
                          </a:solidFill>
                          <a:latin typeface="Calibri"/>
                          <a:cs typeface="Calibri"/>
                        </a:rPr>
                        <a:t>91</a:t>
                      </a:r>
                      <a:r>
                        <a:rPr sz="600" b="1" dirty="0">
                          <a:solidFill>
                            <a:srgbClr val="585858"/>
                          </a:solidFill>
                          <a:latin typeface="Calibri"/>
                          <a:cs typeface="Calibri"/>
                        </a:rPr>
                        <a:t>2</a:t>
                      </a:r>
                      <a:endParaRPr sz="600">
                        <a:latin typeface="Calibri"/>
                        <a:cs typeface="Calibri"/>
                      </a:endParaRPr>
                    </a:p>
                  </a:txBody>
                  <a:tcPr marL="0" marR="0" marT="0" marB="0">
                    <a:lnR w="14940">
                      <a:solidFill>
                        <a:srgbClr val="000000"/>
                      </a:solidFill>
                      <a:prstDash val="solid"/>
                    </a:lnR>
                    <a:lnT w="14927">
                      <a:solidFill>
                        <a:srgbClr val="000000"/>
                      </a:solidFill>
                      <a:prstDash val="solid"/>
                    </a:lnT>
                  </a:tcPr>
                </a:tc>
                <a:tc hMerge="1">
                  <a:txBody>
                    <a:bodyPr/>
                    <a:lstStyle/>
                    <a:p>
                      <a:endParaRPr/>
                    </a:p>
                  </a:txBody>
                  <a:tcPr marL="0" marR="0" marT="0" marB="0"/>
                </a:tc>
                <a:extLst>
                  <a:ext uri="{0D108BD9-81ED-4DB2-BD59-A6C34878D82A}">
                    <a16:rowId xmlns:a16="http://schemas.microsoft.com/office/drawing/2014/main" xmlns="" val="10001"/>
                  </a:ext>
                </a:extLst>
              </a:tr>
              <a:tr h="234322">
                <a:tc vMerge="1">
                  <a:txBody>
                    <a:bodyPr/>
                    <a:lstStyle/>
                    <a:p>
                      <a:endParaRPr/>
                    </a:p>
                  </a:txBody>
                  <a:tcPr marL="0" marR="0" marT="0" marB="0">
                    <a:lnL w="7470">
                      <a:solidFill>
                        <a:srgbClr val="000000"/>
                      </a:solidFill>
                      <a:prstDash val="solid"/>
                    </a:lnL>
                    <a:lnT w="14927">
                      <a:solidFill>
                        <a:srgbClr val="000000"/>
                      </a:solidFill>
                      <a:prstDash val="solid"/>
                    </a:lnT>
                    <a:lnB w="14927">
                      <a:solidFill>
                        <a:srgbClr val="000000"/>
                      </a:solidFill>
                      <a:prstDash val="solid"/>
                    </a:lnB>
                  </a:tcPr>
                </a:tc>
                <a:tc>
                  <a:txBody>
                    <a:bodyPr/>
                    <a:lstStyle/>
                    <a:p>
                      <a:pPr>
                        <a:lnSpc>
                          <a:spcPct val="100000"/>
                        </a:lnSpc>
                        <a:spcBef>
                          <a:spcPts val="51"/>
                        </a:spcBef>
                      </a:pPr>
                      <a:endParaRPr sz="500" dirty="0">
                        <a:latin typeface="Times New Roman"/>
                        <a:cs typeface="Times New Roman"/>
                      </a:endParaRPr>
                    </a:p>
                    <a:p>
                      <a:pPr marR="36195" algn="r">
                        <a:lnSpc>
                          <a:spcPct val="100000"/>
                        </a:lnSpc>
                      </a:pPr>
                      <a:r>
                        <a:rPr sz="600" dirty="0">
                          <a:solidFill>
                            <a:srgbClr val="585858"/>
                          </a:solidFill>
                          <a:latin typeface="Calibri"/>
                          <a:cs typeface="Calibri"/>
                        </a:rPr>
                        <a:t>0</a:t>
                      </a:r>
                      <a:endParaRPr sz="600" dirty="0">
                        <a:latin typeface="Calibri"/>
                        <a:cs typeface="Calibri"/>
                      </a:endParaRPr>
                    </a:p>
                  </a:txBody>
                  <a:tcPr marL="0" marR="0" marT="0" marB="0">
                    <a:lnB w="14927">
                      <a:solidFill>
                        <a:srgbClr val="000000"/>
                      </a:solidFill>
                      <a:prstDash val="solid"/>
                    </a:lnB>
                  </a:tcPr>
                </a:tc>
                <a:tc>
                  <a:txBody>
                    <a:bodyPr/>
                    <a:lstStyle/>
                    <a:p>
                      <a:pPr>
                        <a:lnSpc>
                          <a:spcPct val="100000"/>
                        </a:lnSpc>
                        <a:spcBef>
                          <a:spcPts val="51"/>
                        </a:spcBef>
                      </a:pPr>
                      <a:endParaRPr sz="500">
                        <a:latin typeface="Times New Roman"/>
                        <a:cs typeface="Times New Roman"/>
                      </a:endParaRPr>
                    </a:p>
                    <a:p>
                      <a:pPr marR="36195" algn="r">
                        <a:lnSpc>
                          <a:spcPct val="100000"/>
                        </a:lnSpc>
                      </a:pPr>
                      <a:r>
                        <a:rPr sz="600" dirty="0">
                          <a:solidFill>
                            <a:srgbClr val="585858"/>
                          </a:solidFill>
                          <a:latin typeface="Calibri"/>
                          <a:cs typeface="Calibri"/>
                        </a:rPr>
                        <a:t>0</a:t>
                      </a:r>
                      <a:endParaRPr sz="600">
                        <a:latin typeface="Calibri"/>
                        <a:cs typeface="Calibri"/>
                      </a:endParaRPr>
                    </a:p>
                  </a:txBody>
                  <a:tcPr marL="0" marR="0" marT="0" marB="0">
                    <a:lnB w="14927">
                      <a:solidFill>
                        <a:srgbClr val="000000"/>
                      </a:solidFill>
                      <a:prstDash val="solid"/>
                    </a:lnB>
                  </a:tcPr>
                </a:tc>
                <a:tc>
                  <a:txBody>
                    <a:bodyPr/>
                    <a:lstStyle/>
                    <a:p>
                      <a:pPr>
                        <a:lnSpc>
                          <a:spcPct val="100000"/>
                        </a:lnSpc>
                        <a:spcBef>
                          <a:spcPts val="51"/>
                        </a:spcBef>
                      </a:pPr>
                      <a:endParaRPr sz="500">
                        <a:latin typeface="Times New Roman"/>
                        <a:cs typeface="Times New Roman"/>
                      </a:endParaRPr>
                    </a:p>
                    <a:p>
                      <a:pPr marR="36830" algn="r">
                        <a:lnSpc>
                          <a:spcPct val="100000"/>
                        </a:lnSpc>
                      </a:pPr>
                      <a:r>
                        <a:rPr sz="600" spc="-10" dirty="0">
                          <a:solidFill>
                            <a:srgbClr val="585858"/>
                          </a:solidFill>
                          <a:latin typeface="Calibri"/>
                          <a:cs typeface="Calibri"/>
                        </a:rPr>
                        <a:t>814</a:t>
                      </a:r>
                      <a:endParaRPr sz="600">
                        <a:latin typeface="Calibri"/>
                        <a:cs typeface="Calibri"/>
                      </a:endParaRPr>
                    </a:p>
                  </a:txBody>
                  <a:tcPr marL="0" marR="0" marT="0" marB="0">
                    <a:lnB w="14927">
                      <a:solidFill>
                        <a:srgbClr val="000000"/>
                      </a:solidFill>
                      <a:prstDash val="solid"/>
                    </a:lnB>
                  </a:tcPr>
                </a:tc>
                <a:tc>
                  <a:txBody>
                    <a:bodyPr/>
                    <a:lstStyle/>
                    <a:p>
                      <a:pPr>
                        <a:lnSpc>
                          <a:spcPct val="100000"/>
                        </a:lnSpc>
                        <a:spcBef>
                          <a:spcPts val="51"/>
                        </a:spcBef>
                      </a:pPr>
                      <a:endParaRPr sz="500">
                        <a:latin typeface="Times New Roman"/>
                        <a:cs typeface="Times New Roman"/>
                      </a:endParaRPr>
                    </a:p>
                    <a:p>
                      <a:pPr marR="36195" algn="r">
                        <a:lnSpc>
                          <a:spcPct val="100000"/>
                        </a:lnSpc>
                      </a:pPr>
                      <a:r>
                        <a:rPr sz="600" dirty="0">
                          <a:solidFill>
                            <a:srgbClr val="585858"/>
                          </a:solidFill>
                          <a:latin typeface="Calibri"/>
                          <a:cs typeface="Calibri"/>
                        </a:rPr>
                        <a:t>0</a:t>
                      </a:r>
                      <a:endParaRPr sz="600">
                        <a:latin typeface="Calibri"/>
                        <a:cs typeface="Calibri"/>
                      </a:endParaRPr>
                    </a:p>
                  </a:txBody>
                  <a:tcPr marL="0" marR="0" marT="0" marB="0">
                    <a:lnB w="14927">
                      <a:solidFill>
                        <a:srgbClr val="000000"/>
                      </a:solidFill>
                      <a:prstDash val="solid"/>
                    </a:lnB>
                  </a:tcPr>
                </a:tc>
                <a:tc>
                  <a:txBody>
                    <a:bodyPr/>
                    <a:lstStyle/>
                    <a:p>
                      <a:pPr>
                        <a:lnSpc>
                          <a:spcPct val="100000"/>
                        </a:lnSpc>
                        <a:spcBef>
                          <a:spcPts val="51"/>
                        </a:spcBef>
                      </a:pPr>
                      <a:endParaRPr sz="500">
                        <a:latin typeface="Times New Roman"/>
                        <a:cs typeface="Times New Roman"/>
                      </a:endParaRPr>
                    </a:p>
                    <a:p>
                      <a:pPr marR="36195" algn="r">
                        <a:lnSpc>
                          <a:spcPct val="100000"/>
                        </a:lnSpc>
                      </a:pPr>
                      <a:r>
                        <a:rPr sz="600" dirty="0">
                          <a:solidFill>
                            <a:srgbClr val="585858"/>
                          </a:solidFill>
                          <a:latin typeface="Calibri"/>
                          <a:cs typeface="Calibri"/>
                        </a:rPr>
                        <a:t>0</a:t>
                      </a:r>
                      <a:endParaRPr sz="600">
                        <a:latin typeface="Calibri"/>
                        <a:cs typeface="Calibri"/>
                      </a:endParaRPr>
                    </a:p>
                  </a:txBody>
                  <a:tcPr marL="0" marR="0" marT="0" marB="0">
                    <a:lnB w="14927">
                      <a:solidFill>
                        <a:srgbClr val="000000"/>
                      </a:solidFill>
                      <a:prstDash val="solid"/>
                    </a:lnB>
                  </a:tcPr>
                </a:tc>
                <a:tc>
                  <a:txBody>
                    <a:bodyPr/>
                    <a:lstStyle/>
                    <a:p>
                      <a:pPr>
                        <a:lnSpc>
                          <a:spcPct val="100000"/>
                        </a:lnSpc>
                        <a:spcBef>
                          <a:spcPts val="51"/>
                        </a:spcBef>
                      </a:pPr>
                      <a:endParaRPr sz="500">
                        <a:latin typeface="Times New Roman"/>
                        <a:cs typeface="Times New Roman"/>
                      </a:endParaRPr>
                    </a:p>
                    <a:p>
                      <a:pPr marR="36195" algn="r">
                        <a:lnSpc>
                          <a:spcPct val="100000"/>
                        </a:lnSpc>
                      </a:pPr>
                      <a:r>
                        <a:rPr sz="600" dirty="0">
                          <a:solidFill>
                            <a:srgbClr val="585858"/>
                          </a:solidFill>
                          <a:latin typeface="Calibri"/>
                          <a:cs typeface="Calibri"/>
                        </a:rPr>
                        <a:t>0</a:t>
                      </a:r>
                      <a:endParaRPr sz="600">
                        <a:latin typeface="Calibri"/>
                        <a:cs typeface="Calibri"/>
                      </a:endParaRPr>
                    </a:p>
                  </a:txBody>
                  <a:tcPr marL="0" marR="0" marT="0" marB="0">
                    <a:lnB w="14927">
                      <a:solidFill>
                        <a:srgbClr val="000000"/>
                      </a:solidFill>
                      <a:prstDash val="solid"/>
                    </a:lnB>
                  </a:tcPr>
                </a:tc>
                <a:tc>
                  <a:txBody>
                    <a:bodyPr/>
                    <a:lstStyle/>
                    <a:p>
                      <a:pPr>
                        <a:lnSpc>
                          <a:spcPct val="100000"/>
                        </a:lnSpc>
                        <a:spcBef>
                          <a:spcPts val="51"/>
                        </a:spcBef>
                      </a:pPr>
                      <a:endParaRPr sz="500">
                        <a:latin typeface="Times New Roman"/>
                        <a:cs typeface="Times New Roman"/>
                      </a:endParaRPr>
                    </a:p>
                    <a:p>
                      <a:pPr marR="37465" algn="r">
                        <a:lnSpc>
                          <a:spcPct val="100000"/>
                        </a:lnSpc>
                      </a:pPr>
                      <a:r>
                        <a:rPr sz="600" b="1" spc="-10" dirty="0">
                          <a:solidFill>
                            <a:srgbClr val="585858"/>
                          </a:solidFill>
                          <a:latin typeface="Calibri"/>
                          <a:cs typeface="Calibri"/>
                        </a:rPr>
                        <a:t>814</a:t>
                      </a:r>
                      <a:endParaRPr sz="600">
                        <a:latin typeface="Calibri"/>
                        <a:cs typeface="Calibri"/>
                      </a:endParaRPr>
                    </a:p>
                  </a:txBody>
                  <a:tcPr marL="0" marR="0" marT="0" marB="0">
                    <a:lnB w="14927">
                      <a:solidFill>
                        <a:srgbClr val="000000"/>
                      </a:solidFill>
                      <a:prstDash val="solid"/>
                    </a:lnB>
                  </a:tcPr>
                </a:tc>
                <a:tc gridSpan="2">
                  <a:txBody>
                    <a:bodyPr/>
                    <a:lstStyle/>
                    <a:p>
                      <a:pPr>
                        <a:lnSpc>
                          <a:spcPct val="100000"/>
                        </a:lnSpc>
                        <a:spcBef>
                          <a:spcPts val="51"/>
                        </a:spcBef>
                      </a:pPr>
                      <a:endParaRPr sz="500" dirty="0">
                        <a:latin typeface="Times New Roman"/>
                        <a:cs typeface="Times New Roman"/>
                      </a:endParaRPr>
                    </a:p>
                    <a:p>
                      <a:pPr marR="29845" algn="r">
                        <a:lnSpc>
                          <a:spcPct val="100000"/>
                        </a:lnSpc>
                      </a:pPr>
                      <a:r>
                        <a:rPr sz="600" b="1" spc="-10" dirty="0">
                          <a:solidFill>
                            <a:srgbClr val="585858"/>
                          </a:solidFill>
                          <a:latin typeface="Calibri"/>
                          <a:cs typeface="Calibri"/>
                        </a:rPr>
                        <a:t>814</a:t>
                      </a:r>
                      <a:endParaRPr sz="600" dirty="0">
                        <a:latin typeface="Calibri"/>
                        <a:cs typeface="Calibri"/>
                      </a:endParaRPr>
                    </a:p>
                  </a:txBody>
                  <a:tcPr marL="0" marR="0" marT="0" marB="0">
                    <a:lnR w="14940">
                      <a:solidFill>
                        <a:srgbClr val="000000"/>
                      </a:solidFill>
                      <a:prstDash val="solid"/>
                    </a:lnR>
                    <a:lnB w="14927">
                      <a:solidFill>
                        <a:srgbClr val="000000"/>
                      </a:solidFill>
                      <a:prstDash val="solid"/>
                    </a:lnB>
                  </a:tcPr>
                </a:tc>
                <a:tc hMerge="1">
                  <a:txBody>
                    <a:bodyPr/>
                    <a:lstStyle/>
                    <a:p>
                      <a:endParaRPr/>
                    </a:p>
                  </a:txBody>
                  <a:tcPr marL="0" marR="0" marT="0" marB="0"/>
                </a:tc>
                <a:extLst>
                  <a:ext uri="{0D108BD9-81ED-4DB2-BD59-A6C34878D82A}">
                    <a16:rowId xmlns:a16="http://schemas.microsoft.com/office/drawing/2014/main" xmlns="" val="10002"/>
                  </a:ext>
                </a:extLst>
              </a:tr>
            </a:tbl>
          </a:graphicData>
        </a:graphic>
      </p:graphicFrame>
    </p:spTree>
    <p:extLst>
      <p:ext uri="{BB962C8B-B14F-4D97-AF65-F5344CB8AC3E}">
        <p14:creationId xmlns:p14="http://schemas.microsoft.com/office/powerpoint/2010/main" val="149796603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3"/>
          <p:cNvGraphicFramePr>
            <a:graphicFrameLocks noGrp="1"/>
          </p:cNvGraphicFramePr>
          <p:nvPr>
            <p:extLst/>
          </p:nvPr>
        </p:nvGraphicFramePr>
        <p:xfrm>
          <a:off x="1042819" y="1196752"/>
          <a:ext cx="7649255" cy="2294607"/>
        </p:xfrm>
        <a:graphic>
          <a:graphicData uri="http://schemas.openxmlformats.org/drawingml/2006/table">
            <a:tbl>
              <a:tblPr firstRow="1" bandRow="1">
                <a:tableStyleId>{2D5ABB26-0587-4C30-8999-92F81FD0307C}</a:tableStyleId>
              </a:tblPr>
              <a:tblGrid>
                <a:gridCol w="2279332">
                  <a:extLst>
                    <a:ext uri="{9D8B030D-6E8A-4147-A177-3AD203B41FA5}">
                      <a16:colId xmlns:a16="http://schemas.microsoft.com/office/drawing/2014/main" xmlns="" val="20000"/>
                    </a:ext>
                  </a:extLst>
                </a:gridCol>
                <a:gridCol w="228379">
                  <a:extLst>
                    <a:ext uri="{9D8B030D-6E8A-4147-A177-3AD203B41FA5}">
                      <a16:colId xmlns:a16="http://schemas.microsoft.com/office/drawing/2014/main" xmlns="" val="20001"/>
                    </a:ext>
                  </a:extLst>
                </a:gridCol>
                <a:gridCol w="358601">
                  <a:extLst>
                    <a:ext uri="{9D8B030D-6E8A-4147-A177-3AD203B41FA5}">
                      <a16:colId xmlns:a16="http://schemas.microsoft.com/office/drawing/2014/main" xmlns="" val="20002"/>
                    </a:ext>
                  </a:extLst>
                </a:gridCol>
                <a:gridCol w="587157">
                  <a:extLst>
                    <a:ext uri="{9D8B030D-6E8A-4147-A177-3AD203B41FA5}">
                      <a16:colId xmlns:a16="http://schemas.microsoft.com/office/drawing/2014/main" xmlns="" val="20003"/>
                    </a:ext>
                  </a:extLst>
                </a:gridCol>
                <a:gridCol w="587245">
                  <a:extLst>
                    <a:ext uri="{9D8B030D-6E8A-4147-A177-3AD203B41FA5}">
                      <a16:colId xmlns:a16="http://schemas.microsoft.com/office/drawing/2014/main" xmlns="" val="20004"/>
                    </a:ext>
                  </a:extLst>
                </a:gridCol>
                <a:gridCol w="587069">
                  <a:extLst>
                    <a:ext uri="{9D8B030D-6E8A-4147-A177-3AD203B41FA5}">
                      <a16:colId xmlns:a16="http://schemas.microsoft.com/office/drawing/2014/main" xmlns="" val="20005"/>
                    </a:ext>
                  </a:extLst>
                </a:gridCol>
                <a:gridCol w="587069">
                  <a:extLst>
                    <a:ext uri="{9D8B030D-6E8A-4147-A177-3AD203B41FA5}">
                      <a16:colId xmlns:a16="http://schemas.microsoft.com/office/drawing/2014/main" xmlns="" val="20006"/>
                    </a:ext>
                  </a:extLst>
                </a:gridCol>
                <a:gridCol w="673020">
                  <a:extLst>
                    <a:ext uri="{9D8B030D-6E8A-4147-A177-3AD203B41FA5}">
                      <a16:colId xmlns:a16="http://schemas.microsoft.com/office/drawing/2014/main" xmlns="" val="20007"/>
                    </a:ext>
                  </a:extLst>
                </a:gridCol>
                <a:gridCol w="587069">
                  <a:extLst>
                    <a:ext uri="{9D8B030D-6E8A-4147-A177-3AD203B41FA5}">
                      <a16:colId xmlns:a16="http://schemas.microsoft.com/office/drawing/2014/main" xmlns="" val="20008"/>
                    </a:ext>
                  </a:extLst>
                </a:gridCol>
                <a:gridCol w="586981">
                  <a:extLst>
                    <a:ext uri="{9D8B030D-6E8A-4147-A177-3AD203B41FA5}">
                      <a16:colId xmlns:a16="http://schemas.microsoft.com/office/drawing/2014/main" xmlns="" val="20009"/>
                    </a:ext>
                  </a:extLst>
                </a:gridCol>
                <a:gridCol w="587333">
                  <a:extLst>
                    <a:ext uri="{9D8B030D-6E8A-4147-A177-3AD203B41FA5}">
                      <a16:colId xmlns:a16="http://schemas.microsoft.com/office/drawing/2014/main" xmlns="" val="20010"/>
                    </a:ext>
                  </a:extLst>
                </a:gridCol>
              </a:tblGrid>
              <a:tr h="323391">
                <a:tc>
                  <a:txBody>
                    <a:bodyPr/>
                    <a:lstStyle/>
                    <a:p>
                      <a:pPr>
                        <a:lnSpc>
                          <a:spcPct val="100000"/>
                        </a:lnSpc>
                        <a:spcBef>
                          <a:spcPts val="29"/>
                        </a:spcBef>
                      </a:pPr>
                      <a:endParaRPr sz="700">
                        <a:latin typeface="Times New Roman"/>
                        <a:cs typeface="Times New Roman"/>
                      </a:endParaRPr>
                    </a:p>
                    <a:p>
                      <a:pPr marL="14604">
                        <a:lnSpc>
                          <a:spcPct val="100000"/>
                        </a:lnSpc>
                      </a:pPr>
                      <a:r>
                        <a:rPr sz="600" b="1" spc="-5" dirty="0">
                          <a:solidFill>
                            <a:srgbClr val="4F6128"/>
                          </a:solidFill>
                          <a:latin typeface="Calibri"/>
                          <a:cs typeface="Calibri"/>
                        </a:rPr>
                        <a:t>Ejercicio </a:t>
                      </a:r>
                      <a:r>
                        <a:rPr sz="600" b="1" spc="-10" dirty="0">
                          <a:solidFill>
                            <a:srgbClr val="4F6128"/>
                          </a:solidFill>
                          <a:latin typeface="Calibri"/>
                          <a:cs typeface="Calibri"/>
                        </a:rPr>
                        <a:t>terminado </a:t>
                      </a:r>
                      <a:r>
                        <a:rPr sz="600" b="1" dirty="0">
                          <a:solidFill>
                            <a:srgbClr val="4F6128"/>
                          </a:solidFill>
                          <a:latin typeface="Calibri"/>
                          <a:cs typeface="Calibri"/>
                        </a:rPr>
                        <a:t>al </a:t>
                      </a:r>
                      <a:r>
                        <a:rPr sz="600" b="1" spc="-5" dirty="0">
                          <a:solidFill>
                            <a:srgbClr val="4F6128"/>
                          </a:solidFill>
                          <a:latin typeface="Calibri"/>
                          <a:cs typeface="Calibri"/>
                        </a:rPr>
                        <a:t>31 </a:t>
                      </a:r>
                      <a:r>
                        <a:rPr sz="600" b="1" spc="-15" dirty="0">
                          <a:solidFill>
                            <a:srgbClr val="4F6128"/>
                          </a:solidFill>
                          <a:latin typeface="Calibri"/>
                          <a:cs typeface="Calibri"/>
                        </a:rPr>
                        <a:t>de </a:t>
                      </a:r>
                      <a:r>
                        <a:rPr sz="600" b="1" spc="-10" dirty="0">
                          <a:solidFill>
                            <a:srgbClr val="4F6128"/>
                          </a:solidFill>
                          <a:latin typeface="Calibri"/>
                          <a:cs typeface="Calibri"/>
                        </a:rPr>
                        <a:t>diciembre </a:t>
                      </a:r>
                      <a:r>
                        <a:rPr sz="600" b="1" spc="-15" dirty="0">
                          <a:solidFill>
                            <a:srgbClr val="4F6128"/>
                          </a:solidFill>
                          <a:latin typeface="Calibri"/>
                          <a:cs typeface="Calibri"/>
                        </a:rPr>
                        <a:t>de</a:t>
                      </a:r>
                      <a:r>
                        <a:rPr sz="600" b="1" spc="114" dirty="0">
                          <a:solidFill>
                            <a:srgbClr val="4F6128"/>
                          </a:solidFill>
                          <a:latin typeface="Calibri"/>
                          <a:cs typeface="Calibri"/>
                        </a:rPr>
                        <a:t> </a:t>
                      </a:r>
                      <a:r>
                        <a:rPr sz="600" b="1" spc="-5" dirty="0">
                          <a:solidFill>
                            <a:srgbClr val="4F6128"/>
                          </a:solidFill>
                          <a:latin typeface="Calibri"/>
                          <a:cs typeface="Calibri"/>
                        </a:rPr>
                        <a:t>2015</a:t>
                      </a:r>
                      <a:endParaRPr sz="600">
                        <a:latin typeface="Calibri"/>
                        <a:cs typeface="Calibri"/>
                      </a:endParaRPr>
                    </a:p>
                  </a:txBody>
                  <a:tcPr marL="0" marR="0" marT="0" marB="0">
                    <a:lnL w="747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tc gridSpan="2">
                  <a:txBody>
                    <a:bodyPr/>
                    <a:lstStyle/>
                    <a:p>
                      <a:pPr>
                        <a:lnSpc>
                          <a:spcPct val="100000"/>
                        </a:lnSpc>
                        <a:spcBef>
                          <a:spcPts val="42"/>
                        </a:spcBef>
                      </a:pPr>
                      <a:endParaRPr sz="600">
                        <a:latin typeface="Times New Roman"/>
                        <a:cs typeface="Times New Roman"/>
                      </a:endParaRPr>
                    </a:p>
                    <a:p>
                      <a:pPr marL="216535" marR="117475" indent="-74930">
                        <a:lnSpc>
                          <a:spcPct val="112200"/>
                        </a:lnSpc>
                      </a:pPr>
                      <a:r>
                        <a:rPr sz="600" b="1" spc="-25" dirty="0">
                          <a:solidFill>
                            <a:srgbClr val="4F6128"/>
                          </a:solidFill>
                          <a:latin typeface="Calibri"/>
                          <a:cs typeface="Calibri"/>
                        </a:rPr>
                        <a:t>C</a:t>
                      </a:r>
                      <a:r>
                        <a:rPr sz="600" b="1" spc="5" dirty="0">
                          <a:solidFill>
                            <a:srgbClr val="4F6128"/>
                          </a:solidFill>
                          <a:latin typeface="Calibri"/>
                          <a:cs typeface="Calibri"/>
                        </a:rPr>
                        <a:t>E</a:t>
                      </a:r>
                      <a:r>
                        <a:rPr sz="600" b="1" spc="-5" dirty="0">
                          <a:solidFill>
                            <a:srgbClr val="4F6128"/>
                          </a:solidFill>
                          <a:latin typeface="Calibri"/>
                          <a:cs typeface="Calibri"/>
                        </a:rPr>
                        <a:t>L</a:t>
                      </a:r>
                      <a:r>
                        <a:rPr sz="600" b="1" spc="5" dirty="0">
                          <a:solidFill>
                            <a:srgbClr val="4F6128"/>
                          </a:solidFill>
                          <a:latin typeface="Calibri"/>
                          <a:cs typeface="Calibri"/>
                        </a:rPr>
                        <a:t>U</a:t>
                      </a:r>
                      <a:r>
                        <a:rPr sz="600" b="1" spc="-5" dirty="0">
                          <a:solidFill>
                            <a:srgbClr val="4F6128"/>
                          </a:solidFill>
                          <a:latin typeface="Calibri"/>
                          <a:cs typeface="Calibri"/>
                        </a:rPr>
                        <a:t>L</a:t>
                      </a:r>
                      <a:r>
                        <a:rPr sz="600" b="1" spc="-10" dirty="0">
                          <a:solidFill>
                            <a:srgbClr val="4F6128"/>
                          </a:solidFill>
                          <a:latin typeface="Calibri"/>
                          <a:cs typeface="Calibri"/>
                        </a:rPr>
                        <a:t>O</a:t>
                      </a:r>
                      <a:r>
                        <a:rPr sz="600" b="1" spc="15" dirty="0">
                          <a:solidFill>
                            <a:srgbClr val="4F6128"/>
                          </a:solidFill>
                          <a:latin typeface="Calibri"/>
                          <a:cs typeface="Calibri"/>
                        </a:rPr>
                        <a:t>S</a:t>
                      </a:r>
                      <a:r>
                        <a:rPr sz="600" b="1" dirty="0">
                          <a:solidFill>
                            <a:srgbClr val="4F6128"/>
                          </a:solidFill>
                          <a:latin typeface="Calibri"/>
                          <a:cs typeface="Calibri"/>
                        </a:rPr>
                        <a:t>A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tc hMerge="1">
                  <a:txBody>
                    <a:bodyPr/>
                    <a:lstStyle/>
                    <a:p>
                      <a:endParaRPr/>
                    </a:p>
                  </a:txBody>
                  <a:tcPr marL="0" marR="0" marT="0" marB="0"/>
                </a:tc>
                <a:tc>
                  <a:txBody>
                    <a:bodyPr/>
                    <a:lstStyle/>
                    <a:p>
                      <a:pPr marL="119380" indent="36830">
                        <a:lnSpc>
                          <a:spcPct val="100000"/>
                        </a:lnSpc>
                        <a:spcBef>
                          <a:spcPts val="5"/>
                        </a:spcBef>
                      </a:pPr>
                      <a:r>
                        <a:rPr sz="600" b="1" dirty="0">
                          <a:solidFill>
                            <a:srgbClr val="4F6128"/>
                          </a:solidFill>
                          <a:latin typeface="Calibri"/>
                          <a:cs typeface="Calibri"/>
                        </a:rPr>
                        <a:t>MADERA</a:t>
                      </a:r>
                      <a:endParaRPr sz="600">
                        <a:latin typeface="Calibri"/>
                        <a:cs typeface="Calibri"/>
                      </a:endParaRPr>
                    </a:p>
                    <a:p>
                      <a:pPr marL="216535" marR="109855" indent="-97155">
                        <a:lnSpc>
                          <a:spcPct val="112200"/>
                        </a:lnSpc>
                      </a:pPr>
                      <a:r>
                        <a:rPr sz="600" b="1" spc="-20" dirty="0">
                          <a:solidFill>
                            <a:srgbClr val="4F6128"/>
                          </a:solidFill>
                          <a:latin typeface="Calibri"/>
                          <a:cs typeface="Calibri"/>
                        </a:rPr>
                        <a:t>A</a:t>
                      </a:r>
                      <a:r>
                        <a:rPr sz="600" b="1" spc="15" dirty="0">
                          <a:solidFill>
                            <a:srgbClr val="4F6128"/>
                          </a:solidFill>
                          <a:latin typeface="Calibri"/>
                          <a:cs typeface="Calibri"/>
                        </a:rPr>
                        <a:t>S</a:t>
                      </a:r>
                      <a:r>
                        <a:rPr sz="600" b="1" spc="5" dirty="0">
                          <a:solidFill>
                            <a:srgbClr val="4F6128"/>
                          </a:solidFill>
                          <a:latin typeface="Calibri"/>
                          <a:cs typeface="Calibri"/>
                        </a:rPr>
                        <a:t>E</a:t>
                      </a:r>
                      <a:r>
                        <a:rPr sz="600" b="1" spc="10" dirty="0">
                          <a:solidFill>
                            <a:srgbClr val="4F6128"/>
                          </a:solidFill>
                          <a:latin typeface="Calibri"/>
                          <a:cs typeface="Calibri"/>
                        </a:rPr>
                        <a:t>RR</a:t>
                      </a:r>
                      <a:r>
                        <a:rPr sz="600" b="1" spc="-20" dirty="0">
                          <a:solidFill>
                            <a:srgbClr val="4F6128"/>
                          </a:solidFill>
                          <a:latin typeface="Calibri"/>
                          <a:cs typeface="Calibri"/>
                        </a:rPr>
                        <a:t>A</a:t>
                      </a:r>
                      <a:r>
                        <a:rPr sz="600" b="1" spc="20" dirty="0">
                          <a:solidFill>
                            <a:srgbClr val="4F6128"/>
                          </a:solidFill>
                          <a:latin typeface="Calibri"/>
                          <a:cs typeface="Calibri"/>
                        </a:rPr>
                        <a:t>D</a:t>
                      </a:r>
                      <a:r>
                        <a:rPr sz="600" b="1" dirty="0">
                          <a:solidFill>
                            <a:srgbClr val="4F6128"/>
                          </a:solidFill>
                          <a:latin typeface="Calibri"/>
                          <a:cs typeface="Calibri"/>
                        </a:rPr>
                        <a:t>A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2"/>
                        </a:spcBef>
                      </a:pPr>
                      <a:endParaRPr sz="600">
                        <a:latin typeface="Times New Roman"/>
                        <a:cs typeface="Times New Roman"/>
                      </a:endParaRPr>
                    </a:p>
                    <a:p>
                      <a:pPr marL="216535" marR="119380" indent="-74930">
                        <a:lnSpc>
                          <a:spcPct val="112200"/>
                        </a:lnSpc>
                      </a:pPr>
                      <a:r>
                        <a:rPr sz="600" b="1" spc="25" dirty="0">
                          <a:solidFill>
                            <a:srgbClr val="4F6128"/>
                          </a:solidFill>
                          <a:latin typeface="Calibri"/>
                          <a:cs typeface="Calibri"/>
                        </a:rPr>
                        <a:t>F</a:t>
                      </a:r>
                      <a:r>
                        <a:rPr sz="600" b="1" spc="-10" dirty="0">
                          <a:solidFill>
                            <a:srgbClr val="4F6128"/>
                          </a:solidFill>
                          <a:latin typeface="Calibri"/>
                          <a:cs typeface="Calibri"/>
                        </a:rPr>
                        <a:t>O</a:t>
                      </a:r>
                      <a:r>
                        <a:rPr sz="600" b="1" spc="10" dirty="0">
                          <a:solidFill>
                            <a:srgbClr val="4F6128"/>
                          </a:solidFill>
                          <a:latin typeface="Calibri"/>
                          <a:cs typeface="Calibri"/>
                        </a:rPr>
                        <a:t>R</a:t>
                      </a:r>
                      <a:r>
                        <a:rPr sz="600" b="1" spc="5" dirty="0">
                          <a:solidFill>
                            <a:srgbClr val="4F6128"/>
                          </a:solidFill>
                          <a:latin typeface="Calibri"/>
                          <a:cs typeface="Calibri"/>
                        </a:rPr>
                        <a:t>E</a:t>
                      </a:r>
                      <a:r>
                        <a:rPr sz="600" b="1" spc="15" dirty="0">
                          <a:solidFill>
                            <a:srgbClr val="4F6128"/>
                          </a:solidFill>
                          <a:latin typeface="Calibri"/>
                          <a:cs typeface="Calibri"/>
                        </a:rPr>
                        <a:t>S</a:t>
                      </a:r>
                      <a:r>
                        <a:rPr sz="600" b="1" dirty="0">
                          <a:solidFill>
                            <a:srgbClr val="4F6128"/>
                          </a:solidFill>
                          <a:latin typeface="Calibri"/>
                          <a:cs typeface="Calibri"/>
                        </a:rPr>
                        <a:t>T</a:t>
                      </a:r>
                      <a:r>
                        <a:rPr sz="600" b="1" spc="-20" dirty="0">
                          <a:solidFill>
                            <a:srgbClr val="4F6128"/>
                          </a:solidFill>
                          <a:latin typeface="Calibri"/>
                          <a:cs typeface="Calibri"/>
                        </a:rPr>
                        <a:t>A</a:t>
                      </a:r>
                      <a:r>
                        <a:rPr sz="600" b="1" dirty="0">
                          <a:solidFill>
                            <a:srgbClr val="4F6128"/>
                          </a:solidFill>
                          <a:latin typeface="Calibri"/>
                          <a:cs typeface="Calibri"/>
                        </a:rPr>
                        <a:t>L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2"/>
                        </a:spcBef>
                      </a:pPr>
                      <a:endParaRPr sz="600">
                        <a:latin typeface="Times New Roman"/>
                        <a:cs typeface="Times New Roman"/>
                      </a:endParaRPr>
                    </a:p>
                    <a:p>
                      <a:pPr marL="216535" marR="151765" indent="-52705">
                        <a:lnSpc>
                          <a:spcPct val="112200"/>
                        </a:lnSpc>
                      </a:pPr>
                      <a:r>
                        <a:rPr sz="600" b="1" spc="-25" dirty="0">
                          <a:solidFill>
                            <a:srgbClr val="4F6128"/>
                          </a:solidFill>
                          <a:latin typeface="Calibri"/>
                          <a:cs typeface="Calibri"/>
                        </a:rPr>
                        <a:t>P</a:t>
                      </a:r>
                      <a:r>
                        <a:rPr sz="600" b="1" spc="-20" dirty="0">
                          <a:solidFill>
                            <a:srgbClr val="4F6128"/>
                          </a:solidFill>
                          <a:latin typeface="Calibri"/>
                          <a:cs typeface="Calibri"/>
                        </a:rPr>
                        <a:t>A</a:t>
                      </a:r>
                      <a:r>
                        <a:rPr sz="600" b="1" dirty="0">
                          <a:solidFill>
                            <a:srgbClr val="4F6128"/>
                          </a:solidFill>
                          <a:latin typeface="Calibri"/>
                          <a:cs typeface="Calibri"/>
                        </a:rPr>
                        <a:t>N</a:t>
                      </a:r>
                      <a:r>
                        <a:rPr sz="600" b="1" spc="5" dirty="0">
                          <a:solidFill>
                            <a:srgbClr val="4F6128"/>
                          </a:solidFill>
                          <a:latin typeface="Calibri"/>
                          <a:cs typeface="Calibri"/>
                        </a:rPr>
                        <a:t>E</a:t>
                      </a:r>
                      <a:r>
                        <a:rPr sz="600" b="1" spc="-5" dirty="0">
                          <a:solidFill>
                            <a:srgbClr val="4F6128"/>
                          </a:solidFill>
                          <a:latin typeface="Calibri"/>
                          <a:cs typeface="Calibri"/>
                        </a:rPr>
                        <a:t>L</a:t>
                      </a:r>
                      <a:r>
                        <a:rPr sz="600" b="1" spc="5" dirty="0">
                          <a:solidFill>
                            <a:srgbClr val="4F6128"/>
                          </a:solidFill>
                          <a:latin typeface="Calibri"/>
                          <a:cs typeface="Calibri"/>
                        </a:rPr>
                        <a:t>E</a:t>
                      </a:r>
                      <a:r>
                        <a:rPr sz="600" b="1" dirty="0">
                          <a:solidFill>
                            <a:srgbClr val="4F6128"/>
                          </a:solidFill>
                          <a:latin typeface="Calibri"/>
                          <a:cs typeface="Calibri"/>
                        </a:rPr>
                        <a:t>S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2"/>
                        </a:spcBef>
                      </a:pPr>
                      <a:endParaRPr sz="600">
                        <a:latin typeface="Times New Roman"/>
                        <a:cs typeface="Times New Roman"/>
                      </a:endParaRPr>
                    </a:p>
                    <a:p>
                      <a:pPr marL="216535" marR="181610" indent="-15240">
                        <a:lnSpc>
                          <a:spcPct val="112200"/>
                        </a:lnSpc>
                      </a:pPr>
                      <a:r>
                        <a:rPr sz="600" b="1" spc="-10" dirty="0">
                          <a:solidFill>
                            <a:srgbClr val="4F6128"/>
                          </a:solidFill>
                          <a:latin typeface="Calibri"/>
                          <a:cs typeface="Calibri"/>
                        </a:rPr>
                        <a:t>O</a:t>
                      </a:r>
                      <a:r>
                        <a:rPr sz="600" b="1" dirty="0">
                          <a:solidFill>
                            <a:srgbClr val="4F6128"/>
                          </a:solidFill>
                          <a:latin typeface="Calibri"/>
                          <a:cs typeface="Calibri"/>
                        </a:rPr>
                        <a:t>T</a:t>
                      </a:r>
                      <a:r>
                        <a:rPr sz="600" b="1" spc="10" dirty="0">
                          <a:solidFill>
                            <a:srgbClr val="4F6128"/>
                          </a:solidFill>
                          <a:latin typeface="Calibri"/>
                          <a:cs typeface="Calibri"/>
                        </a:rPr>
                        <a:t>R</a:t>
                      </a:r>
                      <a:r>
                        <a:rPr sz="600" b="1" spc="-10" dirty="0">
                          <a:solidFill>
                            <a:srgbClr val="4F6128"/>
                          </a:solidFill>
                          <a:latin typeface="Calibri"/>
                          <a:cs typeface="Calibri"/>
                        </a:rPr>
                        <a:t>O</a:t>
                      </a:r>
                      <a:r>
                        <a:rPr sz="600" b="1" dirty="0">
                          <a:solidFill>
                            <a:srgbClr val="4F6128"/>
                          </a:solidFill>
                          <a:latin typeface="Calibri"/>
                          <a:cs typeface="Calibri"/>
                        </a:rPr>
                        <a:t>S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2"/>
                        </a:spcBef>
                      </a:pPr>
                      <a:endParaRPr sz="600">
                        <a:latin typeface="Times New Roman"/>
                        <a:cs typeface="Times New Roman"/>
                      </a:endParaRPr>
                    </a:p>
                    <a:p>
                      <a:pPr marL="268605" marR="88900" indent="-164465">
                        <a:lnSpc>
                          <a:spcPct val="112200"/>
                        </a:lnSpc>
                      </a:pPr>
                      <a:r>
                        <a:rPr sz="600" b="1" spc="-25" dirty="0">
                          <a:solidFill>
                            <a:srgbClr val="4F6128"/>
                          </a:solidFill>
                          <a:latin typeface="Calibri"/>
                          <a:cs typeface="Calibri"/>
                        </a:rPr>
                        <a:t>C</a:t>
                      </a:r>
                      <a:r>
                        <a:rPr sz="600" b="1" spc="-10" dirty="0">
                          <a:solidFill>
                            <a:srgbClr val="4F6128"/>
                          </a:solidFill>
                          <a:latin typeface="Calibri"/>
                          <a:cs typeface="Calibri"/>
                        </a:rPr>
                        <a:t>O</a:t>
                      </a:r>
                      <a:r>
                        <a:rPr sz="600" b="1" spc="10" dirty="0">
                          <a:solidFill>
                            <a:srgbClr val="4F6128"/>
                          </a:solidFill>
                          <a:latin typeface="Calibri"/>
                          <a:cs typeface="Calibri"/>
                        </a:rPr>
                        <a:t>R</a:t>
                      </a:r>
                      <a:r>
                        <a:rPr sz="600" b="1" spc="-25" dirty="0">
                          <a:solidFill>
                            <a:srgbClr val="4F6128"/>
                          </a:solidFill>
                          <a:latin typeface="Calibri"/>
                          <a:cs typeface="Calibri"/>
                        </a:rPr>
                        <a:t>P</a:t>
                      </a:r>
                      <a:r>
                        <a:rPr sz="600" b="1" spc="-10" dirty="0">
                          <a:solidFill>
                            <a:srgbClr val="4F6128"/>
                          </a:solidFill>
                          <a:latin typeface="Calibri"/>
                          <a:cs typeface="Calibri"/>
                        </a:rPr>
                        <a:t>O</a:t>
                      </a:r>
                      <a:r>
                        <a:rPr sz="600" b="1" spc="10" dirty="0">
                          <a:solidFill>
                            <a:srgbClr val="4F6128"/>
                          </a:solidFill>
                          <a:latin typeface="Calibri"/>
                          <a:cs typeface="Calibri"/>
                        </a:rPr>
                        <a:t>R</a:t>
                      </a:r>
                      <a:r>
                        <a:rPr sz="600" b="1" spc="-20" dirty="0">
                          <a:solidFill>
                            <a:srgbClr val="4F6128"/>
                          </a:solidFill>
                          <a:latin typeface="Calibri"/>
                          <a:cs typeface="Calibri"/>
                        </a:rPr>
                        <a:t>A</a:t>
                      </a:r>
                      <a:r>
                        <a:rPr sz="600" b="1" dirty="0">
                          <a:solidFill>
                            <a:srgbClr val="4F6128"/>
                          </a:solidFill>
                          <a:latin typeface="Calibri"/>
                          <a:cs typeface="Calibri"/>
                        </a:rPr>
                        <a:t>T</a:t>
                      </a:r>
                      <a:r>
                        <a:rPr sz="600" b="1" spc="-15" dirty="0">
                          <a:solidFill>
                            <a:srgbClr val="4F6128"/>
                          </a:solidFill>
                          <a:latin typeface="Calibri"/>
                          <a:cs typeface="Calibri"/>
                        </a:rPr>
                        <a:t>I</a:t>
                      </a:r>
                      <a:r>
                        <a:rPr sz="600" b="1" spc="-10" dirty="0">
                          <a:solidFill>
                            <a:srgbClr val="4F6128"/>
                          </a:solidFill>
                          <a:latin typeface="Calibri"/>
                          <a:cs typeface="Calibri"/>
                        </a:rPr>
                        <a:t>V</a:t>
                      </a:r>
                      <a:r>
                        <a:rPr sz="600" b="1" dirty="0">
                          <a:solidFill>
                            <a:srgbClr val="4F6128"/>
                          </a:solidFill>
                          <a:latin typeface="Calibri"/>
                          <a:cs typeface="Calibri"/>
                        </a:rPr>
                        <a:t>O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2"/>
                        </a:spcBef>
                      </a:pPr>
                      <a:endParaRPr sz="600">
                        <a:latin typeface="Times New Roman"/>
                        <a:cs typeface="Times New Roman"/>
                      </a:endParaRPr>
                    </a:p>
                    <a:p>
                      <a:pPr marL="216535" marR="111760" indent="-82550">
                        <a:lnSpc>
                          <a:spcPct val="112200"/>
                        </a:lnSpc>
                      </a:pPr>
                      <a:r>
                        <a:rPr sz="600" b="1" spc="15" dirty="0">
                          <a:solidFill>
                            <a:srgbClr val="4F6128"/>
                          </a:solidFill>
                          <a:latin typeface="Calibri"/>
                          <a:cs typeface="Calibri"/>
                        </a:rPr>
                        <a:t>S</a:t>
                      </a:r>
                      <a:r>
                        <a:rPr sz="600" b="1" spc="5" dirty="0">
                          <a:solidFill>
                            <a:srgbClr val="4F6128"/>
                          </a:solidFill>
                          <a:latin typeface="Calibri"/>
                          <a:cs typeface="Calibri"/>
                        </a:rPr>
                        <a:t>U</a:t>
                      </a:r>
                      <a:r>
                        <a:rPr sz="600" b="1" spc="10" dirty="0">
                          <a:solidFill>
                            <a:srgbClr val="4F6128"/>
                          </a:solidFill>
                          <a:latin typeface="Calibri"/>
                          <a:cs typeface="Calibri"/>
                        </a:rPr>
                        <a:t>B</a:t>
                      </a:r>
                      <a:r>
                        <a:rPr sz="600" b="1" dirty="0">
                          <a:solidFill>
                            <a:srgbClr val="4F6128"/>
                          </a:solidFill>
                          <a:latin typeface="Calibri"/>
                          <a:cs typeface="Calibri"/>
                        </a:rPr>
                        <a:t>T</a:t>
                      </a:r>
                      <a:r>
                        <a:rPr sz="600" b="1" spc="-10" dirty="0">
                          <a:solidFill>
                            <a:srgbClr val="4F6128"/>
                          </a:solidFill>
                          <a:latin typeface="Calibri"/>
                          <a:cs typeface="Calibri"/>
                        </a:rPr>
                        <a:t>O</a:t>
                      </a:r>
                      <a:r>
                        <a:rPr sz="600" b="1" dirty="0">
                          <a:solidFill>
                            <a:srgbClr val="4F6128"/>
                          </a:solidFill>
                          <a:latin typeface="Calibri"/>
                          <a:cs typeface="Calibri"/>
                        </a:rPr>
                        <a:t>T</a:t>
                      </a:r>
                      <a:r>
                        <a:rPr sz="600" b="1" spc="-20" dirty="0">
                          <a:solidFill>
                            <a:srgbClr val="4F6128"/>
                          </a:solidFill>
                          <a:latin typeface="Calibri"/>
                          <a:cs typeface="Calibri"/>
                        </a:rPr>
                        <a:t>A</a:t>
                      </a:r>
                      <a:r>
                        <a:rPr sz="600" b="1" dirty="0">
                          <a:solidFill>
                            <a:srgbClr val="4F6128"/>
                          </a:solidFill>
                          <a:latin typeface="Calibri"/>
                          <a:cs typeface="Calibri"/>
                        </a:rPr>
                        <a:t>L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2"/>
                        </a:spcBef>
                      </a:pPr>
                      <a:endParaRPr sz="600">
                        <a:latin typeface="Times New Roman"/>
                        <a:cs typeface="Times New Roman"/>
                      </a:endParaRPr>
                    </a:p>
                    <a:p>
                      <a:pPr marL="216535" marR="60325" indent="-135255">
                        <a:lnSpc>
                          <a:spcPct val="112200"/>
                        </a:lnSpc>
                      </a:pPr>
                      <a:r>
                        <a:rPr sz="600" b="1" spc="5" dirty="0">
                          <a:solidFill>
                            <a:srgbClr val="4F6128"/>
                          </a:solidFill>
                          <a:latin typeface="Calibri"/>
                          <a:cs typeface="Calibri"/>
                        </a:rPr>
                        <a:t>E</a:t>
                      </a:r>
                      <a:r>
                        <a:rPr sz="600" b="1" spc="-5" dirty="0">
                          <a:solidFill>
                            <a:srgbClr val="4F6128"/>
                          </a:solidFill>
                          <a:latin typeface="Calibri"/>
                          <a:cs typeface="Calibri"/>
                        </a:rPr>
                        <a:t>L</a:t>
                      </a:r>
                      <a:r>
                        <a:rPr sz="600" b="1" spc="-15" dirty="0">
                          <a:solidFill>
                            <a:srgbClr val="4F6128"/>
                          </a:solidFill>
                          <a:latin typeface="Calibri"/>
                          <a:cs typeface="Calibri"/>
                        </a:rPr>
                        <a:t>I</a:t>
                      </a:r>
                      <a:r>
                        <a:rPr sz="600" b="1" spc="-35" dirty="0">
                          <a:solidFill>
                            <a:srgbClr val="4F6128"/>
                          </a:solidFill>
                          <a:latin typeface="Calibri"/>
                          <a:cs typeface="Calibri"/>
                        </a:rPr>
                        <a:t>M</a:t>
                      </a:r>
                      <a:r>
                        <a:rPr sz="600" b="1" spc="-15" dirty="0">
                          <a:solidFill>
                            <a:srgbClr val="4F6128"/>
                          </a:solidFill>
                          <a:latin typeface="Calibri"/>
                          <a:cs typeface="Calibri"/>
                        </a:rPr>
                        <a:t>I</a:t>
                      </a:r>
                      <a:r>
                        <a:rPr sz="600" b="1" dirty="0">
                          <a:solidFill>
                            <a:srgbClr val="4F6128"/>
                          </a:solidFill>
                          <a:latin typeface="Calibri"/>
                          <a:cs typeface="Calibri"/>
                        </a:rPr>
                        <a:t>N</a:t>
                      </a:r>
                      <a:r>
                        <a:rPr sz="600" b="1" spc="-20" dirty="0">
                          <a:solidFill>
                            <a:srgbClr val="4F6128"/>
                          </a:solidFill>
                          <a:latin typeface="Calibri"/>
                          <a:cs typeface="Calibri"/>
                        </a:rPr>
                        <a:t>A</a:t>
                      </a:r>
                      <a:r>
                        <a:rPr sz="600" b="1" spc="-25" dirty="0">
                          <a:solidFill>
                            <a:srgbClr val="4F6128"/>
                          </a:solidFill>
                          <a:latin typeface="Calibri"/>
                          <a:cs typeface="Calibri"/>
                        </a:rPr>
                        <a:t>C</a:t>
                      </a:r>
                      <a:r>
                        <a:rPr sz="600" b="1" spc="-15" dirty="0">
                          <a:solidFill>
                            <a:srgbClr val="4F6128"/>
                          </a:solidFill>
                          <a:latin typeface="Calibri"/>
                          <a:cs typeface="Calibri"/>
                        </a:rPr>
                        <a:t>I</a:t>
                      </a:r>
                      <a:r>
                        <a:rPr sz="600" b="1" spc="-10" dirty="0">
                          <a:solidFill>
                            <a:srgbClr val="4F6128"/>
                          </a:solidFill>
                          <a:latin typeface="Calibri"/>
                          <a:cs typeface="Calibri"/>
                        </a:rPr>
                        <a:t>O</a:t>
                      </a:r>
                      <a:r>
                        <a:rPr sz="600" b="1" dirty="0">
                          <a:solidFill>
                            <a:srgbClr val="4F6128"/>
                          </a:solidFill>
                          <a:latin typeface="Calibri"/>
                          <a:cs typeface="Calibri"/>
                        </a:rPr>
                        <a:t>N  </a:t>
                      </a:r>
                      <a:r>
                        <a:rPr sz="600" b="1" spc="-5" dirty="0">
                          <a:solidFill>
                            <a:srgbClr val="4F6128"/>
                          </a:solidFill>
                          <a:latin typeface="Calibri"/>
                          <a:cs typeface="Calibri"/>
                        </a:rPr>
                        <a:t>MUS$</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tc>
                  <a:txBody>
                    <a:bodyPr/>
                    <a:lstStyle/>
                    <a:p>
                      <a:pPr>
                        <a:lnSpc>
                          <a:spcPct val="100000"/>
                        </a:lnSpc>
                        <a:spcBef>
                          <a:spcPts val="42"/>
                        </a:spcBef>
                      </a:pPr>
                      <a:endParaRPr sz="600">
                        <a:latin typeface="Times New Roman"/>
                        <a:cs typeface="Times New Roman"/>
                      </a:endParaRPr>
                    </a:p>
                    <a:p>
                      <a:pPr marL="216535" marR="193675" indent="-7620">
                        <a:lnSpc>
                          <a:spcPct val="112200"/>
                        </a:lnSpc>
                      </a:pPr>
                      <a:r>
                        <a:rPr sz="600" b="1" dirty="0">
                          <a:solidFill>
                            <a:srgbClr val="4F6128"/>
                          </a:solidFill>
                          <a:latin typeface="Calibri"/>
                          <a:cs typeface="Calibri"/>
                        </a:rPr>
                        <a:t>T</a:t>
                      </a:r>
                      <a:r>
                        <a:rPr sz="600" b="1" spc="-10" dirty="0">
                          <a:solidFill>
                            <a:srgbClr val="4F6128"/>
                          </a:solidFill>
                          <a:latin typeface="Calibri"/>
                          <a:cs typeface="Calibri"/>
                        </a:rPr>
                        <a:t>O</a:t>
                      </a:r>
                      <a:r>
                        <a:rPr sz="600" b="1" dirty="0">
                          <a:solidFill>
                            <a:srgbClr val="4F6128"/>
                          </a:solidFill>
                          <a:latin typeface="Calibri"/>
                          <a:cs typeface="Calibri"/>
                        </a:rPr>
                        <a:t>T</a:t>
                      </a:r>
                      <a:r>
                        <a:rPr sz="600" b="1" spc="-20" dirty="0">
                          <a:solidFill>
                            <a:srgbClr val="4F6128"/>
                          </a:solidFill>
                          <a:latin typeface="Calibri"/>
                          <a:cs typeface="Calibri"/>
                        </a:rPr>
                        <a:t>A</a:t>
                      </a:r>
                      <a:r>
                        <a:rPr sz="600" b="1" dirty="0">
                          <a:solidFill>
                            <a:srgbClr val="4F6128"/>
                          </a:solidFill>
                          <a:latin typeface="Calibri"/>
                          <a:cs typeface="Calibri"/>
                        </a:rPr>
                        <a:t>L  </a:t>
                      </a:r>
                      <a:r>
                        <a:rPr sz="600" b="1" spc="-35" dirty="0">
                          <a:solidFill>
                            <a:srgbClr val="4F6128"/>
                          </a:solidFill>
                          <a:latin typeface="Calibri"/>
                          <a:cs typeface="Calibri"/>
                        </a:rPr>
                        <a:t>M</a:t>
                      </a:r>
                      <a:r>
                        <a:rPr sz="600" b="1" spc="5" dirty="0">
                          <a:solidFill>
                            <a:srgbClr val="4F6128"/>
                          </a:solidFill>
                          <a:latin typeface="Calibri"/>
                          <a:cs typeface="Calibri"/>
                        </a:rPr>
                        <a:t>U</a:t>
                      </a:r>
                      <a:r>
                        <a:rPr sz="600" b="1" spc="15" dirty="0">
                          <a:solidFill>
                            <a:srgbClr val="4F6128"/>
                          </a:solidFill>
                          <a:latin typeface="Calibri"/>
                          <a:cs typeface="Calibri"/>
                        </a:rPr>
                        <a:t>S</a:t>
                      </a:r>
                      <a:r>
                        <a:rPr sz="600" b="1" dirty="0">
                          <a:solidFill>
                            <a:srgbClr val="4F6128"/>
                          </a:solidFill>
                          <a:latin typeface="Calibri"/>
                          <a:cs typeface="Calibri"/>
                        </a:rPr>
                        <a:t>$</a:t>
                      </a:r>
                      <a:endParaRPr sz="600">
                        <a:latin typeface="Calibri"/>
                        <a:cs typeface="Calibri"/>
                      </a:endParaRPr>
                    </a:p>
                  </a:txBody>
                  <a:tcPr marL="0" marR="0" marT="0" marB="0">
                    <a:lnL w="14940">
                      <a:solidFill>
                        <a:srgbClr val="000000"/>
                      </a:solidFill>
                      <a:prstDash val="solid"/>
                    </a:lnL>
                    <a:lnR w="14940">
                      <a:solidFill>
                        <a:srgbClr val="000000"/>
                      </a:solidFill>
                      <a:prstDash val="solid"/>
                    </a:lnR>
                    <a:lnT w="14927">
                      <a:solidFill>
                        <a:srgbClr val="000000"/>
                      </a:solidFill>
                      <a:prstDash val="solid"/>
                    </a:lnT>
                    <a:lnB w="14927">
                      <a:solidFill>
                        <a:srgbClr val="000000"/>
                      </a:solidFill>
                      <a:prstDash val="solid"/>
                    </a:lnB>
                    <a:solidFill>
                      <a:srgbClr val="EBF0DE"/>
                    </a:solidFill>
                  </a:tcPr>
                </a:tc>
                <a:extLst>
                  <a:ext uri="{0D108BD9-81ED-4DB2-BD59-A6C34878D82A}">
                    <a16:rowId xmlns:a16="http://schemas.microsoft.com/office/drawing/2014/main" xmlns="" val="10000"/>
                  </a:ext>
                </a:extLst>
              </a:tr>
              <a:tr h="178279">
                <a:tc gridSpan="2">
                  <a:txBody>
                    <a:bodyPr/>
                    <a:lstStyle/>
                    <a:p>
                      <a:pPr marL="14604">
                        <a:lnSpc>
                          <a:spcPct val="100000"/>
                        </a:lnSpc>
                        <a:spcBef>
                          <a:spcPts val="535"/>
                        </a:spcBef>
                      </a:pPr>
                      <a:r>
                        <a:rPr sz="600" spc="10" dirty="0">
                          <a:solidFill>
                            <a:srgbClr val="585858"/>
                          </a:solidFill>
                          <a:latin typeface="Calibri"/>
                          <a:cs typeface="Calibri"/>
                        </a:rPr>
                        <a:t>Activos </a:t>
                      </a:r>
                      <a:r>
                        <a:rPr sz="600" spc="30" dirty="0">
                          <a:solidFill>
                            <a:srgbClr val="585858"/>
                          </a:solidFill>
                          <a:latin typeface="Calibri"/>
                          <a:cs typeface="Calibri"/>
                        </a:rPr>
                        <a:t>del</a:t>
                      </a:r>
                      <a:r>
                        <a:rPr sz="600" spc="145" dirty="0">
                          <a:solidFill>
                            <a:srgbClr val="585858"/>
                          </a:solidFill>
                          <a:latin typeface="Calibri"/>
                          <a:cs typeface="Calibri"/>
                        </a:rPr>
                        <a:t> </a:t>
                      </a:r>
                      <a:r>
                        <a:rPr sz="600" spc="30" dirty="0">
                          <a:solidFill>
                            <a:srgbClr val="585858"/>
                          </a:solidFill>
                          <a:latin typeface="Calibri"/>
                          <a:cs typeface="Calibri"/>
                        </a:rPr>
                        <a:t>segmento</a:t>
                      </a:r>
                      <a:endParaRPr sz="600">
                        <a:latin typeface="Calibri"/>
                        <a:cs typeface="Calibri"/>
                      </a:endParaRPr>
                    </a:p>
                  </a:txBody>
                  <a:tcPr marL="0" marR="0" marT="0" marB="0">
                    <a:lnL w="7470">
                      <a:solidFill>
                        <a:srgbClr val="000000"/>
                      </a:solidFill>
                      <a:prstDash val="solid"/>
                    </a:lnL>
                    <a:lnT w="14927">
                      <a:solidFill>
                        <a:srgbClr val="000000"/>
                      </a:solidFill>
                      <a:prstDash val="solid"/>
                    </a:lnT>
                  </a:tcPr>
                </a:tc>
                <a:tc hMerge="1">
                  <a:txBody>
                    <a:bodyPr/>
                    <a:lstStyle/>
                    <a:p>
                      <a:endParaRPr/>
                    </a:p>
                  </a:txBody>
                  <a:tcPr marL="0" marR="0" marT="0" marB="0"/>
                </a:tc>
                <a:tc>
                  <a:txBody>
                    <a:bodyPr/>
                    <a:lstStyle/>
                    <a:p>
                      <a:pPr marR="36195" algn="r">
                        <a:lnSpc>
                          <a:spcPct val="100000"/>
                        </a:lnSpc>
                        <a:spcBef>
                          <a:spcPts val="535"/>
                        </a:spcBef>
                      </a:pPr>
                      <a:r>
                        <a:rPr sz="600" spc="-10" dirty="0">
                          <a:solidFill>
                            <a:srgbClr val="585858"/>
                          </a:solidFill>
                          <a:latin typeface="Calibri"/>
                          <a:cs typeface="Calibri"/>
                        </a:rPr>
                        <a:t>5</a:t>
                      </a:r>
                      <a:r>
                        <a:rPr sz="600" spc="-5" dirty="0">
                          <a:solidFill>
                            <a:srgbClr val="585858"/>
                          </a:solidFill>
                          <a:latin typeface="Calibri"/>
                          <a:cs typeface="Calibri"/>
                        </a:rPr>
                        <a:t>.</a:t>
                      </a:r>
                      <a:r>
                        <a:rPr sz="600" spc="-10" dirty="0">
                          <a:solidFill>
                            <a:srgbClr val="585858"/>
                          </a:solidFill>
                          <a:latin typeface="Calibri"/>
                          <a:cs typeface="Calibri"/>
                        </a:rPr>
                        <a:t>172</a:t>
                      </a:r>
                      <a:r>
                        <a:rPr sz="600" spc="-5" dirty="0">
                          <a:solidFill>
                            <a:srgbClr val="585858"/>
                          </a:solidFill>
                          <a:latin typeface="Calibri"/>
                          <a:cs typeface="Calibri"/>
                        </a:rPr>
                        <a:t>.</a:t>
                      </a:r>
                      <a:r>
                        <a:rPr sz="600" spc="-10" dirty="0">
                          <a:solidFill>
                            <a:srgbClr val="585858"/>
                          </a:solidFill>
                          <a:latin typeface="Calibri"/>
                          <a:cs typeface="Calibri"/>
                        </a:rPr>
                        <a:t>09</a:t>
                      </a:r>
                      <a:r>
                        <a:rPr sz="600" dirty="0">
                          <a:solidFill>
                            <a:srgbClr val="585858"/>
                          </a:solidFill>
                          <a:latin typeface="Calibri"/>
                          <a:cs typeface="Calibri"/>
                        </a:rPr>
                        <a:t>5</a:t>
                      </a:r>
                      <a:endParaRPr sz="600">
                        <a:latin typeface="Calibri"/>
                        <a:cs typeface="Calibri"/>
                      </a:endParaRPr>
                    </a:p>
                  </a:txBody>
                  <a:tcPr marL="0" marR="0" marT="0" marB="0">
                    <a:lnT w="14927">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125</a:t>
                      </a:r>
                      <a:r>
                        <a:rPr sz="600" spc="-5" dirty="0">
                          <a:solidFill>
                            <a:srgbClr val="585858"/>
                          </a:solidFill>
                          <a:latin typeface="Calibri"/>
                          <a:cs typeface="Calibri"/>
                        </a:rPr>
                        <a:t>.</a:t>
                      </a:r>
                      <a:r>
                        <a:rPr sz="600" spc="-10" dirty="0">
                          <a:solidFill>
                            <a:srgbClr val="585858"/>
                          </a:solidFill>
                          <a:latin typeface="Calibri"/>
                          <a:cs typeface="Calibri"/>
                        </a:rPr>
                        <a:t>44</a:t>
                      </a:r>
                      <a:r>
                        <a:rPr sz="600" dirty="0">
                          <a:solidFill>
                            <a:srgbClr val="585858"/>
                          </a:solidFill>
                          <a:latin typeface="Calibri"/>
                          <a:cs typeface="Calibri"/>
                        </a:rPr>
                        <a:t>6</a:t>
                      </a:r>
                      <a:endParaRPr sz="600">
                        <a:latin typeface="Calibri"/>
                        <a:cs typeface="Calibri"/>
                      </a:endParaRPr>
                    </a:p>
                  </a:txBody>
                  <a:tcPr marL="0" marR="0" marT="0" marB="0">
                    <a:lnT w="14927">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5</a:t>
                      </a:r>
                      <a:r>
                        <a:rPr sz="600" spc="-5" dirty="0">
                          <a:solidFill>
                            <a:srgbClr val="585858"/>
                          </a:solidFill>
                          <a:latin typeface="Calibri"/>
                          <a:cs typeface="Calibri"/>
                        </a:rPr>
                        <a:t>.</a:t>
                      </a:r>
                      <a:r>
                        <a:rPr sz="600" spc="-10" dirty="0">
                          <a:solidFill>
                            <a:srgbClr val="585858"/>
                          </a:solidFill>
                          <a:latin typeface="Calibri"/>
                          <a:cs typeface="Calibri"/>
                        </a:rPr>
                        <a:t>471</a:t>
                      </a:r>
                      <a:r>
                        <a:rPr sz="600" spc="-5" dirty="0">
                          <a:solidFill>
                            <a:srgbClr val="585858"/>
                          </a:solidFill>
                          <a:latin typeface="Calibri"/>
                          <a:cs typeface="Calibri"/>
                        </a:rPr>
                        <a:t>.</a:t>
                      </a:r>
                      <a:r>
                        <a:rPr sz="600" spc="-10" dirty="0">
                          <a:solidFill>
                            <a:srgbClr val="585858"/>
                          </a:solidFill>
                          <a:latin typeface="Calibri"/>
                          <a:cs typeface="Calibri"/>
                        </a:rPr>
                        <a:t>32</a:t>
                      </a:r>
                      <a:r>
                        <a:rPr sz="600" dirty="0">
                          <a:solidFill>
                            <a:srgbClr val="585858"/>
                          </a:solidFill>
                          <a:latin typeface="Calibri"/>
                          <a:cs typeface="Calibri"/>
                        </a:rPr>
                        <a:t>2</a:t>
                      </a:r>
                      <a:endParaRPr sz="600">
                        <a:latin typeface="Calibri"/>
                        <a:cs typeface="Calibri"/>
                      </a:endParaRPr>
                    </a:p>
                  </a:txBody>
                  <a:tcPr marL="0" marR="0" marT="0" marB="0">
                    <a:lnT w="14927">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2</a:t>
                      </a:r>
                      <a:r>
                        <a:rPr sz="600" spc="-5" dirty="0">
                          <a:solidFill>
                            <a:srgbClr val="585858"/>
                          </a:solidFill>
                          <a:latin typeface="Calibri"/>
                          <a:cs typeface="Calibri"/>
                        </a:rPr>
                        <a:t>.</a:t>
                      </a:r>
                      <a:r>
                        <a:rPr sz="600" spc="-10" dirty="0">
                          <a:solidFill>
                            <a:srgbClr val="585858"/>
                          </a:solidFill>
                          <a:latin typeface="Calibri"/>
                          <a:cs typeface="Calibri"/>
                        </a:rPr>
                        <a:t>248</a:t>
                      </a:r>
                      <a:r>
                        <a:rPr sz="600" spc="-5" dirty="0">
                          <a:solidFill>
                            <a:srgbClr val="585858"/>
                          </a:solidFill>
                          <a:latin typeface="Calibri"/>
                          <a:cs typeface="Calibri"/>
                        </a:rPr>
                        <a:t>.</a:t>
                      </a:r>
                      <a:r>
                        <a:rPr sz="600" spc="-10" dirty="0">
                          <a:solidFill>
                            <a:srgbClr val="585858"/>
                          </a:solidFill>
                          <a:latin typeface="Calibri"/>
                          <a:cs typeface="Calibri"/>
                        </a:rPr>
                        <a:t>68</a:t>
                      </a:r>
                      <a:r>
                        <a:rPr sz="600" dirty="0">
                          <a:solidFill>
                            <a:srgbClr val="585858"/>
                          </a:solidFill>
                          <a:latin typeface="Calibri"/>
                          <a:cs typeface="Calibri"/>
                        </a:rPr>
                        <a:t>8</a:t>
                      </a:r>
                      <a:endParaRPr sz="600">
                        <a:latin typeface="Calibri"/>
                        <a:cs typeface="Calibri"/>
                      </a:endParaRPr>
                    </a:p>
                  </a:txBody>
                  <a:tcPr marL="0" marR="0" marT="0" marB="0">
                    <a:lnT w="14927">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31</a:t>
                      </a:r>
                      <a:r>
                        <a:rPr sz="600" spc="-5" dirty="0">
                          <a:solidFill>
                            <a:srgbClr val="585858"/>
                          </a:solidFill>
                          <a:latin typeface="Calibri"/>
                          <a:cs typeface="Calibri"/>
                        </a:rPr>
                        <a:t>.</a:t>
                      </a:r>
                      <a:r>
                        <a:rPr sz="600" spc="-10" dirty="0">
                          <a:solidFill>
                            <a:srgbClr val="585858"/>
                          </a:solidFill>
                          <a:latin typeface="Calibri"/>
                          <a:cs typeface="Calibri"/>
                        </a:rPr>
                        <a:t>67</a:t>
                      </a:r>
                      <a:r>
                        <a:rPr sz="600" dirty="0">
                          <a:solidFill>
                            <a:srgbClr val="585858"/>
                          </a:solidFill>
                          <a:latin typeface="Calibri"/>
                          <a:cs typeface="Calibri"/>
                        </a:rPr>
                        <a:t>9</a:t>
                      </a:r>
                      <a:endParaRPr sz="600">
                        <a:latin typeface="Calibri"/>
                        <a:cs typeface="Calibri"/>
                      </a:endParaRPr>
                    </a:p>
                  </a:txBody>
                  <a:tcPr marL="0" marR="0" marT="0" marB="0">
                    <a:lnT w="14927">
                      <a:solidFill>
                        <a:srgbClr val="000000"/>
                      </a:solidFill>
                      <a:prstDash val="solid"/>
                    </a:lnT>
                  </a:tcPr>
                </a:tc>
                <a:tc>
                  <a:txBody>
                    <a:bodyPr/>
                    <a:lstStyle/>
                    <a:p>
                      <a:pPr marR="36195" algn="r">
                        <a:lnSpc>
                          <a:spcPct val="100000"/>
                        </a:lnSpc>
                        <a:spcBef>
                          <a:spcPts val="535"/>
                        </a:spcBef>
                      </a:pPr>
                      <a:r>
                        <a:rPr sz="600" spc="-10" dirty="0">
                          <a:solidFill>
                            <a:srgbClr val="585858"/>
                          </a:solidFill>
                          <a:latin typeface="Calibri"/>
                          <a:cs typeface="Calibri"/>
                        </a:rPr>
                        <a:t>806</a:t>
                      </a:r>
                      <a:r>
                        <a:rPr sz="600" spc="-5" dirty="0">
                          <a:solidFill>
                            <a:srgbClr val="585858"/>
                          </a:solidFill>
                          <a:latin typeface="Calibri"/>
                          <a:cs typeface="Calibri"/>
                        </a:rPr>
                        <a:t>.</a:t>
                      </a:r>
                      <a:r>
                        <a:rPr sz="600" spc="-10" dirty="0">
                          <a:solidFill>
                            <a:srgbClr val="585858"/>
                          </a:solidFill>
                          <a:latin typeface="Calibri"/>
                          <a:cs typeface="Calibri"/>
                        </a:rPr>
                        <a:t>21</a:t>
                      </a:r>
                      <a:r>
                        <a:rPr sz="600" dirty="0">
                          <a:solidFill>
                            <a:srgbClr val="585858"/>
                          </a:solidFill>
                          <a:latin typeface="Calibri"/>
                          <a:cs typeface="Calibri"/>
                        </a:rPr>
                        <a:t>9</a:t>
                      </a:r>
                      <a:endParaRPr sz="600">
                        <a:latin typeface="Calibri"/>
                        <a:cs typeface="Calibri"/>
                      </a:endParaRPr>
                    </a:p>
                  </a:txBody>
                  <a:tcPr marL="0" marR="0" marT="0" marB="0">
                    <a:lnT w="14927">
                      <a:solidFill>
                        <a:srgbClr val="000000"/>
                      </a:solidFill>
                      <a:prstDash val="solid"/>
                    </a:lnT>
                  </a:tcPr>
                </a:tc>
                <a:tc>
                  <a:txBody>
                    <a:bodyPr/>
                    <a:lstStyle/>
                    <a:p>
                      <a:pPr marR="36195" algn="r">
                        <a:lnSpc>
                          <a:spcPct val="100000"/>
                        </a:lnSpc>
                        <a:spcBef>
                          <a:spcPts val="535"/>
                        </a:spcBef>
                      </a:pPr>
                      <a:r>
                        <a:rPr sz="600" b="1" spc="-10" dirty="0">
                          <a:solidFill>
                            <a:srgbClr val="585858"/>
                          </a:solidFill>
                          <a:latin typeface="Calibri"/>
                          <a:cs typeface="Calibri"/>
                        </a:rPr>
                        <a:t>13</a:t>
                      </a:r>
                      <a:r>
                        <a:rPr sz="600" b="1" spc="-15" dirty="0">
                          <a:solidFill>
                            <a:srgbClr val="585858"/>
                          </a:solidFill>
                          <a:latin typeface="Calibri"/>
                          <a:cs typeface="Calibri"/>
                        </a:rPr>
                        <a:t>.</a:t>
                      </a:r>
                      <a:r>
                        <a:rPr sz="600" b="1" spc="-10" dirty="0">
                          <a:solidFill>
                            <a:srgbClr val="585858"/>
                          </a:solidFill>
                          <a:latin typeface="Calibri"/>
                          <a:cs typeface="Calibri"/>
                        </a:rPr>
                        <a:t>855</a:t>
                      </a:r>
                      <a:r>
                        <a:rPr sz="600" b="1" spc="-15" dirty="0">
                          <a:solidFill>
                            <a:srgbClr val="585858"/>
                          </a:solidFill>
                          <a:latin typeface="Calibri"/>
                          <a:cs typeface="Calibri"/>
                        </a:rPr>
                        <a:t>.</a:t>
                      </a:r>
                      <a:r>
                        <a:rPr sz="600" b="1" spc="-10" dirty="0">
                          <a:solidFill>
                            <a:srgbClr val="585858"/>
                          </a:solidFill>
                          <a:latin typeface="Calibri"/>
                          <a:cs typeface="Calibri"/>
                        </a:rPr>
                        <a:t>44</a:t>
                      </a:r>
                      <a:r>
                        <a:rPr sz="600" b="1" dirty="0">
                          <a:solidFill>
                            <a:srgbClr val="585858"/>
                          </a:solidFill>
                          <a:latin typeface="Calibri"/>
                          <a:cs typeface="Calibri"/>
                        </a:rPr>
                        <a:t>9</a:t>
                      </a:r>
                      <a:endParaRPr sz="600">
                        <a:latin typeface="Calibri"/>
                        <a:cs typeface="Calibri"/>
                      </a:endParaRPr>
                    </a:p>
                  </a:txBody>
                  <a:tcPr marL="0" marR="0" marT="0" marB="0">
                    <a:lnT w="14927">
                      <a:solidFill>
                        <a:srgbClr val="000000"/>
                      </a:solidFill>
                      <a:prstDash val="solid"/>
                    </a:lnT>
                  </a:tcPr>
                </a:tc>
                <a:tc>
                  <a:txBody>
                    <a:bodyPr/>
                    <a:lstStyle/>
                    <a:p>
                      <a:pPr marR="8890" algn="r">
                        <a:lnSpc>
                          <a:spcPct val="100000"/>
                        </a:lnSpc>
                        <a:spcBef>
                          <a:spcPts val="535"/>
                        </a:spcBef>
                      </a:pPr>
                      <a:r>
                        <a:rPr sz="600" b="1" spc="10" dirty="0">
                          <a:solidFill>
                            <a:srgbClr val="585858"/>
                          </a:solidFill>
                          <a:latin typeface="Calibri"/>
                          <a:cs typeface="Calibri"/>
                        </a:rPr>
                        <a:t>(</a:t>
                      </a:r>
                      <a:r>
                        <a:rPr sz="600" b="1" spc="-10" dirty="0">
                          <a:solidFill>
                            <a:srgbClr val="585858"/>
                          </a:solidFill>
                          <a:latin typeface="Calibri"/>
                          <a:cs typeface="Calibri"/>
                        </a:rPr>
                        <a:t>48</a:t>
                      </a:r>
                      <a:r>
                        <a:rPr sz="600" b="1" spc="-15" dirty="0">
                          <a:solidFill>
                            <a:srgbClr val="585858"/>
                          </a:solidFill>
                          <a:latin typeface="Calibri"/>
                          <a:cs typeface="Calibri"/>
                        </a:rPr>
                        <a:t>.</a:t>
                      </a:r>
                      <a:r>
                        <a:rPr sz="600" b="1" spc="-10" dirty="0">
                          <a:solidFill>
                            <a:srgbClr val="585858"/>
                          </a:solidFill>
                          <a:latin typeface="Calibri"/>
                          <a:cs typeface="Calibri"/>
                        </a:rPr>
                        <a:t>542</a:t>
                      </a:r>
                      <a:r>
                        <a:rPr sz="600" b="1" dirty="0">
                          <a:solidFill>
                            <a:srgbClr val="585858"/>
                          </a:solidFill>
                          <a:latin typeface="Calibri"/>
                          <a:cs typeface="Calibri"/>
                        </a:rPr>
                        <a:t>)</a:t>
                      </a:r>
                      <a:endParaRPr sz="600">
                        <a:latin typeface="Calibri"/>
                        <a:cs typeface="Calibri"/>
                      </a:endParaRPr>
                    </a:p>
                  </a:txBody>
                  <a:tcPr marL="0" marR="0" marT="0" marB="0">
                    <a:lnT w="14927">
                      <a:solidFill>
                        <a:srgbClr val="000000"/>
                      </a:solidFill>
                      <a:prstDash val="solid"/>
                    </a:lnT>
                  </a:tcPr>
                </a:tc>
                <a:tc>
                  <a:txBody>
                    <a:bodyPr/>
                    <a:lstStyle/>
                    <a:p>
                      <a:pPr marR="29209" algn="r">
                        <a:lnSpc>
                          <a:spcPct val="100000"/>
                        </a:lnSpc>
                        <a:spcBef>
                          <a:spcPts val="535"/>
                        </a:spcBef>
                      </a:pPr>
                      <a:r>
                        <a:rPr sz="600" b="1" spc="-10" dirty="0">
                          <a:solidFill>
                            <a:srgbClr val="585858"/>
                          </a:solidFill>
                          <a:latin typeface="Calibri"/>
                          <a:cs typeface="Calibri"/>
                        </a:rPr>
                        <a:t>13</a:t>
                      </a:r>
                      <a:r>
                        <a:rPr sz="600" b="1" spc="-15" dirty="0">
                          <a:solidFill>
                            <a:srgbClr val="585858"/>
                          </a:solidFill>
                          <a:latin typeface="Calibri"/>
                          <a:cs typeface="Calibri"/>
                        </a:rPr>
                        <a:t>.</a:t>
                      </a:r>
                      <a:r>
                        <a:rPr sz="600" b="1" spc="-10" dirty="0">
                          <a:solidFill>
                            <a:srgbClr val="585858"/>
                          </a:solidFill>
                          <a:latin typeface="Calibri"/>
                          <a:cs typeface="Calibri"/>
                        </a:rPr>
                        <a:t>806</a:t>
                      </a:r>
                      <a:r>
                        <a:rPr sz="600" b="1" spc="-15" dirty="0">
                          <a:solidFill>
                            <a:srgbClr val="585858"/>
                          </a:solidFill>
                          <a:latin typeface="Calibri"/>
                          <a:cs typeface="Calibri"/>
                        </a:rPr>
                        <a:t>.</a:t>
                      </a:r>
                      <a:r>
                        <a:rPr sz="600" b="1" spc="-10" dirty="0">
                          <a:solidFill>
                            <a:srgbClr val="585858"/>
                          </a:solidFill>
                          <a:latin typeface="Calibri"/>
                          <a:cs typeface="Calibri"/>
                        </a:rPr>
                        <a:t>90</a:t>
                      </a:r>
                      <a:r>
                        <a:rPr sz="600" b="1" dirty="0">
                          <a:solidFill>
                            <a:srgbClr val="585858"/>
                          </a:solidFill>
                          <a:latin typeface="Calibri"/>
                          <a:cs typeface="Calibri"/>
                        </a:rPr>
                        <a:t>7</a:t>
                      </a:r>
                      <a:endParaRPr sz="600">
                        <a:latin typeface="Calibri"/>
                        <a:cs typeface="Calibri"/>
                      </a:endParaRPr>
                    </a:p>
                  </a:txBody>
                  <a:tcPr marL="0" marR="0" marT="0" marB="0">
                    <a:lnR w="14940">
                      <a:solidFill>
                        <a:srgbClr val="000000"/>
                      </a:solidFill>
                      <a:prstDash val="solid"/>
                    </a:lnR>
                    <a:lnT w="14927">
                      <a:solidFill>
                        <a:srgbClr val="000000"/>
                      </a:solidFill>
                      <a:prstDash val="solid"/>
                    </a:lnT>
                  </a:tcPr>
                </a:tc>
                <a:extLst>
                  <a:ext uri="{0D108BD9-81ED-4DB2-BD59-A6C34878D82A}">
                    <a16:rowId xmlns:a16="http://schemas.microsoft.com/office/drawing/2014/main" xmlns="" val="10001"/>
                  </a:ext>
                </a:extLst>
              </a:tr>
              <a:tr h="105587">
                <a:tc gridSpan="2">
                  <a:txBody>
                    <a:bodyPr/>
                    <a:lstStyle/>
                    <a:p>
                      <a:pPr marL="14604">
                        <a:lnSpc>
                          <a:spcPts val="790"/>
                        </a:lnSpc>
                      </a:pPr>
                      <a:r>
                        <a:rPr sz="600" spc="10" dirty="0">
                          <a:solidFill>
                            <a:srgbClr val="585858"/>
                          </a:solidFill>
                          <a:latin typeface="Calibri"/>
                          <a:cs typeface="Calibri"/>
                        </a:rPr>
                        <a:t>Activos  </a:t>
                      </a:r>
                      <a:r>
                        <a:rPr sz="600" spc="30" dirty="0">
                          <a:solidFill>
                            <a:srgbClr val="585858"/>
                          </a:solidFill>
                          <a:latin typeface="Calibri"/>
                          <a:cs typeface="Calibri"/>
                        </a:rPr>
                        <a:t>del  </a:t>
                      </a:r>
                      <a:r>
                        <a:rPr sz="600" spc="20" dirty="0">
                          <a:solidFill>
                            <a:srgbClr val="585858"/>
                          </a:solidFill>
                          <a:latin typeface="Calibri"/>
                          <a:cs typeface="Calibri"/>
                        </a:rPr>
                        <a:t>segmento(Excepto </a:t>
                      </a:r>
                      <a:r>
                        <a:rPr sz="600" spc="10" dirty="0">
                          <a:solidFill>
                            <a:srgbClr val="585858"/>
                          </a:solidFill>
                          <a:latin typeface="Calibri"/>
                          <a:cs typeface="Calibri"/>
                        </a:rPr>
                        <a:t>Activos  </a:t>
                      </a:r>
                      <a:r>
                        <a:rPr sz="600" spc="20" dirty="0">
                          <a:solidFill>
                            <a:srgbClr val="585858"/>
                          </a:solidFill>
                          <a:latin typeface="Calibri"/>
                          <a:cs typeface="Calibri"/>
                        </a:rPr>
                        <a:t>por </a:t>
                      </a:r>
                      <a:r>
                        <a:rPr sz="600" spc="30" dirty="0">
                          <a:solidFill>
                            <a:srgbClr val="585858"/>
                          </a:solidFill>
                          <a:latin typeface="Calibri"/>
                          <a:cs typeface="Calibri"/>
                        </a:rPr>
                        <a:t>Impuestos</a:t>
                      </a:r>
                      <a:r>
                        <a:rPr sz="600" spc="10" dirty="0">
                          <a:solidFill>
                            <a:srgbClr val="585858"/>
                          </a:solidFill>
                          <a:latin typeface="Calibri"/>
                          <a:cs typeface="Calibri"/>
                        </a:rPr>
                        <a:t> </a:t>
                      </a:r>
                      <a:r>
                        <a:rPr sz="600" spc="35" dirty="0">
                          <a:solidFill>
                            <a:srgbClr val="585858"/>
                          </a:solidFill>
                          <a:latin typeface="Calibri"/>
                          <a:cs typeface="Calibri"/>
                        </a:rPr>
                        <a:t>Diferidos)</a:t>
                      </a:r>
                      <a:endParaRPr sz="600">
                        <a:latin typeface="Calibri"/>
                        <a:cs typeface="Calibri"/>
                      </a:endParaRPr>
                    </a:p>
                  </a:txBody>
                  <a:tcPr marL="0" marR="0" marT="0" marB="0">
                    <a:lnL w="7470">
                      <a:solidFill>
                        <a:srgbClr val="000000"/>
                      </a:solidFill>
                      <a:prstDash val="solid"/>
                    </a:lnL>
                  </a:tcPr>
                </a:tc>
                <a:tc hMerge="1">
                  <a:txBody>
                    <a:bodyPr/>
                    <a:lstStyle/>
                    <a:p>
                      <a:endParaRPr/>
                    </a:p>
                  </a:txBody>
                  <a:tcPr marL="0" marR="0" marT="0" marB="0"/>
                </a:tc>
                <a:tc>
                  <a:txBody>
                    <a:bodyPr/>
                    <a:lstStyle/>
                    <a:p>
                      <a:pPr marR="36195" algn="r">
                        <a:lnSpc>
                          <a:spcPts val="790"/>
                        </a:lnSpc>
                      </a:pPr>
                      <a:r>
                        <a:rPr sz="600" spc="-10" dirty="0">
                          <a:solidFill>
                            <a:srgbClr val="585858"/>
                          </a:solidFill>
                          <a:latin typeface="Calibri"/>
                          <a:cs typeface="Calibri"/>
                        </a:rPr>
                        <a:t>5</a:t>
                      </a:r>
                      <a:r>
                        <a:rPr sz="600" spc="-5" dirty="0">
                          <a:solidFill>
                            <a:srgbClr val="585858"/>
                          </a:solidFill>
                          <a:latin typeface="Calibri"/>
                          <a:cs typeface="Calibri"/>
                        </a:rPr>
                        <a:t>.</a:t>
                      </a:r>
                      <a:r>
                        <a:rPr sz="600" spc="-10" dirty="0">
                          <a:solidFill>
                            <a:srgbClr val="585858"/>
                          </a:solidFill>
                          <a:latin typeface="Calibri"/>
                          <a:cs typeface="Calibri"/>
                        </a:rPr>
                        <a:t>172</a:t>
                      </a:r>
                      <a:r>
                        <a:rPr sz="600" spc="-5" dirty="0">
                          <a:solidFill>
                            <a:srgbClr val="585858"/>
                          </a:solidFill>
                          <a:latin typeface="Calibri"/>
                          <a:cs typeface="Calibri"/>
                        </a:rPr>
                        <a:t>.</a:t>
                      </a:r>
                      <a:r>
                        <a:rPr sz="600" spc="-10" dirty="0">
                          <a:solidFill>
                            <a:srgbClr val="585858"/>
                          </a:solidFill>
                          <a:latin typeface="Calibri"/>
                          <a:cs typeface="Calibri"/>
                        </a:rPr>
                        <a:t>09</a:t>
                      </a:r>
                      <a:r>
                        <a:rPr sz="600" dirty="0">
                          <a:solidFill>
                            <a:srgbClr val="585858"/>
                          </a:solidFill>
                          <a:latin typeface="Calibri"/>
                          <a:cs typeface="Calibri"/>
                        </a:rPr>
                        <a:t>5</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125</a:t>
                      </a:r>
                      <a:r>
                        <a:rPr sz="600" spc="-5" dirty="0">
                          <a:solidFill>
                            <a:srgbClr val="585858"/>
                          </a:solidFill>
                          <a:latin typeface="Calibri"/>
                          <a:cs typeface="Calibri"/>
                        </a:rPr>
                        <a:t>.</a:t>
                      </a:r>
                      <a:r>
                        <a:rPr sz="600" spc="-10" dirty="0">
                          <a:solidFill>
                            <a:srgbClr val="585858"/>
                          </a:solidFill>
                          <a:latin typeface="Calibri"/>
                          <a:cs typeface="Calibri"/>
                        </a:rPr>
                        <a:t>44</a:t>
                      </a:r>
                      <a:r>
                        <a:rPr sz="600" dirty="0">
                          <a:solidFill>
                            <a:srgbClr val="585858"/>
                          </a:solidFill>
                          <a:latin typeface="Calibri"/>
                          <a:cs typeface="Calibri"/>
                        </a:rPr>
                        <a:t>6</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5</a:t>
                      </a:r>
                      <a:r>
                        <a:rPr sz="600" spc="-5" dirty="0">
                          <a:solidFill>
                            <a:srgbClr val="585858"/>
                          </a:solidFill>
                          <a:latin typeface="Calibri"/>
                          <a:cs typeface="Calibri"/>
                        </a:rPr>
                        <a:t>.</a:t>
                      </a:r>
                      <a:r>
                        <a:rPr sz="600" spc="-10" dirty="0">
                          <a:solidFill>
                            <a:srgbClr val="585858"/>
                          </a:solidFill>
                          <a:latin typeface="Calibri"/>
                          <a:cs typeface="Calibri"/>
                        </a:rPr>
                        <a:t>471</a:t>
                      </a:r>
                      <a:r>
                        <a:rPr sz="600" spc="-5" dirty="0">
                          <a:solidFill>
                            <a:srgbClr val="585858"/>
                          </a:solidFill>
                          <a:latin typeface="Calibri"/>
                          <a:cs typeface="Calibri"/>
                        </a:rPr>
                        <a:t>.</a:t>
                      </a:r>
                      <a:r>
                        <a:rPr sz="600" spc="-10" dirty="0">
                          <a:solidFill>
                            <a:srgbClr val="585858"/>
                          </a:solidFill>
                          <a:latin typeface="Calibri"/>
                          <a:cs typeface="Calibri"/>
                        </a:rPr>
                        <a:t>32</a:t>
                      </a:r>
                      <a:r>
                        <a:rPr sz="600" dirty="0">
                          <a:solidFill>
                            <a:srgbClr val="585858"/>
                          </a:solidFill>
                          <a:latin typeface="Calibri"/>
                          <a:cs typeface="Calibri"/>
                        </a:rPr>
                        <a:t>2</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2</a:t>
                      </a:r>
                      <a:r>
                        <a:rPr sz="600" spc="-5" dirty="0">
                          <a:solidFill>
                            <a:srgbClr val="585858"/>
                          </a:solidFill>
                          <a:latin typeface="Calibri"/>
                          <a:cs typeface="Calibri"/>
                        </a:rPr>
                        <a:t>.</a:t>
                      </a:r>
                      <a:r>
                        <a:rPr sz="600" spc="-10" dirty="0">
                          <a:solidFill>
                            <a:srgbClr val="585858"/>
                          </a:solidFill>
                          <a:latin typeface="Calibri"/>
                          <a:cs typeface="Calibri"/>
                        </a:rPr>
                        <a:t>248</a:t>
                      </a:r>
                      <a:r>
                        <a:rPr sz="600" spc="-5" dirty="0">
                          <a:solidFill>
                            <a:srgbClr val="585858"/>
                          </a:solidFill>
                          <a:latin typeface="Calibri"/>
                          <a:cs typeface="Calibri"/>
                        </a:rPr>
                        <a:t>.</a:t>
                      </a:r>
                      <a:r>
                        <a:rPr sz="600" spc="-10" dirty="0">
                          <a:solidFill>
                            <a:srgbClr val="585858"/>
                          </a:solidFill>
                          <a:latin typeface="Calibri"/>
                          <a:cs typeface="Calibri"/>
                        </a:rPr>
                        <a:t>68</a:t>
                      </a:r>
                      <a:r>
                        <a:rPr sz="600" dirty="0">
                          <a:solidFill>
                            <a:srgbClr val="585858"/>
                          </a:solidFill>
                          <a:latin typeface="Calibri"/>
                          <a:cs typeface="Calibri"/>
                        </a:rPr>
                        <a:t>8</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31</a:t>
                      </a:r>
                      <a:r>
                        <a:rPr sz="600" spc="-5" dirty="0">
                          <a:solidFill>
                            <a:srgbClr val="585858"/>
                          </a:solidFill>
                          <a:latin typeface="Calibri"/>
                          <a:cs typeface="Calibri"/>
                        </a:rPr>
                        <a:t>.</a:t>
                      </a:r>
                      <a:r>
                        <a:rPr sz="600" spc="-10" dirty="0">
                          <a:solidFill>
                            <a:srgbClr val="585858"/>
                          </a:solidFill>
                          <a:latin typeface="Calibri"/>
                          <a:cs typeface="Calibri"/>
                        </a:rPr>
                        <a:t>67</a:t>
                      </a:r>
                      <a:r>
                        <a:rPr sz="600" dirty="0">
                          <a:solidFill>
                            <a:srgbClr val="585858"/>
                          </a:solidFill>
                          <a:latin typeface="Calibri"/>
                          <a:cs typeface="Calibri"/>
                        </a:rPr>
                        <a:t>9</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665</a:t>
                      </a:r>
                      <a:r>
                        <a:rPr sz="600" spc="-5" dirty="0">
                          <a:solidFill>
                            <a:srgbClr val="585858"/>
                          </a:solidFill>
                          <a:latin typeface="Calibri"/>
                          <a:cs typeface="Calibri"/>
                        </a:rPr>
                        <a:t>.</a:t>
                      </a:r>
                      <a:r>
                        <a:rPr sz="600" spc="-10" dirty="0">
                          <a:solidFill>
                            <a:srgbClr val="585858"/>
                          </a:solidFill>
                          <a:latin typeface="Calibri"/>
                          <a:cs typeface="Calibri"/>
                        </a:rPr>
                        <a:t>96</a:t>
                      </a:r>
                      <a:r>
                        <a:rPr sz="600" dirty="0">
                          <a:solidFill>
                            <a:srgbClr val="585858"/>
                          </a:solidFill>
                          <a:latin typeface="Calibri"/>
                          <a:cs typeface="Calibri"/>
                        </a:rPr>
                        <a:t>8</a:t>
                      </a:r>
                      <a:endParaRPr sz="600">
                        <a:latin typeface="Calibri"/>
                        <a:cs typeface="Calibri"/>
                      </a:endParaRPr>
                    </a:p>
                  </a:txBody>
                  <a:tcPr marL="0" marR="0" marT="0" marB="0"/>
                </a:tc>
                <a:tc>
                  <a:txBody>
                    <a:bodyPr/>
                    <a:lstStyle/>
                    <a:p>
                      <a:pPr marR="36195" algn="r">
                        <a:lnSpc>
                          <a:spcPts val="790"/>
                        </a:lnSpc>
                      </a:pPr>
                      <a:r>
                        <a:rPr sz="600" b="1" spc="-10" dirty="0">
                          <a:solidFill>
                            <a:srgbClr val="585858"/>
                          </a:solidFill>
                          <a:latin typeface="Calibri"/>
                          <a:cs typeface="Calibri"/>
                        </a:rPr>
                        <a:t>13</a:t>
                      </a:r>
                      <a:r>
                        <a:rPr sz="600" b="1" spc="-15" dirty="0">
                          <a:solidFill>
                            <a:srgbClr val="585858"/>
                          </a:solidFill>
                          <a:latin typeface="Calibri"/>
                          <a:cs typeface="Calibri"/>
                        </a:rPr>
                        <a:t>.</a:t>
                      </a:r>
                      <a:r>
                        <a:rPr sz="600" b="1" spc="-10" dirty="0">
                          <a:solidFill>
                            <a:srgbClr val="585858"/>
                          </a:solidFill>
                          <a:latin typeface="Calibri"/>
                          <a:cs typeface="Calibri"/>
                        </a:rPr>
                        <a:t>715</a:t>
                      </a:r>
                      <a:r>
                        <a:rPr sz="600" b="1" spc="-15" dirty="0">
                          <a:solidFill>
                            <a:srgbClr val="585858"/>
                          </a:solidFill>
                          <a:latin typeface="Calibri"/>
                          <a:cs typeface="Calibri"/>
                        </a:rPr>
                        <a:t>.</a:t>
                      </a:r>
                      <a:r>
                        <a:rPr sz="600" b="1" spc="-10" dirty="0">
                          <a:solidFill>
                            <a:srgbClr val="585858"/>
                          </a:solidFill>
                          <a:latin typeface="Calibri"/>
                          <a:cs typeface="Calibri"/>
                        </a:rPr>
                        <a:t>19</a:t>
                      </a:r>
                      <a:r>
                        <a:rPr sz="600" b="1" dirty="0">
                          <a:solidFill>
                            <a:srgbClr val="585858"/>
                          </a:solidFill>
                          <a:latin typeface="Calibri"/>
                          <a:cs typeface="Calibri"/>
                        </a:rPr>
                        <a:t>8</a:t>
                      </a:r>
                      <a:endParaRPr sz="600">
                        <a:latin typeface="Calibri"/>
                        <a:cs typeface="Calibri"/>
                      </a:endParaRPr>
                    </a:p>
                  </a:txBody>
                  <a:tcPr marL="0" marR="0" marT="0" marB="0"/>
                </a:tc>
                <a:tc>
                  <a:txBody>
                    <a:bodyPr/>
                    <a:lstStyle/>
                    <a:p>
                      <a:pPr marR="9525" algn="r">
                        <a:lnSpc>
                          <a:spcPts val="790"/>
                        </a:lnSpc>
                      </a:pPr>
                      <a:r>
                        <a:rPr sz="600" spc="15" dirty="0">
                          <a:solidFill>
                            <a:srgbClr val="585858"/>
                          </a:solidFill>
                          <a:latin typeface="Calibri"/>
                          <a:cs typeface="Calibri"/>
                        </a:rPr>
                        <a:t>(</a:t>
                      </a:r>
                      <a:r>
                        <a:rPr sz="600" spc="-10" dirty="0">
                          <a:solidFill>
                            <a:srgbClr val="585858"/>
                          </a:solidFill>
                          <a:latin typeface="Calibri"/>
                          <a:cs typeface="Calibri"/>
                        </a:rPr>
                        <a:t>48</a:t>
                      </a:r>
                      <a:r>
                        <a:rPr sz="600" spc="-5" dirty="0">
                          <a:solidFill>
                            <a:srgbClr val="585858"/>
                          </a:solidFill>
                          <a:latin typeface="Calibri"/>
                          <a:cs typeface="Calibri"/>
                        </a:rPr>
                        <a:t>.</a:t>
                      </a:r>
                      <a:r>
                        <a:rPr sz="600" spc="-10" dirty="0">
                          <a:solidFill>
                            <a:srgbClr val="585858"/>
                          </a:solidFill>
                          <a:latin typeface="Calibri"/>
                          <a:cs typeface="Calibri"/>
                        </a:rPr>
                        <a:t>542</a:t>
                      </a:r>
                      <a:r>
                        <a:rPr sz="600" dirty="0">
                          <a:solidFill>
                            <a:srgbClr val="585858"/>
                          </a:solidFill>
                          <a:latin typeface="Calibri"/>
                          <a:cs typeface="Calibri"/>
                        </a:rPr>
                        <a:t>)</a:t>
                      </a:r>
                      <a:endParaRPr sz="600">
                        <a:latin typeface="Calibri"/>
                        <a:cs typeface="Calibri"/>
                      </a:endParaRPr>
                    </a:p>
                  </a:txBody>
                  <a:tcPr marL="0" marR="0" marT="0" marB="0"/>
                </a:tc>
                <a:tc>
                  <a:txBody>
                    <a:bodyPr/>
                    <a:lstStyle/>
                    <a:p>
                      <a:pPr marR="29209" algn="r">
                        <a:lnSpc>
                          <a:spcPts val="790"/>
                        </a:lnSpc>
                      </a:pPr>
                      <a:r>
                        <a:rPr sz="600" b="1" spc="-10" dirty="0">
                          <a:solidFill>
                            <a:srgbClr val="585858"/>
                          </a:solidFill>
                          <a:latin typeface="Calibri"/>
                          <a:cs typeface="Calibri"/>
                        </a:rPr>
                        <a:t>13</a:t>
                      </a:r>
                      <a:r>
                        <a:rPr sz="600" b="1" spc="-15" dirty="0">
                          <a:solidFill>
                            <a:srgbClr val="585858"/>
                          </a:solidFill>
                          <a:latin typeface="Calibri"/>
                          <a:cs typeface="Calibri"/>
                        </a:rPr>
                        <a:t>.</a:t>
                      </a:r>
                      <a:r>
                        <a:rPr sz="600" b="1" spc="-10" dirty="0">
                          <a:solidFill>
                            <a:srgbClr val="585858"/>
                          </a:solidFill>
                          <a:latin typeface="Calibri"/>
                          <a:cs typeface="Calibri"/>
                        </a:rPr>
                        <a:t>666</a:t>
                      </a:r>
                      <a:r>
                        <a:rPr sz="600" b="1" spc="-15" dirty="0">
                          <a:solidFill>
                            <a:srgbClr val="585858"/>
                          </a:solidFill>
                          <a:latin typeface="Calibri"/>
                          <a:cs typeface="Calibri"/>
                        </a:rPr>
                        <a:t>.</a:t>
                      </a:r>
                      <a:r>
                        <a:rPr sz="600" b="1" spc="-10" dirty="0">
                          <a:solidFill>
                            <a:srgbClr val="585858"/>
                          </a:solidFill>
                          <a:latin typeface="Calibri"/>
                          <a:cs typeface="Calibri"/>
                        </a:rPr>
                        <a:t>65</a:t>
                      </a:r>
                      <a:r>
                        <a:rPr sz="600" b="1" dirty="0">
                          <a:solidFill>
                            <a:srgbClr val="585858"/>
                          </a:solidFill>
                          <a:latin typeface="Calibri"/>
                          <a:cs typeface="Calibri"/>
                        </a:rPr>
                        <a:t>6</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2"/>
                  </a:ext>
                </a:extLst>
              </a:tr>
              <a:tr h="135221">
                <a:tc gridSpan="2">
                  <a:txBody>
                    <a:bodyPr/>
                    <a:lstStyle/>
                    <a:p>
                      <a:pPr marL="14604">
                        <a:lnSpc>
                          <a:spcPts val="790"/>
                        </a:lnSpc>
                      </a:pPr>
                      <a:r>
                        <a:rPr sz="600" spc="10" dirty="0">
                          <a:solidFill>
                            <a:srgbClr val="585858"/>
                          </a:solidFill>
                          <a:latin typeface="Calibri"/>
                          <a:cs typeface="Calibri"/>
                        </a:rPr>
                        <a:t>Activos  </a:t>
                      </a:r>
                      <a:r>
                        <a:rPr sz="600" spc="20" dirty="0">
                          <a:solidFill>
                            <a:srgbClr val="585858"/>
                          </a:solidFill>
                          <a:latin typeface="Calibri"/>
                          <a:cs typeface="Calibri"/>
                        </a:rPr>
                        <a:t>por </a:t>
                      </a:r>
                      <a:r>
                        <a:rPr sz="600" spc="30" dirty="0">
                          <a:solidFill>
                            <a:srgbClr val="585858"/>
                          </a:solidFill>
                          <a:latin typeface="Calibri"/>
                          <a:cs typeface="Calibri"/>
                        </a:rPr>
                        <a:t>Impuestos</a:t>
                      </a:r>
                      <a:r>
                        <a:rPr sz="600" spc="55" dirty="0">
                          <a:solidFill>
                            <a:srgbClr val="585858"/>
                          </a:solidFill>
                          <a:latin typeface="Calibri"/>
                          <a:cs typeface="Calibri"/>
                        </a:rPr>
                        <a:t> </a:t>
                      </a:r>
                      <a:r>
                        <a:rPr sz="600" spc="30" dirty="0">
                          <a:solidFill>
                            <a:srgbClr val="585858"/>
                          </a:solidFill>
                          <a:latin typeface="Calibri"/>
                          <a:cs typeface="Calibri"/>
                        </a:rPr>
                        <a:t>diferidos</a:t>
                      </a:r>
                      <a:endParaRPr sz="600">
                        <a:latin typeface="Calibri"/>
                        <a:cs typeface="Calibri"/>
                      </a:endParaRPr>
                    </a:p>
                  </a:txBody>
                  <a:tcPr marL="0" marR="0" marT="0" marB="0">
                    <a:lnL w="7470">
                      <a:solidFill>
                        <a:srgbClr val="000000"/>
                      </a:solidFill>
                      <a:prstDash val="solid"/>
                    </a:lnL>
                  </a:tcPr>
                </a:tc>
                <a:tc hMerge="1">
                  <a:txBody>
                    <a:bodyPr/>
                    <a:lstStyle/>
                    <a:p>
                      <a:endParaRPr/>
                    </a:p>
                  </a:txBody>
                  <a:tcPr marL="0" marR="0" marT="0" marB="0"/>
                </a:tc>
                <a:tc>
                  <a:txBody>
                    <a:bodyPr/>
                    <a:lstStyle/>
                    <a:p>
                      <a:endParaRPr sz="600">
                        <a:latin typeface="Calibri"/>
                        <a:cs typeface="Calibri"/>
                      </a:endParaRPr>
                    </a:p>
                  </a:txBody>
                  <a:tcPr marL="0" marR="0" marT="0" marB="0"/>
                </a:tc>
                <a:tc>
                  <a:txBody>
                    <a:bodyPr/>
                    <a:lstStyle/>
                    <a:p>
                      <a:endParaRPr sz="600" dirty="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140</a:t>
                      </a:r>
                      <a:r>
                        <a:rPr sz="600" spc="-5" dirty="0">
                          <a:solidFill>
                            <a:srgbClr val="585858"/>
                          </a:solidFill>
                          <a:latin typeface="Calibri"/>
                          <a:cs typeface="Calibri"/>
                        </a:rPr>
                        <a:t>.</a:t>
                      </a:r>
                      <a:r>
                        <a:rPr sz="600" spc="-10" dirty="0">
                          <a:solidFill>
                            <a:srgbClr val="585858"/>
                          </a:solidFill>
                          <a:latin typeface="Calibri"/>
                          <a:cs typeface="Calibri"/>
                        </a:rPr>
                        <a:t>25</a:t>
                      </a:r>
                      <a:r>
                        <a:rPr sz="600" dirty="0">
                          <a:solidFill>
                            <a:srgbClr val="585858"/>
                          </a:solidFill>
                          <a:latin typeface="Calibri"/>
                          <a:cs typeface="Calibri"/>
                        </a:rPr>
                        <a:t>1</a:t>
                      </a:r>
                      <a:endParaRPr sz="600">
                        <a:latin typeface="Calibri"/>
                        <a:cs typeface="Calibri"/>
                      </a:endParaRPr>
                    </a:p>
                  </a:txBody>
                  <a:tcPr marL="0" marR="0" marT="0" marB="0"/>
                </a:tc>
                <a:tc>
                  <a:txBody>
                    <a:bodyPr/>
                    <a:lstStyle/>
                    <a:p>
                      <a:pPr marR="36195" algn="r">
                        <a:lnSpc>
                          <a:spcPts val="790"/>
                        </a:lnSpc>
                      </a:pPr>
                      <a:r>
                        <a:rPr sz="600" b="1" spc="-10" dirty="0">
                          <a:solidFill>
                            <a:srgbClr val="585858"/>
                          </a:solidFill>
                          <a:latin typeface="Calibri"/>
                          <a:cs typeface="Calibri"/>
                        </a:rPr>
                        <a:t>140</a:t>
                      </a:r>
                      <a:r>
                        <a:rPr sz="600" b="1" spc="-15" dirty="0">
                          <a:solidFill>
                            <a:srgbClr val="585858"/>
                          </a:solidFill>
                          <a:latin typeface="Calibri"/>
                          <a:cs typeface="Calibri"/>
                        </a:rPr>
                        <a:t>.</a:t>
                      </a:r>
                      <a:r>
                        <a:rPr sz="600" b="1" spc="-10" dirty="0">
                          <a:solidFill>
                            <a:srgbClr val="585858"/>
                          </a:solidFill>
                          <a:latin typeface="Calibri"/>
                          <a:cs typeface="Calibri"/>
                        </a:rPr>
                        <a:t>25</a:t>
                      </a:r>
                      <a:r>
                        <a:rPr sz="600" b="1" dirty="0">
                          <a:solidFill>
                            <a:srgbClr val="585858"/>
                          </a:solidFill>
                          <a:latin typeface="Calibri"/>
                          <a:cs typeface="Calibri"/>
                        </a:rPr>
                        <a:t>1</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29209" algn="r">
                        <a:lnSpc>
                          <a:spcPts val="790"/>
                        </a:lnSpc>
                      </a:pPr>
                      <a:r>
                        <a:rPr sz="600" b="1" spc="-10" dirty="0">
                          <a:solidFill>
                            <a:srgbClr val="585858"/>
                          </a:solidFill>
                          <a:latin typeface="Calibri"/>
                          <a:cs typeface="Calibri"/>
                        </a:rPr>
                        <a:t>140</a:t>
                      </a:r>
                      <a:r>
                        <a:rPr sz="600" b="1" spc="-15" dirty="0">
                          <a:solidFill>
                            <a:srgbClr val="585858"/>
                          </a:solidFill>
                          <a:latin typeface="Calibri"/>
                          <a:cs typeface="Calibri"/>
                        </a:rPr>
                        <a:t>.</a:t>
                      </a:r>
                      <a:r>
                        <a:rPr sz="600" b="1" spc="-10" dirty="0">
                          <a:solidFill>
                            <a:srgbClr val="585858"/>
                          </a:solidFill>
                          <a:latin typeface="Calibri"/>
                          <a:cs typeface="Calibri"/>
                        </a:rPr>
                        <a:t>25</a:t>
                      </a:r>
                      <a:r>
                        <a:rPr sz="600" b="1" dirty="0">
                          <a:solidFill>
                            <a:srgbClr val="585858"/>
                          </a:solidFill>
                          <a:latin typeface="Calibri"/>
                          <a:cs typeface="Calibri"/>
                        </a:rPr>
                        <a:t>1</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3"/>
                  </a:ext>
                </a:extLst>
              </a:tr>
              <a:tr h="164944">
                <a:tc gridSpan="2">
                  <a:txBody>
                    <a:bodyPr/>
                    <a:lstStyle/>
                    <a:p>
                      <a:pPr marL="14604">
                        <a:lnSpc>
                          <a:spcPct val="100000"/>
                        </a:lnSpc>
                        <a:spcBef>
                          <a:spcPts val="210"/>
                        </a:spcBef>
                      </a:pPr>
                      <a:r>
                        <a:rPr sz="600" spc="30" dirty="0">
                          <a:solidFill>
                            <a:srgbClr val="585858"/>
                          </a:solidFill>
                          <a:latin typeface="Calibri"/>
                          <a:cs typeface="Calibri"/>
                        </a:rPr>
                        <a:t>Inversiones   </a:t>
                      </a:r>
                      <a:r>
                        <a:rPr sz="600" spc="35" dirty="0">
                          <a:solidFill>
                            <a:srgbClr val="585858"/>
                          </a:solidFill>
                          <a:latin typeface="Calibri"/>
                          <a:cs typeface="Calibri"/>
                        </a:rPr>
                        <a:t>contabilizadas utilizando </a:t>
                      </a:r>
                      <a:r>
                        <a:rPr sz="600" spc="25" dirty="0">
                          <a:solidFill>
                            <a:srgbClr val="585858"/>
                          </a:solidFill>
                          <a:latin typeface="Calibri"/>
                          <a:cs typeface="Calibri"/>
                        </a:rPr>
                        <a:t>el  método </a:t>
                      </a:r>
                      <a:r>
                        <a:rPr sz="600" spc="15" dirty="0">
                          <a:solidFill>
                            <a:srgbClr val="585858"/>
                          </a:solidFill>
                          <a:latin typeface="Calibri"/>
                          <a:cs typeface="Calibri"/>
                        </a:rPr>
                        <a:t>de  </a:t>
                      </a:r>
                      <a:r>
                        <a:rPr sz="600" spc="35" dirty="0">
                          <a:solidFill>
                            <a:srgbClr val="585858"/>
                          </a:solidFill>
                          <a:latin typeface="Calibri"/>
                          <a:cs typeface="Calibri"/>
                        </a:rPr>
                        <a:t>la</a:t>
                      </a:r>
                      <a:r>
                        <a:rPr sz="600" spc="125" dirty="0">
                          <a:solidFill>
                            <a:srgbClr val="585858"/>
                          </a:solidFill>
                          <a:latin typeface="Calibri"/>
                          <a:cs typeface="Calibri"/>
                        </a:rPr>
                        <a:t> </a:t>
                      </a:r>
                      <a:r>
                        <a:rPr sz="600" spc="30" dirty="0">
                          <a:solidFill>
                            <a:srgbClr val="585858"/>
                          </a:solidFill>
                          <a:latin typeface="Calibri"/>
                          <a:cs typeface="Calibri"/>
                        </a:rPr>
                        <a:t>participación:</a:t>
                      </a:r>
                      <a:endParaRPr sz="600">
                        <a:latin typeface="Calibri"/>
                        <a:cs typeface="Calibri"/>
                      </a:endParaRPr>
                    </a:p>
                  </a:txBody>
                  <a:tcPr marL="0" marR="0" marT="0" marB="0">
                    <a:lnL w="7470">
                      <a:solidFill>
                        <a:srgbClr val="000000"/>
                      </a:solidFill>
                      <a:prstDash val="solid"/>
                    </a:lnL>
                  </a:tcPr>
                </a:tc>
                <a:tc hMerge="1">
                  <a:txBody>
                    <a:bodyPr/>
                    <a:lstStyle/>
                    <a:p>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4"/>
                  </a:ext>
                </a:extLst>
              </a:tr>
              <a:tr h="164989">
                <a:tc gridSpan="2">
                  <a:txBody>
                    <a:bodyPr/>
                    <a:lstStyle/>
                    <a:p>
                      <a:pPr marL="126364">
                        <a:lnSpc>
                          <a:spcPct val="100000"/>
                        </a:lnSpc>
                        <a:spcBef>
                          <a:spcPts val="210"/>
                        </a:spcBef>
                      </a:pPr>
                      <a:r>
                        <a:rPr sz="600" spc="35" dirty="0">
                          <a:solidFill>
                            <a:srgbClr val="585858"/>
                          </a:solidFill>
                          <a:latin typeface="Calibri"/>
                          <a:cs typeface="Calibri"/>
                        </a:rPr>
                        <a:t>Asociadas</a:t>
                      </a:r>
                      <a:endParaRPr sz="600">
                        <a:latin typeface="Calibri"/>
                        <a:cs typeface="Calibri"/>
                      </a:endParaRPr>
                    </a:p>
                  </a:txBody>
                  <a:tcPr marL="0" marR="0" marT="0" marB="0">
                    <a:lnL w="7470">
                      <a:solidFill>
                        <a:srgbClr val="000000"/>
                      </a:solidFill>
                      <a:prstDash val="solid"/>
                    </a:lnL>
                  </a:tcPr>
                </a:tc>
                <a:tc hMerge="1">
                  <a:txBody>
                    <a:bodyPr/>
                    <a:lstStyle/>
                    <a:p>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121</a:t>
                      </a:r>
                      <a:r>
                        <a:rPr sz="600" spc="-5" dirty="0">
                          <a:solidFill>
                            <a:srgbClr val="585858"/>
                          </a:solidFill>
                          <a:latin typeface="Calibri"/>
                          <a:cs typeface="Calibri"/>
                        </a:rPr>
                        <a:t>.</a:t>
                      </a:r>
                      <a:r>
                        <a:rPr sz="600" spc="-10" dirty="0">
                          <a:solidFill>
                            <a:srgbClr val="585858"/>
                          </a:solidFill>
                          <a:latin typeface="Calibri"/>
                          <a:cs typeface="Calibri"/>
                        </a:rPr>
                        <a:t>35</a:t>
                      </a:r>
                      <a:r>
                        <a:rPr sz="600" dirty="0">
                          <a:solidFill>
                            <a:srgbClr val="585858"/>
                          </a:solidFill>
                          <a:latin typeface="Calibri"/>
                          <a:cs typeface="Calibri"/>
                        </a:rPr>
                        <a:t>9</a:t>
                      </a:r>
                      <a:endParaRPr sz="600">
                        <a:latin typeface="Calibri"/>
                        <a:cs typeface="Calibri"/>
                      </a:endParaRPr>
                    </a:p>
                  </a:txBody>
                  <a:tcPr marL="0" marR="0" marT="0" marB="0"/>
                </a:tc>
                <a:tc>
                  <a:txBody>
                    <a:bodyPr/>
                    <a:lstStyle/>
                    <a:p>
                      <a:pPr marR="36195" algn="r">
                        <a:lnSpc>
                          <a:spcPct val="100000"/>
                        </a:lnSpc>
                        <a:spcBef>
                          <a:spcPts val="210"/>
                        </a:spcBef>
                      </a:pPr>
                      <a:r>
                        <a:rPr sz="600" dirty="0">
                          <a:solidFill>
                            <a:srgbClr val="585858"/>
                          </a:solidFill>
                          <a:latin typeface="Calibri"/>
                          <a:cs typeface="Calibri"/>
                        </a:rPr>
                        <a:t>0</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119</a:t>
                      </a:r>
                      <a:r>
                        <a:rPr sz="600" spc="-5" dirty="0">
                          <a:solidFill>
                            <a:srgbClr val="585858"/>
                          </a:solidFill>
                          <a:latin typeface="Calibri"/>
                          <a:cs typeface="Calibri"/>
                        </a:rPr>
                        <a:t>.</a:t>
                      </a:r>
                      <a:r>
                        <a:rPr sz="600" spc="-10" dirty="0">
                          <a:solidFill>
                            <a:srgbClr val="585858"/>
                          </a:solidFill>
                          <a:latin typeface="Calibri"/>
                          <a:cs typeface="Calibri"/>
                        </a:rPr>
                        <a:t>78</a:t>
                      </a:r>
                      <a:r>
                        <a:rPr sz="600" dirty="0">
                          <a:solidFill>
                            <a:srgbClr val="585858"/>
                          </a:solidFill>
                          <a:latin typeface="Calibri"/>
                          <a:cs typeface="Calibri"/>
                        </a:rPr>
                        <a:t>1</a:t>
                      </a:r>
                      <a:endParaRPr sz="600">
                        <a:latin typeface="Calibri"/>
                        <a:cs typeface="Calibri"/>
                      </a:endParaRPr>
                    </a:p>
                  </a:txBody>
                  <a:tcPr marL="0" marR="0" marT="0" marB="0"/>
                </a:tc>
                <a:tc>
                  <a:txBody>
                    <a:bodyPr/>
                    <a:lstStyle/>
                    <a:p>
                      <a:pPr marR="36195" algn="r">
                        <a:lnSpc>
                          <a:spcPct val="100000"/>
                        </a:lnSpc>
                        <a:spcBef>
                          <a:spcPts val="210"/>
                        </a:spcBef>
                      </a:pPr>
                      <a:r>
                        <a:rPr sz="600" b="1" spc="-10" dirty="0">
                          <a:solidFill>
                            <a:srgbClr val="585858"/>
                          </a:solidFill>
                          <a:latin typeface="Calibri"/>
                          <a:cs typeface="Calibri"/>
                        </a:rPr>
                        <a:t>241</a:t>
                      </a:r>
                      <a:r>
                        <a:rPr sz="600" b="1" spc="-15" dirty="0">
                          <a:solidFill>
                            <a:srgbClr val="585858"/>
                          </a:solidFill>
                          <a:latin typeface="Calibri"/>
                          <a:cs typeface="Calibri"/>
                        </a:rPr>
                        <a:t>.</a:t>
                      </a:r>
                      <a:r>
                        <a:rPr sz="600" b="1" spc="-10" dirty="0">
                          <a:solidFill>
                            <a:srgbClr val="585858"/>
                          </a:solidFill>
                          <a:latin typeface="Calibri"/>
                          <a:cs typeface="Calibri"/>
                        </a:rPr>
                        <a:t>14</a:t>
                      </a:r>
                      <a:r>
                        <a:rPr sz="600" b="1" dirty="0">
                          <a:solidFill>
                            <a:srgbClr val="585858"/>
                          </a:solidFill>
                          <a:latin typeface="Calibri"/>
                          <a:cs typeface="Calibri"/>
                        </a:rPr>
                        <a:t>0</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29209" algn="r">
                        <a:lnSpc>
                          <a:spcPct val="100000"/>
                        </a:lnSpc>
                        <a:spcBef>
                          <a:spcPts val="210"/>
                        </a:spcBef>
                      </a:pPr>
                      <a:r>
                        <a:rPr sz="600" b="1" spc="-10" dirty="0">
                          <a:solidFill>
                            <a:srgbClr val="585858"/>
                          </a:solidFill>
                          <a:latin typeface="Calibri"/>
                          <a:cs typeface="Calibri"/>
                        </a:rPr>
                        <a:t>241</a:t>
                      </a:r>
                      <a:r>
                        <a:rPr sz="600" b="1" spc="-15" dirty="0">
                          <a:solidFill>
                            <a:srgbClr val="585858"/>
                          </a:solidFill>
                          <a:latin typeface="Calibri"/>
                          <a:cs typeface="Calibri"/>
                        </a:rPr>
                        <a:t>.</a:t>
                      </a:r>
                      <a:r>
                        <a:rPr sz="600" b="1" spc="-10" dirty="0">
                          <a:solidFill>
                            <a:srgbClr val="585858"/>
                          </a:solidFill>
                          <a:latin typeface="Calibri"/>
                          <a:cs typeface="Calibri"/>
                        </a:rPr>
                        <a:t>14</a:t>
                      </a:r>
                      <a:r>
                        <a:rPr sz="600" b="1" dirty="0">
                          <a:solidFill>
                            <a:srgbClr val="585858"/>
                          </a:solidFill>
                          <a:latin typeface="Calibri"/>
                          <a:cs typeface="Calibri"/>
                        </a:rPr>
                        <a:t>0</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5"/>
                  </a:ext>
                </a:extLst>
              </a:tr>
              <a:tr h="164980">
                <a:tc gridSpan="2">
                  <a:txBody>
                    <a:bodyPr/>
                    <a:lstStyle/>
                    <a:p>
                      <a:pPr marL="126364">
                        <a:lnSpc>
                          <a:spcPct val="100000"/>
                        </a:lnSpc>
                        <a:spcBef>
                          <a:spcPts val="210"/>
                        </a:spcBef>
                      </a:pPr>
                      <a:r>
                        <a:rPr sz="600" spc="25" dirty="0">
                          <a:solidFill>
                            <a:srgbClr val="585858"/>
                          </a:solidFill>
                          <a:latin typeface="Calibri"/>
                          <a:cs typeface="Calibri"/>
                        </a:rPr>
                        <a:t>Negocios</a:t>
                      </a:r>
                      <a:r>
                        <a:rPr sz="600" spc="55" dirty="0">
                          <a:solidFill>
                            <a:srgbClr val="585858"/>
                          </a:solidFill>
                          <a:latin typeface="Calibri"/>
                          <a:cs typeface="Calibri"/>
                        </a:rPr>
                        <a:t> </a:t>
                      </a:r>
                      <a:r>
                        <a:rPr sz="600" spc="20" dirty="0">
                          <a:solidFill>
                            <a:srgbClr val="585858"/>
                          </a:solidFill>
                          <a:latin typeface="Calibri"/>
                          <a:cs typeface="Calibri"/>
                        </a:rPr>
                        <a:t>conjuntos</a:t>
                      </a:r>
                      <a:endParaRPr sz="600">
                        <a:latin typeface="Calibri"/>
                        <a:cs typeface="Calibri"/>
                      </a:endParaRPr>
                    </a:p>
                  </a:txBody>
                  <a:tcPr marL="0" marR="0" marT="0" marB="0">
                    <a:lnL w="7470">
                      <a:solidFill>
                        <a:srgbClr val="000000"/>
                      </a:solidFill>
                      <a:prstDash val="solid"/>
                    </a:lnL>
                  </a:tcPr>
                </a:tc>
                <a:tc hMerge="1">
                  <a:txBody>
                    <a:bodyPr/>
                    <a:lstStyle/>
                    <a:p>
                      <a:endParaRPr/>
                    </a:p>
                  </a:txBody>
                  <a:tcPr marL="0" marR="0" marT="0" marB="0"/>
                </a:tc>
                <a:tc>
                  <a:txBody>
                    <a:bodyPr/>
                    <a:lstStyle/>
                    <a:p>
                      <a:pPr marR="36195" algn="r">
                        <a:lnSpc>
                          <a:spcPct val="100000"/>
                        </a:lnSpc>
                        <a:spcBef>
                          <a:spcPts val="210"/>
                        </a:spcBef>
                      </a:pPr>
                      <a:r>
                        <a:rPr sz="600" dirty="0">
                          <a:solidFill>
                            <a:srgbClr val="585858"/>
                          </a:solidFill>
                          <a:latin typeface="Calibri"/>
                          <a:cs typeface="Calibri"/>
                        </a:rPr>
                        <a:t>0</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36195" algn="r">
                        <a:lnSpc>
                          <a:spcPct val="100000"/>
                        </a:lnSpc>
                        <a:spcBef>
                          <a:spcPts val="210"/>
                        </a:spcBef>
                      </a:pPr>
                      <a:r>
                        <a:rPr sz="600" dirty="0">
                          <a:solidFill>
                            <a:srgbClr val="585858"/>
                          </a:solidFill>
                          <a:latin typeface="Calibri"/>
                          <a:cs typeface="Calibri"/>
                        </a:rPr>
                        <a:t>0</a:t>
                      </a:r>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3</a:t>
                      </a:r>
                      <a:r>
                        <a:rPr sz="600" spc="-5" dirty="0">
                          <a:solidFill>
                            <a:srgbClr val="585858"/>
                          </a:solidFill>
                          <a:latin typeface="Calibri"/>
                          <a:cs typeface="Calibri"/>
                        </a:rPr>
                        <a:t>.</a:t>
                      </a:r>
                      <a:r>
                        <a:rPr sz="600" spc="-10" dirty="0">
                          <a:solidFill>
                            <a:srgbClr val="585858"/>
                          </a:solidFill>
                          <a:latin typeface="Calibri"/>
                          <a:cs typeface="Calibri"/>
                        </a:rPr>
                        <a:t>57</a:t>
                      </a:r>
                      <a:r>
                        <a:rPr sz="600" dirty="0">
                          <a:solidFill>
                            <a:srgbClr val="585858"/>
                          </a:solidFill>
                          <a:latin typeface="Calibri"/>
                          <a:cs typeface="Calibri"/>
                        </a:rPr>
                        <a:t>3</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20</a:t>
                      </a:r>
                      <a:r>
                        <a:rPr sz="600" spc="-5" dirty="0">
                          <a:solidFill>
                            <a:srgbClr val="585858"/>
                          </a:solidFill>
                          <a:latin typeface="Calibri"/>
                          <a:cs typeface="Calibri"/>
                        </a:rPr>
                        <a:t>.</a:t>
                      </a:r>
                      <a:r>
                        <a:rPr sz="600" spc="-10" dirty="0">
                          <a:solidFill>
                            <a:srgbClr val="585858"/>
                          </a:solidFill>
                          <a:latin typeface="Calibri"/>
                          <a:cs typeface="Calibri"/>
                        </a:rPr>
                        <a:t>09</a:t>
                      </a:r>
                      <a:r>
                        <a:rPr sz="600" dirty="0">
                          <a:solidFill>
                            <a:srgbClr val="585858"/>
                          </a:solidFill>
                          <a:latin typeface="Calibri"/>
                          <a:cs typeface="Calibri"/>
                        </a:rPr>
                        <a:t>9</a:t>
                      </a:r>
                      <a:endParaRPr sz="600">
                        <a:latin typeface="Calibri"/>
                        <a:cs typeface="Calibri"/>
                      </a:endParaRPr>
                    </a:p>
                  </a:txBody>
                  <a:tcPr marL="0" marR="0" marT="0" marB="0"/>
                </a:tc>
                <a:tc>
                  <a:txBody>
                    <a:bodyPr/>
                    <a:lstStyle/>
                    <a:p>
                      <a:pPr marR="36195" algn="r">
                        <a:lnSpc>
                          <a:spcPct val="100000"/>
                        </a:lnSpc>
                        <a:spcBef>
                          <a:spcPts val="210"/>
                        </a:spcBef>
                      </a:pPr>
                      <a:r>
                        <a:rPr sz="600" b="1" spc="-10" dirty="0">
                          <a:solidFill>
                            <a:srgbClr val="585858"/>
                          </a:solidFill>
                          <a:latin typeface="Calibri"/>
                          <a:cs typeface="Calibri"/>
                        </a:rPr>
                        <a:t>23</a:t>
                      </a:r>
                      <a:r>
                        <a:rPr sz="600" b="1" spc="-15" dirty="0">
                          <a:solidFill>
                            <a:srgbClr val="585858"/>
                          </a:solidFill>
                          <a:latin typeface="Calibri"/>
                          <a:cs typeface="Calibri"/>
                        </a:rPr>
                        <a:t>.</a:t>
                      </a:r>
                      <a:r>
                        <a:rPr sz="600" b="1" spc="-10" dirty="0">
                          <a:solidFill>
                            <a:srgbClr val="585858"/>
                          </a:solidFill>
                          <a:latin typeface="Calibri"/>
                          <a:cs typeface="Calibri"/>
                        </a:rPr>
                        <a:t>67</a:t>
                      </a:r>
                      <a:r>
                        <a:rPr sz="600" b="1" dirty="0">
                          <a:solidFill>
                            <a:srgbClr val="585858"/>
                          </a:solidFill>
                          <a:latin typeface="Calibri"/>
                          <a:cs typeface="Calibri"/>
                        </a:rPr>
                        <a:t>2</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28575" algn="r">
                        <a:lnSpc>
                          <a:spcPct val="100000"/>
                        </a:lnSpc>
                        <a:spcBef>
                          <a:spcPts val="210"/>
                        </a:spcBef>
                      </a:pPr>
                      <a:r>
                        <a:rPr sz="600" b="1" spc="-10" dirty="0">
                          <a:solidFill>
                            <a:srgbClr val="585858"/>
                          </a:solidFill>
                          <a:latin typeface="Calibri"/>
                          <a:cs typeface="Calibri"/>
                        </a:rPr>
                        <a:t>23</a:t>
                      </a:r>
                      <a:r>
                        <a:rPr sz="600" b="1" spc="-15" dirty="0">
                          <a:solidFill>
                            <a:srgbClr val="585858"/>
                          </a:solidFill>
                          <a:latin typeface="Calibri"/>
                          <a:cs typeface="Calibri"/>
                        </a:rPr>
                        <a:t>.</a:t>
                      </a:r>
                      <a:r>
                        <a:rPr sz="600" b="1" spc="-10" dirty="0">
                          <a:solidFill>
                            <a:srgbClr val="585858"/>
                          </a:solidFill>
                          <a:latin typeface="Calibri"/>
                          <a:cs typeface="Calibri"/>
                        </a:rPr>
                        <a:t>67</a:t>
                      </a:r>
                      <a:r>
                        <a:rPr sz="600" b="1" dirty="0">
                          <a:solidFill>
                            <a:srgbClr val="585858"/>
                          </a:solidFill>
                          <a:latin typeface="Calibri"/>
                          <a:cs typeface="Calibri"/>
                        </a:rPr>
                        <a:t>2</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6"/>
                  </a:ext>
                </a:extLst>
              </a:tr>
              <a:tr h="135323">
                <a:tc gridSpan="2">
                  <a:txBody>
                    <a:bodyPr/>
                    <a:lstStyle/>
                    <a:p>
                      <a:pPr marL="14604">
                        <a:lnSpc>
                          <a:spcPct val="100000"/>
                        </a:lnSpc>
                        <a:spcBef>
                          <a:spcPts val="210"/>
                        </a:spcBef>
                      </a:pPr>
                      <a:r>
                        <a:rPr sz="600" spc="25" dirty="0">
                          <a:solidFill>
                            <a:srgbClr val="585858"/>
                          </a:solidFill>
                          <a:latin typeface="Calibri"/>
                          <a:cs typeface="Calibri"/>
                        </a:rPr>
                        <a:t>Pasivos </a:t>
                      </a:r>
                      <a:r>
                        <a:rPr sz="600" spc="30" dirty="0">
                          <a:solidFill>
                            <a:srgbClr val="585858"/>
                          </a:solidFill>
                          <a:latin typeface="Calibri"/>
                          <a:cs typeface="Calibri"/>
                        </a:rPr>
                        <a:t>del</a:t>
                      </a:r>
                      <a:r>
                        <a:rPr sz="600" spc="160" dirty="0">
                          <a:solidFill>
                            <a:srgbClr val="585858"/>
                          </a:solidFill>
                          <a:latin typeface="Calibri"/>
                          <a:cs typeface="Calibri"/>
                        </a:rPr>
                        <a:t> </a:t>
                      </a:r>
                      <a:r>
                        <a:rPr sz="600" spc="30" dirty="0">
                          <a:solidFill>
                            <a:srgbClr val="585858"/>
                          </a:solidFill>
                          <a:latin typeface="Calibri"/>
                          <a:cs typeface="Calibri"/>
                        </a:rPr>
                        <a:t>segmento</a:t>
                      </a:r>
                      <a:endParaRPr sz="600">
                        <a:latin typeface="Calibri"/>
                        <a:cs typeface="Calibri"/>
                      </a:endParaRPr>
                    </a:p>
                  </a:txBody>
                  <a:tcPr marL="0" marR="0" marT="0" marB="0">
                    <a:lnL w="7470">
                      <a:solidFill>
                        <a:srgbClr val="000000"/>
                      </a:solidFill>
                      <a:prstDash val="solid"/>
                    </a:lnL>
                  </a:tcPr>
                </a:tc>
                <a:tc hMerge="1">
                  <a:txBody>
                    <a:bodyPr/>
                    <a:lstStyle/>
                    <a:p>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318</a:t>
                      </a:r>
                      <a:r>
                        <a:rPr sz="600" spc="-5" dirty="0">
                          <a:solidFill>
                            <a:srgbClr val="585858"/>
                          </a:solidFill>
                          <a:latin typeface="Calibri"/>
                          <a:cs typeface="Calibri"/>
                        </a:rPr>
                        <a:t>.</a:t>
                      </a:r>
                      <a:r>
                        <a:rPr sz="600" spc="-10" dirty="0">
                          <a:solidFill>
                            <a:srgbClr val="585858"/>
                          </a:solidFill>
                          <a:latin typeface="Calibri"/>
                          <a:cs typeface="Calibri"/>
                        </a:rPr>
                        <a:t>88</a:t>
                      </a:r>
                      <a:r>
                        <a:rPr sz="600" dirty="0">
                          <a:solidFill>
                            <a:srgbClr val="585858"/>
                          </a:solidFill>
                          <a:latin typeface="Calibri"/>
                          <a:cs typeface="Calibri"/>
                        </a:rPr>
                        <a:t>0</a:t>
                      </a:r>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25</a:t>
                      </a:r>
                      <a:r>
                        <a:rPr sz="600" spc="-5" dirty="0">
                          <a:solidFill>
                            <a:srgbClr val="585858"/>
                          </a:solidFill>
                          <a:latin typeface="Calibri"/>
                          <a:cs typeface="Calibri"/>
                        </a:rPr>
                        <a:t>.</a:t>
                      </a:r>
                      <a:r>
                        <a:rPr sz="600" spc="-10" dirty="0">
                          <a:solidFill>
                            <a:srgbClr val="585858"/>
                          </a:solidFill>
                          <a:latin typeface="Calibri"/>
                          <a:cs typeface="Calibri"/>
                        </a:rPr>
                        <a:t>33</a:t>
                      </a:r>
                      <a:r>
                        <a:rPr sz="600" dirty="0">
                          <a:solidFill>
                            <a:srgbClr val="585858"/>
                          </a:solidFill>
                          <a:latin typeface="Calibri"/>
                          <a:cs typeface="Calibri"/>
                        </a:rPr>
                        <a:t>4</a:t>
                      </a:r>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147</a:t>
                      </a:r>
                      <a:r>
                        <a:rPr sz="600" spc="-5" dirty="0">
                          <a:solidFill>
                            <a:srgbClr val="585858"/>
                          </a:solidFill>
                          <a:latin typeface="Calibri"/>
                          <a:cs typeface="Calibri"/>
                        </a:rPr>
                        <a:t>.</a:t>
                      </a:r>
                      <a:r>
                        <a:rPr sz="600" spc="-10" dirty="0">
                          <a:solidFill>
                            <a:srgbClr val="585858"/>
                          </a:solidFill>
                          <a:latin typeface="Calibri"/>
                          <a:cs typeface="Calibri"/>
                        </a:rPr>
                        <a:t>43</a:t>
                      </a:r>
                      <a:r>
                        <a:rPr sz="600" dirty="0">
                          <a:solidFill>
                            <a:srgbClr val="585858"/>
                          </a:solidFill>
                          <a:latin typeface="Calibri"/>
                          <a:cs typeface="Calibri"/>
                        </a:rPr>
                        <a:t>2</a:t>
                      </a:r>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244</a:t>
                      </a:r>
                      <a:r>
                        <a:rPr sz="600" spc="-5" dirty="0">
                          <a:solidFill>
                            <a:srgbClr val="585858"/>
                          </a:solidFill>
                          <a:latin typeface="Calibri"/>
                          <a:cs typeface="Calibri"/>
                        </a:rPr>
                        <a:t>.</a:t>
                      </a:r>
                      <a:r>
                        <a:rPr sz="600" spc="-10" dirty="0">
                          <a:solidFill>
                            <a:srgbClr val="585858"/>
                          </a:solidFill>
                          <a:latin typeface="Calibri"/>
                          <a:cs typeface="Calibri"/>
                        </a:rPr>
                        <a:t>62</a:t>
                      </a:r>
                      <a:r>
                        <a:rPr sz="600" dirty="0">
                          <a:solidFill>
                            <a:srgbClr val="585858"/>
                          </a:solidFill>
                          <a:latin typeface="Calibri"/>
                          <a:cs typeface="Calibri"/>
                        </a:rPr>
                        <a:t>9</a:t>
                      </a:r>
                      <a:endParaRPr sz="600">
                        <a:latin typeface="Calibri"/>
                        <a:cs typeface="Calibri"/>
                      </a:endParaRPr>
                    </a:p>
                  </a:txBody>
                  <a:tcPr marL="0" marR="0" marT="0" marB="0"/>
                </a:tc>
                <a:tc>
                  <a:txBody>
                    <a:bodyPr/>
                    <a:lstStyle/>
                    <a:p>
                      <a:pPr marR="36195" algn="r">
                        <a:lnSpc>
                          <a:spcPct val="100000"/>
                        </a:lnSpc>
                        <a:spcBef>
                          <a:spcPts val="210"/>
                        </a:spcBef>
                      </a:pPr>
                      <a:r>
                        <a:rPr sz="600" spc="-10" dirty="0">
                          <a:solidFill>
                            <a:srgbClr val="585858"/>
                          </a:solidFill>
                          <a:latin typeface="Calibri"/>
                          <a:cs typeface="Calibri"/>
                        </a:rPr>
                        <a:t>11</a:t>
                      </a:r>
                      <a:r>
                        <a:rPr sz="600" spc="-5" dirty="0">
                          <a:solidFill>
                            <a:srgbClr val="585858"/>
                          </a:solidFill>
                          <a:latin typeface="Calibri"/>
                          <a:cs typeface="Calibri"/>
                        </a:rPr>
                        <a:t>.</a:t>
                      </a:r>
                      <a:r>
                        <a:rPr sz="600" spc="-10" dirty="0">
                          <a:solidFill>
                            <a:srgbClr val="585858"/>
                          </a:solidFill>
                          <a:latin typeface="Calibri"/>
                          <a:cs typeface="Calibri"/>
                        </a:rPr>
                        <a:t>52</a:t>
                      </a:r>
                      <a:r>
                        <a:rPr sz="600" dirty="0">
                          <a:solidFill>
                            <a:srgbClr val="585858"/>
                          </a:solidFill>
                          <a:latin typeface="Calibri"/>
                          <a:cs typeface="Calibri"/>
                        </a:rPr>
                        <a:t>6</a:t>
                      </a:r>
                      <a:endParaRPr sz="600">
                        <a:latin typeface="Calibri"/>
                        <a:cs typeface="Calibri"/>
                      </a:endParaRPr>
                    </a:p>
                  </a:txBody>
                  <a:tcPr marL="0" marR="0" marT="0" marB="0"/>
                </a:tc>
                <a:tc>
                  <a:txBody>
                    <a:bodyPr/>
                    <a:lstStyle/>
                    <a:p>
                      <a:pPr marR="36830" algn="r">
                        <a:lnSpc>
                          <a:spcPct val="100000"/>
                        </a:lnSpc>
                        <a:spcBef>
                          <a:spcPts val="210"/>
                        </a:spcBef>
                      </a:pPr>
                      <a:r>
                        <a:rPr sz="600" spc="-10" dirty="0">
                          <a:solidFill>
                            <a:srgbClr val="585858"/>
                          </a:solidFill>
                          <a:latin typeface="Calibri"/>
                          <a:cs typeface="Calibri"/>
                        </a:rPr>
                        <a:t>6</a:t>
                      </a:r>
                      <a:r>
                        <a:rPr sz="600" spc="-5" dirty="0">
                          <a:solidFill>
                            <a:srgbClr val="585858"/>
                          </a:solidFill>
                          <a:latin typeface="Calibri"/>
                          <a:cs typeface="Calibri"/>
                        </a:rPr>
                        <a:t>.</a:t>
                      </a:r>
                      <a:r>
                        <a:rPr sz="600" spc="-10" dirty="0">
                          <a:solidFill>
                            <a:srgbClr val="585858"/>
                          </a:solidFill>
                          <a:latin typeface="Calibri"/>
                          <a:cs typeface="Calibri"/>
                        </a:rPr>
                        <a:t>412</a:t>
                      </a:r>
                      <a:r>
                        <a:rPr sz="600" spc="-5" dirty="0">
                          <a:solidFill>
                            <a:srgbClr val="585858"/>
                          </a:solidFill>
                          <a:latin typeface="Calibri"/>
                          <a:cs typeface="Calibri"/>
                        </a:rPr>
                        <a:t>.</a:t>
                      </a:r>
                      <a:r>
                        <a:rPr sz="600" spc="-10" dirty="0">
                          <a:solidFill>
                            <a:srgbClr val="585858"/>
                          </a:solidFill>
                          <a:latin typeface="Calibri"/>
                          <a:cs typeface="Calibri"/>
                        </a:rPr>
                        <a:t>66</a:t>
                      </a:r>
                      <a:r>
                        <a:rPr sz="600" dirty="0">
                          <a:solidFill>
                            <a:srgbClr val="585858"/>
                          </a:solidFill>
                          <a:latin typeface="Calibri"/>
                          <a:cs typeface="Calibri"/>
                        </a:rPr>
                        <a:t>1</a:t>
                      </a:r>
                      <a:endParaRPr sz="600">
                        <a:latin typeface="Calibri"/>
                        <a:cs typeface="Calibri"/>
                      </a:endParaRPr>
                    </a:p>
                  </a:txBody>
                  <a:tcPr marL="0" marR="0" marT="0" marB="0"/>
                </a:tc>
                <a:tc>
                  <a:txBody>
                    <a:bodyPr/>
                    <a:lstStyle/>
                    <a:p>
                      <a:pPr marR="36195" algn="r">
                        <a:lnSpc>
                          <a:spcPct val="100000"/>
                        </a:lnSpc>
                        <a:spcBef>
                          <a:spcPts val="210"/>
                        </a:spcBef>
                      </a:pPr>
                      <a:r>
                        <a:rPr sz="600" b="1" spc="-10" dirty="0">
                          <a:solidFill>
                            <a:srgbClr val="585858"/>
                          </a:solidFill>
                          <a:latin typeface="Calibri"/>
                          <a:cs typeface="Calibri"/>
                        </a:rPr>
                        <a:t>7</a:t>
                      </a:r>
                      <a:r>
                        <a:rPr sz="600" b="1" spc="-15" dirty="0">
                          <a:solidFill>
                            <a:srgbClr val="585858"/>
                          </a:solidFill>
                          <a:latin typeface="Calibri"/>
                          <a:cs typeface="Calibri"/>
                        </a:rPr>
                        <a:t>.</a:t>
                      </a:r>
                      <a:r>
                        <a:rPr sz="600" b="1" spc="-10" dirty="0">
                          <a:solidFill>
                            <a:srgbClr val="585858"/>
                          </a:solidFill>
                          <a:latin typeface="Calibri"/>
                          <a:cs typeface="Calibri"/>
                        </a:rPr>
                        <a:t>160</a:t>
                      </a:r>
                      <a:r>
                        <a:rPr sz="600" b="1" spc="-15" dirty="0">
                          <a:solidFill>
                            <a:srgbClr val="585858"/>
                          </a:solidFill>
                          <a:latin typeface="Calibri"/>
                          <a:cs typeface="Calibri"/>
                        </a:rPr>
                        <a:t>.</a:t>
                      </a:r>
                      <a:r>
                        <a:rPr sz="600" b="1" spc="-10" dirty="0">
                          <a:solidFill>
                            <a:srgbClr val="585858"/>
                          </a:solidFill>
                          <a:latin typeface="Calibri"/>
                          <a:cs typeface="Calibri"/>
                        </a:rPr>
                        <a:t>46</a:t>
                      </a:r>
                      <a:r>
                        <a:rPr sz="600" b="1" dirty="0">
                          <a:solidFill>
                            <a:srgbClr val="585858"/>
                          </a:solidFill>
                          <a:latin typeface="Calibri"/>
                          <a:cs typeface="Calibri"/>
                        </a:rPr>
                        <a:t>2</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29209" algn="r">
                        <a:lnSpc>
                          <a:spcPct val="100000"/>
                        </a:lnSpc>
                        <a:spcBef>
                          <a:spcPts val="210"/>
                        </a:spcBef>
                      </a:pPr>
                      <a:r>
                        <a:rPr sz="600" b="1" spc="-10" dirty="0">
                          <a:solidFill>
                            <a:srgbClr val="585858"/>
                          </a:solidFill>
                          <a:latin typeface="Calibri"/>
                          <a:cs typeface="Calibri"/>
                        </a:rPr>
                        <a:t>7</a:t>
                      </a:r>
                      <a:r>
                        <a:rPr sz="600" b="1" spc="-15" dirty="0">
                          <a:solidFill>
                            <a:srgbClr val="585858"/>
                          </a:solidFill>
                          <a:latin typeface="Calibri"/>
                          <a:cs typeface="Calibri"/>
                        </a:rPr>
                        <a:t>.</a:t>
                      </a:r>
                      <a:r>
                        <a:rPr sz="600" b="1" spc="-10" dirty="0">
                          <a:solidFill>
                            <a:srgbClr val="585858"/>
                          </a:solidFill>
                          <a:latin typeface="Calibri"/>
                          <a:cs typeface="Calibri"/>
                        </a:rPr>
                        <a:t>160</a:t>
                      </a:r>
                      <a:r>
                        <a:rPr sz="600" b="1" spc="-15" dirty="0">
                          <a:solidFill>
                            <a:srgbClr val="585858"/>
                          </a:solidFill>
                          <a:latin typeface="Calibri"/>
                          <a:cs typeface="Calibri"/>
                        </a:rPr>
                        <a:t>.</a:t>
                      </a:r>
                      <a:r>
                        <a:rPr sz="600" b="1" spc="-10" dirty="0">
                          <a:solidFill>
                            <a:srgbClr val="585858"/>
                          </a:solidFill>
                          <a:latin typeface="Calibri"/>
                          <a:cs typeface="Calibri"/>
                        </a:rPr>
                        <a:t>46</a:t>
                      </a:r>
                      <a:r>
                        <a:rPr sz="600" b="1" dirty="0">
                          <a:solidFill>
                            <a:srgbClr val="585858"/>
                          </a:solidFill>
                          <a:latin typeface="Calibri"/>
                          <a:cs typeface="Calibri"/>
                        </a:rPr>
                        <a:t>2</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7"/>
                  </a:ext>
                </a:extLst>
              </a:tr>
              <a:tr h="105587">
                <a:tc gridSpan="2">
                  <a:txBody>
                    <a:bodyPr/>
                    <a:lstStyle/>
                    <a:p>
                      <a:pPr marL="14604">
                        <a:lnSpc>
                          <a:spcPts val="790"/>
                        </a:lnSpc>
                      </a:pPr>
                      <a:r>
                        <a:rPr sz="600" spc="25" dirty="0">
                          <a:solidFill>
                            <a:srgbClr val="585858"/>
                          </a:solidFill>
                          <a:latin typeface="Calibri"/>
                          <a:cs typeface="Calibri"/>
                        </a:rPr>
                        <a:t>Pasivos  </a:t>
                      </a:r>
                      <a:r>
                        <a:rPr sz="600" spc="30" dirty="0">
                          <a:solidFill>
                            <a:srgbClr val="585858"/>
                          </a:solidFill>
                          <a:latin typeface="Calibri"/>
                          <a:cs typeface="Calibri"/>
                        </a:rPr>
                        <a:t>del  </a:t>
                      </a:r>
                      <a:r>
                        <a:rPr sz="600" spc="20" dirty="0">
                          <a:solidFill>
                            <a:srgbClr val="585858"/>
                          </a:solidFill>
                          <a:latin typeface="Calibri"/>
                          <a:cs typeface="Calibri"/>
                        </a:rPr>
                        <a:t>segmento(Excepto </a:t>
                      </a:r>
                      <a:r>
                        <a:rPr sz="600" spc="25" dirty="0">
                          <a:solidFill>
                            <a:srgbClr val="585858"/>
                          </a:solidFill>
                          <a:latin typeface="Calibri"/>
                          <a:cs typeface="Calibri"/>
                        </a:rPr>
                        <a:t>Pasivos  </a:t>
                      </a:r>
                      <a:r>
                        <a:rPr sz="600" spc="20" dirty="0">
                          <a:solidFill>
                            <a:srgbClr val="585858"/>
                          </a:solidFill>
                          <a:latin typeface="Calibri"/>
                          <a:cs typeface="Calibri"/>
                        </a:rPr>
                        <a:t>por </a:t>
                      </a:r>
                      <a:r>
                        <a:rPr sz="600" spc="30" dirty="0">
                          <a:solidFill>
                            <a:srgbClr val="585858"/>
                          </a:solidFill>
                          <a:latin typeface="Calibri"/>
                          <a:cs typeface="Calibri"/>
                        </a:rPr>
                        <a:t>Impuestos</a:t>
                      </a:r>
                      <a:r>
                        <a:rPr sz="600" spc="10" dirty="0">
                          <a:solidFill>
                            <a:srgbClr val="585858"/>
                          </a:solidFill>
                          <a:latin typeface="Calibri"/>
                          <a:cs typeface="Calibri"/>
                        </a:rPr>
                        <a:t> </a:t>
                      </a:r>
                      <a:r>
                        <a:rPr sz="600" spc="35" dirty="0">
                          <a:solidFill>
                            <a:srgbClr val="585858"/>
                          </a:solidFill>
                          <a:latin typeface="Calibri"/>
                          <a:cs typeface="Calibri"/>
                        </a:rPr>
                        <a:t>Diferidos)</a:t>
                      </a:r>
                      <a:endParaRPr sz="600">
                        <a:latin typeface="Calibri"/>
                        <a:cs typeface="Calibri"/>
                      </a:endParaRPr>
                    </a:p>
                  </a:txBody>
                  <a:tcPr marL="0" marR="0" marT="0" marB="0">
                    <a:lnL w="7470">
                      <a:solidFill>
                        <a:srgbClr val="000000"/>
                      </a:solidFill>
                      <a:prstDash val="solid"/>
                    </a:lnL>
                  </a:tcPr>
                </a:tc>
                <a:tc hMerge="1">
                  <a:txBody>
                    <a:bodyPr/>
                    <a:lstStyle/>
                    <a:p>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36830" algn="r">
                        <a:lnSpc>
                          <a:spcPts val="790"/>
                        </a:lnSpc>
                      </a:pPr>
                      <a:r>
                        <a:rPr sz="600" spc="-10" dirty="0">
                          <a:solidFill>
                            <a:srgbClr val="585858"/>
                          </a:solidFill>
                          <a:latin typeface="Calibri"/>
                          <a:cs typeface="Calibri"/>
                        </a:rPr>
                        <a:t>4</a:t>
                      </a:r>
                      <a:r>
                        <a:rPr sz="600" spc="-5" dirty="0">
                          <a:solidFill>
                            <a:srgbClr val="585858"/>
                          </a:solidFill>
                          <a:latin typeface="Calibri"/>
                          <a:cs typeface="Calibri"/>
                        </a:rPr>
                        <a:t>.</a:t>
                      </a:r>
                      <a:r>
                        <a:rPr sz="600" spc="-10" dirty="0">
                          <a:solidFill>
                            <a:srgbClr val="585858"/>
                          </a:solidFill>
                          <a:latin typeface="Calibri"/>
                          <a:cs typeface="Calibri"/>
                        </a:rPr>
                        <a:t>657</a:t>
                      </a:r>
                      <a:r>
                        <a:rPr sz="600" spc="-5" dirty="0">
                          <a:solidFill>
                            <a:srgbClr val="585858"/>
                          </a:solidFill>
                          <a:latin typeface="Calibri"/>
                          <a:cs typeface="Calibri"/>
                        </a:rPr>
                        <a:t>.</a:t>
                      </a:r>
                      <a:r>
                        <a:rPr sz="600" spc="-10" dirty="0">
                          <a:solidFill>
                            <a:srgbClr val="585858"/>
                          </a:solidFill>
                          <a:latin typeface="Calibri"/>
                          <a:cs typeface="Calibri"/>
                        </a:rPr>
                        <a:t>13</a:t>
                      </a:r>
                      <a:r>
                        <a:rPr sz="600" dirty="0">
                          <a:solidFill>
                            <a:srgbClr val="585858"/>
                          </a:solidFill>
                          <a:latin typeface="Calibri"/>
                          <a:cs typeface="Calibri"/>
                        </a:rPr>
                        <a:t>3</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4</a:t>
                      </a:r>
                      <a:r>
                        <a:rPr sz="600" spc="-5" dirty="0">
                          <a:solidFill>
                            <a:srgbClr val="585858"/>
                          </a:solidFill>
                          <a:latin typeface="Calibri"/>
                          <a:cs typeface="Calibri"/>
                        </a:rPr>
                        <a:t>.</a:t>
                      </a:r>
                      <a:r>
                        <a:rPr sz="600" spc="-10" dirty="0">
                          <a:solidFill>
                            <a:srgbClr val="585858"/>
                          </a:solidFill>
                          <a:latin typeface="Calibri"/>
                          <a:cs typeface="Calibri"/>
                        </a:rPr>
                        <a:t>657</a:t>
                      </a:r>
                      <a:r>
                        <a:rPr sz="600" spc="-5" dirty="0">
                          <a:solidFill>
                            <a:srgbClr val="585858"/>
                          </a:solidFill>
                          <a:latin typeface="Calibri"/>
                          <a:cs typeface="Calibri"/>
                        </a:rPr>
                        <a:t>.</a:t>
                      </a:r>
                      <a:r>
                        <a:rPr sz="600" spc="-10" dirty="0">
                          <a:solidFill>
                            <a:srgbClr val="585858"/>
                          </a:solidFill>
                          <a:latin typeface="Calibri"/>
                          <a:cs typeface="Calibri"/>
                        </a:rPr>
                        <a:t>13</a:t>
                      </a:r>
                      <a:r>
                        <a:rPr sz="600" dirty="0">
                          <a:solidFill>
                            <a:srgbClr val="585858"/>
                          </a:solidFill>
                          <a:latin typeface="Calibri"/>
                          <a:cs typeface="Calibri"/>
                        </a:rPr>
                        <a:t>3</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29209" algn="r">
                        <a:lnSpc>
                          <a:spcPts val="790"/>
                        </a:lnSpc>
                      </a:pPr>
                      <a:r>
                        <a:rPr sz="600" b="1" spc="-10" dirty="0">
                          <a:solidFill>
                            <a:srgbClr val="585858"/>
                          </a:solidFill>
                          <a:latin typeface="Calibri"/>
                          <a:cs typeface="Calibri"/>
                        </a:rPr>
                        <a:t>4</a:t>
                      </a:r>
                      <a:r>
                        <a:rPr sz="600" b="1" spc="-15" dirty="0">
                          <a:solidFill>
                            <a:srgbClr val="585858"/>
                          </a:solidFill>
                          <a:latin typeface="Calibri"/>
                          <a:cs typeface="Calibri"/>
                        </a:rPr>
                        <a:t>.</a:t>
                      </a:r>
                      <a:r>
                        <a:rPr sz="600" b="1" spc="-10" dirty="0">
                          <a:solidFill>
                            <a:srgbClr val="585858"/>
                          </a:solidFill>
                          <a:latin typeface="Calibri"/>
                          <a:cs typeface="Calibri"/>
                        </a:rPr>
                        <a:t>657</a:t>
                      </a:r>
                      <a:r>
                        <a:rPr sz="600" b="1" spc="-15" dirty="0">
                          <a:solidFill>
                            <a:srgbClr val="585858"/>
                          </a:solidFill>
                          <a:latin typeface="Calibri"/>
                          <a:cs typeface="Calibri"/>
                        </a:rPr>
                        <a:t>.</a:t>
                      </a:r>
                      <a:r>
                        <a:rPr sz="600" b="1" spc="-10" dirty="0">
                          <a:solidFill>
                            <a:srgbClr val="585858"/>
                          </a:solidFill>
                          <a:latin typeface="Calibri"/>
                          <a:cs typeface="Calibri"/>
                        </a:rPr>
                        <a:t>13</a:t>
                      </a:r>
                      <a:r>
                        <a:rPr sz="600" b="1" dirty="0">
                          <a:solidFill>
                            <a:srgbClr val="585858"/>
                          </a:solidFill>
                          <a:latin typeface="Calibri"/>
                          <a:cs typeface="Calibri"/>
                        </a:rPr>
                        <a:t>3</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08"/>
                  </a:ext>
                </a:extLst>
              </a:tr>
              <a:tr h="98946">
                <a:tc gridSpan="2">
                  <a:txBody>
                    <a:bodyPr/>
                    <a:lstStyle/>
                    <a:p>
                      <a:pPr marL="14604">
                        <a:lnSpc>
                          <a:spcPts val="790"/>
                        </a:lnSpc>
                      </a:pPr>
                      <a:r>
                        <a:rPr sz="600" spc="25" dirty="0">
                          <a:solidFill>
                            <a:srgbClr val="585858"/>
                          </a:solidFill>
                          <a:latin typeface="Calibri"/>
                          <a:cs typeface="Calibri"/>
                        </a:rPr>
                        <a:t>Pasivos  </a:t>
                      </a:r>
                      <a:r>
                        <a:rPr sz="600" spc="20" dirty="0">
                          <a:solidFill>
                            <a:srgbClr val="585858"/>
                          </a:solidFill>
                          <a:latin typeface="Calibri"/>
                          <a:cs typeface="Calibri"/>
                        </a:rPr>
                        <a:t>por </a:t>
                      </a:r>
                      <a:r>
                        <a:rPr sz="600" spc="30" dirty="0">
                          <a:solidFill>
                            <a:srgbClr val="585858"/>
                          </a:solidFill>
                          <a:latin typeface="Calibri"/>
                          <a:cs typeface="Calibri"/>
                        </a:rPr>
                        <a:t>Impuestos</a:t>
                      </a:r>
                      <a:r>
                        <a:rPr sz="600" spc="50" dirty="0">
                          <a:solidFill>
                            <a:srgbClr val="585858"/>
                          </a:solidFill>
                          <a:latin typeface="Calibri"/>
                          <a:cs typeface="Calibri"/>
                        </a:rPr>
                        <a:t> </a:t>
                      </a:r>
                      <a:r>
                        <a:rPr sz="600" spc="30" dirty="0">
                          <a:solidFill>
                            <a:srgbClr val="585858"/>
                          </a:solidFill>
                          <a:latin typeface="Calibri"/>
                          <a:cs typeface="Calibri"/>
                        </a:rPr>
                        <a:t>Diferidos</a:t>
                      </a:r>
                      <a:endParaRPr sz="600">
                        <a:latin typeface="Calibri"/>
                        <a:cs typeface="Calibri"/>
                      </a:endParaRPr>
                    </a:p>
                  </a:txBody>
                  <a:tcPr marL="0" marR="0" marT="0" marB="0">
                    <a:lnL w="7470">
                      <a:solidFill>
                        <a:srgbClr val="000000"/>
                      </a:solidFill>
                      <a:prstDash val="solid"/>
                    </a:lnL>
                    <a:lnB w="14927">
                      <a:solidFill>
                        <a:srgbClr val="000000"/>
                      </a:solidFill>
                      <a:prstDash val="solid"/>
                    </a:lnB>
                  </a:tcPr>
                </a:tc>
                <a:tc hMerge="1">
                  <a:txBody>
                    <a:bodyPr/>
                    <a:lstStyle/>
                    <a:p>
                      <a:endParaRPr/>
                    </a:p>
                  </a:txBody>
                  <a:tcPr marL="0" marR="0" marT="0" marB="0"/>
                </a:tc>
                <a:tc>
                  <a:txBody>
                    <a:bodyPr/>
                    <a:lstStyle/>
                    <a:p>
                      <a:endParaRPr sz="600">
                        <a:latin typeface="Calibri"/>
                        <a:cs typeface="Calibri"/>
                      </a:endParaRPr>
                    </a:p>
                  </a:txBody>
                  <a:tcPr marL="0" marR="0" marT="0" marB="0">
                    <a:lnB w="14927">
                      <a:solidFill>
                        <a:srgbClr val="000000"/>
                      </a:solidFill>
                      <a:prstDash val="solid"/>
                    </a:lnB>
                  </a:tcPr>
                </a:tc>
                <a:tc>
                  <a:txBody>
                    <a:bodyPr/>
                    <a:lstStyle/>
                    <a:p>
                      <a:endParaRPr sz="600">
                        <a:latin typeface="Calibri"/>
                        <a:cs typeface="Calibri"/>
                      </a:endParaRPr>
                    </a:p>
                  </a:txBody>
                  <a:tcPr marL="0" marR="0" marT="0" marB="0">
                    <a:lnB w="14927">
                      <a:solidFill>
                        <a:srgbClr val="000000"/>
                      </a:solidFill>
                      <a:prstDash val="solid"/>
                    </a:lnB>
                  </a:tcPr>
                </a:tc>
                <a:tc>
                  <a:txBody>
                    <a:bodyPr/>
                    <a:lstStyle/>
                    <a:p>
                      <a:endParaRPr sz="600">
                        <a:latin typeface="Calibri"/>
                        <a:cs typeface="Calibri"/>
                      </a:endParaRPr>
                    </a:p>
                  </a:txBody>
                  <a:tcPr marL="0" marR="0" marT="0" marB="0">
                    <a:lnB w="14927">
                      <a:solidFill>
                        <a:srgbClr val="000000"/>
                      </a:solidFill>
                      <a:prstDash val="solid"/>
                    </a:lnB>
                  </a:tcPr>
                </a:tc>
                <a:tc>
                  <a:txBody>
                    <a:bodyPr/>
                    <a:lstStyle/>
                    <a:p>
                      <a:endParaRPr sz="600">
                        <a:latin typeface="Calibri"/>
                        <a:cs typeface="Calibri"/>
                      </a:endParaRPr>
                    </a:p>
                  </a:txBody>
                  <a:tcPr marL="0" marR="0" marT="0" marB="0">
                    <a:lnB w="14927">
                      <a:solidFill>
                        <a:srgbClr val="000000"/>
                      </a:solidFill>
                      <a:prstDash val="solid"/>
                    </a:lnB>
                  </a:tcPr>
                </a:tc>
                <a:tc>
                  <a:txBody>
                    <a:bodyPr/>
                    <a:lstStyle/>
                    <a:p>
                      <a:endParaRPr sz="600">
                        <a:latin typeface="Calibri"/>
                        <a:cs typeface="Calibri"/>
                      </a:endParaRPr>
                    </a:p>
                  </a:txBody>
                  <a:tcPr marL="0" marR="0" marT="0" marB="0">
                    <a:lnB w="14927">
                      <a:solidFill>
                        <a:srgbClr val="000000"/>
                      </a:solidFill>
                      <a:prstDash val="solid"/>
                    </a:lnB>
                  </a:tcPr>
                </a:tc>
                <a:tc>
                  <a:txBody>
                    <a:bodyPr/>
                    <a:lstStyle/>
                    <a:p>
                      <a:pPr marR="36830" algn="r">
                        <a:lnSpc>
                          <a:spcPts val="790"/>
                        </a:lnSpc>
                      </a:pPr>
                      <a:r>
                        <a:rPr sz="600" spc="-10" dirty="0">
                          <a:solidFill>
                            <a:srgbClr val="585858"/>
                          </a:solidFill>
                          <a:latin typeface="Calibri"/>
                          <a:cs typeface="Calibri"/>
                        </a:rPr>
                        <a:t>1</a:t>
                      </a:r>
                      <a:r>
                        <a:rPr sz="600" spc="-5" dirty="0">
                          <a:solidFill>
                            <a:srgbClr val="585858"/>
                          </a:solidFill>
                          <a:latin typeface="Calibri"/>
                          <a:cs typeface="Calibri"/>
                        </a:rPr>
                        <a:t>.</a:t>
                      </a:r>
                      <a:r>
                        <a:rPr sz="600" spc="-10" dirty="0">
                          <a:solidFill>
                            <a:srgbClr val="585858"/>
                          </a:solidFill>
                          <a:latin typeface="Calibri"/>
                          <a:cs typeface="Calibri"/>
                        </a:rPr>
                        <a:t>755</a:t>
                      </a:r>
                      <a:r>
                        <a:rPr sz="600" spc="-5" dirty="0">
                          <a:solidFill>
                            <a:srgbClr val="585858"/>
                          </a:solidFill>
                          <a:latin typeface="Calibri"/>
                          <a:cs typeface="Calibri"/>
                        </a:rPr>
                        <a:t>.</a:t>
                      </a:r>
                      <a:r>
                        <a:rPr sz="600" spc="-10" dirty="0">
                          <a:solidFill>
                            <a:srgbClr val="585858"/>
                          </a:solidFill>
                          <a:latin typeface="Calibri"/>
                          <a:cs typeface="Calibri"/>
                        </a:rPr>
                        <a:t>52</a:t>
                      </a:r>
                      <a:r>
                        <a:rPr sz="600" dirty="0">
                          <a:solidFill>
                            <a:srgbClr val="585858"/>
                          </a:solidFill>
                          <a:latin typeface="Calibri"/>
                          <a:cs typeface="Calibri"/>
                        </a:rPr>
                        <a:t>8</a:t>
                      </a:r>
                      <a:endParaRPr sz="600">
                        <a:latin typeface="Calibri"/>
                        <a:cs typeface="Calibri"/>
                      </a:endParaRPr>
                    </a:p>
                  </a:txBody>
                  <a:tcPr marL="0" marR="0" marT="0" marB="0">
                    <a:lnB w="14927">
                      <a:solidFill>
                        <a:srgbClr val="000000"/>
                      </a:solidFill>
                      <a:prstDash val="solid"/>
                    </a:lnB>
                  </a:tcPr>
                </a:tc>
                <a:tc>
                  <a:txBody>
                    <a:bodyPr/>
                    <a:lstStyle/>
                    <a:p>
                      <a:pPr marR="36195" algn="r">
                        <a:lnSpc>
                          <a:spcPts val="790"/>
                        </a:lnSpc>
                      </a:pPr>
                      <a:r>
                        <a:rPr sz="600" spc="-10" dirty="0">
                          <a:solidFill>
                            <a:srgbClr val="585858"/>
                          </a:solidFill>
                          <a:latin typeface="Calibri"/>
                          <a:cs typeface="Calibri"/>
                        </a:rPr>
                        <a:t>1</a:t>
                      </a:r>
                      <a:r>
                        <a:rPr sz="600" spc="-5" dirty="0">
                          <a:solidFill>
                            <a:srgbClr val="585858"/>
                          </a:solidFill>
                          <a:latin typeface="Calibri"/>
                          <a:cs typeface="Calibri"/>
                        </a:rPr>
                        <a:t>.</a:t>
                      </a:r>
                      <a:r>
                        <a:rPr sz="600" spc="-10" dirty="0">
                          <a:solidFill>
                            <a:srgbClr val="585858"/>
                          </a:solidFill>
                          <a:latin typeface="Calibri"/>
                          <a:cs typeface="Calibri"/>
                        </a:rPr>
                        <a:t>755</a:t>
                      </a:r>
                      <a:r>
                        <a:rPr sz="600" spc="-5" dirty="0">
                          <a:solidFill>
                            <a:srgbClr val="585858"/>
                          </a:solidFill>
                          <a:latin typeface="Calibri"/>
                          <a:cs typeface="Calibri"/>
                        </a:rPr>
                        <a:t>.</a:t>
                      </a:r>
                      <a:r>
                        <a:rPr sz="600" spc="-10" dirty="0">
                          <a:solidFill>
                            <a:srgbClr val="585858"/>
                          </a:solidFill>
                          <a:latin typeface="Calibri"/>
                          <a:cs typeface="Calibri"/>
                        </a:rPr>
                        <a:t>52</a:t>
                      </a:r>
                      <a:r>
                        <a:rPr sz="600" dirty="0">
                          <a:solidFill>
                            <a:srgbClr val="585858"/>
                          </a:solidFill>
                          <a:latin typeface="Calibri"/>
                          <a:cs typeface="Calibri"/>
                        </a:rPr>
                        <a:t>8</a:t>
                      </a:r>
                      <a:endParaRPr sz="600">
                        <a:latin typeface="Calibri"/>
                        <a:cs typeface="Calibri"/>
                      </a:endParaRPr>
                    </a:p>
                  </a:txBody>
                  <a:tcPr marL="0" marR="0" marT="0" marB="0">
                    <a:lnB w="14927">
                      <a:solidFill>
                        <a:srgbClr val="000000"/>
                      </a:solidFill>
                      <a:prstDash val="solid"/>
                    </a:lnB>
                  </a:tcPr>
                </a:tc>
                <a:tc>
                  <a:txBody>
                    <a:bodyPr/>
                    <a:lstStyle/>
                    <a:p>
                      <a:endParaRPr sz="600">
                        <a:latin typeface="Calibri"/>
                        <a:cs typeface="Calibri"/>
                      </a:endParaRPr>
                    </a:p>
                  </a:txBody>
                  <a:tcPr marL="0" marR="0" marT="0" marB="0">
                    <a:lnB w="14927">
                      <a:solidFill>
                        <a:srgbClr val="000000"/>
                      </a:solidFill>
                      <a:prstDash val="solid"/>
                    </a:lnB>
                  </a:tcPr>
                </a:tc>
                <a:tc>
                  <a:txBody>
                    <a:bodyPr/>
                    <a:lstStyle/>
                    <a:p>
                      <a:pPr marR="29209" algn="r">
                        <a:lnSpc>
                          <a:spcPts val="790"/>
                        </a:lnSpc>
                      </a:pPr>
                      <a:r>
                        <a:rPr sz="600" b="1" spc="-10" dirty="0">
                          <a:solidFill>
                            <a:srgbClr val="585858"/>
                          </a:solidFill>
                          <a:latin typeface="Calibri"/>
                          <a:cs typeface="Calibri"/>
                        </a:rPr>
                        <a:t>1</a:t>
                      </a:r>
                      <a:r>
                        <a:rPr sz="600" b="1" spc="-15" dirty="0">
                          <a:solidFill>
                            <a:srgbClr val="585858"/>
                          </a:solidFill>
                          <a:latin typeface="Calibri"/>
                          <a:cs typeface="Calibri"/>
                        </a:rPr>
                        <a:t>.</a:t>
                      </a:r>
                      <a:r>
                        <a:rPr sz="600" b="1" spc="-10" dirty="0">
                          <a:solidFill>
                            <a:srgbClr val="585858"/>
                          </a:solidFill>
                          <a:latin typeface="Calibri"/>
                          <a:cs typeface="Calibri"/>
                        </a:rPr>
                        <a:t>755</a:t>
                      </a:r>
                      <a:r>
                        <a:rPr sz="600" b="1" spc="-15" dirty="0">
                          <a:solidFill>
                            <a:srgbClr val="585858"/>
                          </a:solidFill>
                          <a:latin typeface="Calibri"/>
                          <a:cs typeface="Calibri"/>
                        </a:rPr>
                        <a:t>.</a:t>
                      </a:r>
                      <a:r>
                        <a:rPr sz="600" b="1" spc="-10" dirty="0">
                          <a:solidFill>
                            <a:srgbClr val="585858"/>
                          </a:solidFill>
                          <a:latin typeface="Calibri"/>
                          <a:cs typeface="Calibri"/>
                        </a:rPr>
                        <a:t>52</a:t>
                      </a:r>
                      <a:r>
                        <a:rPr sz="600" b="1" dirty="0">
                          <a:solidFill>
                            <a:srgbClr val="585858"/>
                          </a:solidFill>
                          <a:latin typeface="Calibri"/>
                          <a:cs typeface="Calibri"/>
                        </a:rPr>
                        <a:t>8</a:t>
                      </a:r>
                      <a:endParaRPr sz="600">
                        <a:latin typeface="Calibri"/>
                        <a:cs typeface="Calibri"/>
                      </a:endParaRPr>
                    </a:p>
                  </a:txBody>
                  <a:tcPr marL="0" marR="0" marT="0" marB="0">
                    <a:lnR w="14940">
                      <a:solidFill>
                        <a:srgbClr val="000000"/>
                      </a:solidFill>
                      <a:prstDash val="solid"/>
                    </a:lnR>
                    <a:lnB w="14927">
                      <a:solidFill>
                        <a:srgbClr val="000000"/>
                      </a:solidFill>
                      <a:prstDash val="solid"/>
                    </a:lnB>
                  </a:tcPr>
                </a:tc>
                <a:extLst>
                  <a:ext uri="{0D108BD9-81ED-4DB2-BD59-A6C34878D82A}">
                    <a16:rowId xmlns:a16="http://schemas.microsoft.com/office/drawing/2014/main" xmlns="" val="10009"/>
                  </a:ext>
                </a:extLst>
              </a:tr>
              <a:tr h="224291">
                <a:tc gridSpan="2">
                  <a:txBody>
                    <a:bodyPr/>
                    <a:lstStyle/>
                    <a:p>
                      <a:pPr>
                        <a:lnSpc>
                          <a:spcPct val="100000"/>
                        </a:lnSpc>
                        <a:spcBef>
                          <a:spcPts val="29"/>
                        </a:spcBef>
                      </a:pPr>
                      <a:endParaRPr sz="700">
                        <a:latin typeface="Times New Roman"/>
                        <a:cs typeface="Times New Roman"/>
                      </a:endParaRPr>
                    </a:p>
                    <a:p>
                      <a:pPr marL="14604">
                        <a:lnSpc>
                          <a:spcPct val="100000"/>
                        </a:lnSpc>
                      </a:pPr>
                      <a:r>
                        <a:rPr sz="600" b="1" spc="-5" dirty="0">
                          <a:solidFill>
                            <a:srgbClr val="585858"/>
                          </a:solidFill>
                          <a:latin typeface="Calibri"/>
                          <a:cs typeface="Calibri"/>
                        </a:rPr>
                        <a:t>Nacionalidad </a:t>
                      </a:r>
                      <a:r>
                        <a:rPr sz="600" b="1" spc="-15" dirty="0">
                          <a:solidFill>
                            <a:srgbClr val="585858"/>
                          </a:solidFill>
                          <a:latin typeface="Calibri"/>
                          <a:cs typeface="Calibri"/>
                        </a:rPr>
                        <a:t>de </a:t>
                      </a:r>
                      <a:r>
                        <a:rPr sz="600" b="1" spc="-5" dirty="0">
                          <a:solidFill>
                            <a:srgbClr val="585858"/>
                          </a:solidFill>
                          <a:latin typeface="Calibri"/>
                          <a:cs typeface="Calibri"/>
                        </a:rPr>
                        <a:t>activos </a:t>
                      </a:r>
                      <a:r>
                        <a:rPr sz="600" b="1" spc="-15" dirty="0">
                          <a:solidFill>
                            <a:srgbClr val="585858"/>
                          </a:solidFill>
                          <a:latin typeface="Calibri"/>
                          <a:cs typeface="Calibri"/>
                        </a:rPr>
                        <a:t>no </a:t>
                      </a:r>
                      <a:r>
                        <a:rPr sz="600" b="1" spc="-10" dirty="0">
                          <a:solidFill>
                            <a:srgbClr val="585858"/>
                          </a:solidFill>
                          <a:latin typeface="Calibri"/>
                          <a:cs typeface="Calibri"/>
                        </a:rPr>
                        <a:t>corrientes</a:t>
                      </a:r>
                      <a:endParaRPr sz="600">
                        <a:latin typeface="Calibri"/>
                        <a:cs typeface="Calibri"/>
                      </a:endParaRPr>
                    </a:p>
                  </a:txBody>
                  <a:tcPr marL="0" marR="0" marT="0" marB="0">
                    <a:lnL w="7470">
                      <a:solidFill>
                        <a:srgbClr val="000000"/>
                      </a:solidFill>
                      <a:prstDash val="solid"/>
                    </a:lnL>
                    <a:lnT w="14927">
                      <a:solidFill>
                        <a:srgbClr val="000000"/>
                      </a:solidFill>
                      <a:prstDash val="solid"/>
                    </a:lnT>
                  </a:tcPr>
                </a:tc>
                <a:tc hMerge="1">
                  <a:txBody>
                    <a:bodyPr/>
                    <a:lstStyle/>
                    <a:p>
                      <a:endParaRPr/>
                    </a:p>
                  </a:txBody>
                  <a:tcPr marL="0" marR="0" marT="0" marB="0"/>
                </a:tc>
                <a:tc>
                  <a:txBody>
                    <a:bodyPr/>
                    <a:lstStyle/>
                    <a:p>
                      <a:endParaRPr sz="600">
                        <a:latin typeface="Calibri"/>
                        <a:cs typeface="Calibri"/>
                      </a:endParaRPr>
                    </a:p>
                  </a:txBody>
                  <a:tcPr marL="0" marR="0" marT="0" marB="0">
                    <a:lnT w="14927">
                      <a:solidFill>
                        <a:srgbClr val="000000"/>
                      </a:solidFill>
                      <a:prstDash val="solid"/>
                    </a:lnT>
                  </a:tcPr>
                </a:tc>
                <a:tc>
                  <a:txBody>
                    <a:bodyPr/>
                    <a:lstStyle/>
                    <a:p>
                      <a:endParaRPr sz="600">
                        <a:latin typeface="Calibri"/>
                        <a:cs typeface="Calibri"/>
                      </a:endParaRPr>
                    </a:p>
                  </a:txBody>
                  <a:tcPr marL="0" marR="0" marT="0" marB="0">
                    <a:lnT w="14927">
                      <a:solidFill>
                        <a:srgbClr val="000000"/>
                      </a:solidFill>
                      <a:prstDash val="solid"/>
                    </a:lnT>
                  </a:tcPr>
                </a:tc>
                <a:tc>
                  <a:txBody>
                    <a:bodyPr/>
                    <a:lstStyle/>
                    <a:p>
                      <a:endParaRPr sz="600">
                        <a:latin typeface="Calibri"/>
                        <a:cs typeface="Calibri"/>
                      </a:endParaRPr>
                    </a:p>
                  </a:txBody>
                  <a:tcPr marL="0" marR="0" marT="0" marB="0">
                    <a:lnT w="14927">
                      <a:solidFill>
                        <a:srgbClr val="000000"/>
                      </a:solidFill>
                      <a:prstDash val="solid"/>
                    </a:lnT>
                  </a:tcPr>
                </a:tc>
                <a:tc>
                  <a:txBody>
                    <a:bodyPr/>
                    <a:lstStyle/>
                    <a:p>
                      <a:endParaRPr sz="600">
                        <a:latin typeface="Calibri"/>
                        <a:cs typeface="Calibri"/>
                      </a:endParaRPr>
                    </a:p>
                  </a:txBody>
                  <a:tcPr marL="0" marR="0" marT="0" marB="0">
                    <a:lnT w="14927">
                      <a:solidFill>
                        <a:srgbClr val="000000"/>
                      </a:solidFill>
                      <a:prstDash val="solid"/>
                    </a:lnT>
                  </a:tcPr>
                </a:tc>
                <a:tc>
                  <a:txBody>
                    <a:bodyPr/>
                    <a:lstStyle/>
                    <a:p>
                      <a:endParaRPr sz="600">
                        <a:latin typeface="Calibri"/>
                        <a:cs typeface="Calibri"/>
                      </a:endParaRPr>
                    </a:p>
                  </a:txBody>
                  <a:tcPr marL="0" marR="0" marT="0" marB="0">
                    <a:lnT w="14927">
                      <a:solidFill>
                        <a:srgbClr val="000000"/>
                      </a:solidFill>
                      <a:prstDash val="solid"/>
                    </a:lnT>
                  </a:tcPr>
                </a:tc>
                <a:tc>
                  <a:txBody>
                    <a:bodyPr/>
                    <a:lstStyle/>
                    <a:p>
                      <a:endParaRPr sz="600">
                        <a:latin typeface="Calibri"/>
                        <a:cs typeface="Calibri"/>
                      </a:endParaRPr>
                    </a:p>
                  </a:txBody>
                  <a:tcPr marL="0" marR="0" marT="0" marB="0">
                    <a:lnT w="14927">
                      <a:solidFill>
                        <a:srgbClr val="000000"/>
                      </a:solidFill>
                      <a:prstDash val="solid"/>
                    </a:lnT>
                  </a:tcPr>
                </a:tc>
                <a:tc>
                  <a:txBody>
                    <a:bodyPr/>
                    <a:lstStyle/>
                    <a:p>
                      <a:endParaRPr sz="600">
                        <a:latin typeface="Calibri"/>
                        <a:cs typeface="Calibri"/>
                      </a:endParaRPr>
                    </a:p>
                  </a:txBody>
                  <a:tcPr marL="0" marR="0" marT="0" marB="0">
                    <a:lnT w="14927">
                      <a:solidFill>
                        <a:srgbClr val="000000"/>
                      </a:solidFill>
                      <a:prstDash val="solid"/>
                    </a:lnT>
                  </a:tcPr>
                </a:tc>
                <a:tc>
                  <a:txBody>
                    <a:bodyPr/>
                    <a:lstStyle/>
                    <a:p>
                      <a:endParaRPr sz="600">
                        <a:latin typeface="Calibri"/>
                        <a:cs typeface="Calibri"/>
                      </a:endParaRPr>
                    </a:p>
                  </a:txBody>
                  <a:tcPr marL="0" marR="0" marT="0" marB="0">
                    <a:lnT w="14927">
                      <a:solidFill>
                        <a:srgbClr val="000000"/>
                      </a:solidFill>
                      <a:prstDash val="solid"/>
                    </a:lnT>
                  </a:tcPr>
                </a:tc>
                <a:tc>
                  <a:txBody>
                    <a:bodyPr/>
                    <a:lstStyle/>
                    <a:p>
                      <a:endParaRPr sz="600">
                        <a:latin typeface="Calibri"/>
                        <a:cs typeface="Calibri"/>
                      </a:endParaRPr>
                    </a:p>
                  </a:txBody>
                  <a:tcPr marL="0" marR="0" marT="0" marB="0">
                    <a:lnR w="14940">
                      <a:solidFill>
                        <a:srgbClr val="000000"/>
                      </a:solidFill>
                      <a:prstDash val="solid"/>
                    </a:lnR>
                    <a:lnT w="14927">
                      <a:solidFill>
                        <a:srgbClr val="000000"/>
                      </a:solidFill>
                      <a:prstDash val="solid"/>
                    </a:lnT>
                  </a:tcPr>
                </a:tc>
                <a:extLst>
                  <a:ext uri="{0D108BD9-81ED-4DB2-BD59-A6C34878D82A}">
                    <a16:rowId xmlns:a16="http://schemas.microsoft.com/office/drawing/2014/main" xmlns="" val="10010"/>
                  </a:ext>
                </a:extLst>
              </a:tr>
              <a:tr h="105477">
                <a:tc gridSpan="2">
                  <a:txBody>
                    <a:bodyPr/>
                    <a:lstStyle/>
                    <a:p>
                      <a:pPr marL="14604">
                        <a:lnSpc>
                          <a:spcPts val="785"/>
                        </a:lnSpc>
                      </a:pPr>
                      <a:r>
                        <a:rPr sz="600" spc="30" dirty="0">
                          <a:solidFill>
                            <a:srgbClr val="585858"/>
                          </a:solidFill>
                          <a:latin typeface="Calibri"/>
                          <a:cs typeface="Calibri"/>
                        </a:rPr>
                        <a:t>Chile</a:t>
                      </a:r>
                      <a:endParaRPr sz="600">
                        <a:latin typeface="Calibri"/>
                        <a:cs typeface="Calibri"/>
                      </a:endParaRPr>
                    </a:p>
                  </a:txBody>
                  <a:tcPr marL="0" marR="0" marT="0" marB="0">
                    <a:lnL w="7470">
                      <a:solidFill>
                        <a:srgbClr val="000000"/>
                      </a:solidFill>
                      <a:prstDash val="solid"/>
                    </a:lnL>
                  </a:tcPr>
                </a:tc>
                <a:tc hMerge="1">
                  <a:txBody>
                    <a:bodyPr/>
                    <a:lstStyle/>
                    <a:p>
                      <a:endParaRPr/>
                    </a:p>
                  </a:txBody>
                  <a:tcPr marL="0" marR="0" marT="0" marB="0"/>
                </a:tc>
                <a:tc>
                  <a:txBody>
                    <a:bodyPr/>
                    <a:lstStyle/>
                    <a:p>
                      <a:pPr marR="36195" algn="r">
                        <a:lnSpc>
                          <a:spcPts val="785"/>
                        </a:lnSpc>
                      </a:pPr>
                      <a:r>
                        <a:rPr sz="600" spc="-10" dirty="0">
                          <a:solidFill>
                            <a:srgbClr val="585858"/>
                          </a:solidFill>
                          <a:latin typeface="Calibri"/>
                          <a:cs typeface="Calibri"/>
                        </a:rPr>
                        <a:t>2</a:t>
                      </a:r>
                      <a:r>
                        <a:rPr sz="600" spc="-5" dirty="0">
                          <a:solidFill>
                            <a:srgbClr val="585858"/>
                          </a:solidFill>
                          <a:latin typeface="Calibri"/>
                          <a:cs typeface="Calibri"/>
                        </a:rPr>
                        <a:t>.</a:t>
                      </a:r>
                      <a:r>
                        <a:rPr sz="600" spc="-10" dirty="0">
                          <a:solidFill>
                            <a:srgbClr val="585858"/>
                          </a:solidFill>
                          <a:latin typeface="Calibri"/>
                          <a:cs typeface="Calibri"/>
                        </a:rPr>
                        <a:t>565</a:t>
                      </a:r>
                      <a:r>
                        <a:rPr sz="600" spc="-5" dirty="0">
                          <a:solidFill>
                            <a:srgbClr val="585858"/>
                          </a:solidFill>
                          <a:latin typeface="Calibri"/>
                          <a:cs typeface="Calibri"/>
                        </a:rPr>
                        <a:t>.</a:t>
                      </a:r>
                      <a:r>
                        <a:rPr sz="600" spc="-10" dirty="0">
                          <a:solidFill>
                            <a:srgbClr val="585858"/>
                          </a:solidFill>
                          <a:latin typeface="Calibri"/>
                          <a:cs typeface="Calibri"/>
                        </a:rPr>
                        <a:t>30</a:t>
                      </a:r>
                      <a:r>
                        <a:rPr sz="600" dirty="0">
                          <a:solidFill>
                            <a:srgbClr val="585858"/>
                          </a:solidFill>
                          <a:latin typeface="Calibri"/>
                          <a:cs typeface="Calibri"/>
                        </a:rPr>
                        <a:t>7</a:t>
                      </a:r>
                      <a:endParaRPr sz="600">
                        <a:latin typeface="Calibri"/>
                        <a:cs typeface="Calibri"/>
                      </a:endParaRPr>
                    </a:p>
                  </a:txBody>
                  <a:tcPr marL="0" marR="0" marT="0" marB="0"/>
                </a:tc>
                <a:tc>
                  <a:txBody>
                    <a:bodyPr/>
                    <a:lstStyle/>
                    <a:p>
                      <a:pPr marR="36830" algn="r">
                        <a:lnSpc>
                          <a:spcPts val="785"/>
                        </a:lnSpc>
                      </a:pPr>
                      <a:r>
                        <a:rPr sz="600" spc="-10" dirty="0">
                          <a:solidFill>
                            <a:srgbClr val="585858"/>
                          </a:solidFill>
                          <a:latin typeface="Calibri"/>
                          <a:cs typeface="Calibri"/>
                        </a:rPr>
                        <a:t>945</a:t>
                      </a:r>
                      <a:endParaRPr sz="600">
                        <a:latin typeface="Calibri"/>
                        <a:cs typeface="Calibri"/>
                      </a:endParaRPr>
                    </a:p>
                  </a:txBody>
                  <a:tcPr marL="0" marR="0" marT="0" marB="0"/>
                </a:tc>
                <a:tc>
                  <a:txBody>
                    <a:bodyPr/>
                    <a:lstStyle/>
                    <a:p>
                      <a:pPr marR="36195" algn="r">
                        <a:lnSpc>
                          <a:spcPts val="785"/>
                        </a:lnSpc>
                      </a:pPr>
                      <a:r>
                        <a:rPr sz="600" spc="-10" dirty="0">
                          <a:solidFill>
                            <a:srgbClr val="585858"/>
                          </a:solidFill>
                          <a:latin typeface="Calibri"/>
                          <a:cs typeface="Calibri"/>
                        </a:rPr>
                        <a:t>3</a:t>
                      </a:r>
                      <a:r>
                        <a:rPr sz="600" spc="-5" dirty="0">
                          <a:solidFill>
                            <a:srgbClr val="585858"/>
                          </a:solidFill>
                          <a:latin typeface="Calibri"/>
                          <a:cs typeface="Calibri"/>
                        </a:rPr>
                        <a:t>.</a:t>
                      </a:r>
                      <a:r>
                        <a:rPr sz="600" spc="-10" dirty="0">
                          <a:solidFill>
                            <a:srgbClr val="585858"/>
                          </a:solidFill>
                          <a:latin typeface="Calibri"/>
                          <a:cs typeface="Calibri"/>
                        </a:rPr>
                        <a:t>536</a:t>
                      </a:r>
                      <a:r>
                        <a:rPr sz="600" spc="-5" dirty="0">
                          <a:solidFill>
                            <a:srgbClr val="585858"/>
                          </a:solidFill>
                          <a:latin typeface="Calibri"/>
                          <a:cs typeface="Calibri"/>
                        </a:rPr>
                        <a:t>.</a:t>
                      </a:r>
                      <a:r>
                        <a:rPr sz="600" spc="-10" dirty="0">
                          <a:solidFill>
                            <a:srgbClr val="585858"/>
                          </a:solidFill>
                          <a:latin typeface="Calibri"/>
                          <a:cs typeface="Calibri"/>
                        </a:rPr>
                        <a:t>37</a:t>
                      </a:r>
                      <a:r>
                        <a:rPr sz="600" dirty="0">
                          <a:solidFill>
                            <a:srgbClr val="585858"/>
                          </a:solidFill>
                          <a:latin typeface="Calibri"/>
                          <a:cs typeface="Calibri"/>
                        </a:rPr>
                        <a:t>2</a:t>
                      </a:r>
                      <a:endParaRPr sz="600">
                        <a:latin typeface="Calibri"/>
                        <a:cs typeface="Calibri"/>
                      </a:endParaRPr>
                    </a:p>
                  </a:txBody>
                  <a:tcPr marL="0" marR="0" marT="0" marB="0"/>
                </a:tc>
                <a:tc>
                  <a:txBody>
                    <a:bodyPr/>
                    <a:lstStyle/>
                    <a:p>
                      <a:pPr marR="36195" algn="r">
                        <a:lnSpc>
                          <a:spcPts val="785"/>
                        </a:lnSpc>
                      </a:pPr>
                      <a:r>
                        <a:rPr sz="600" spc="-10" dirty="0">
                          <a:solidFill>
                            <a:srgbClr val="585858"/>
                          </a:solidFill>
                          <a:latin typeface="Calibri"/>
                          <a:cs typeface="Calibri"/>
                        </a:rPr>
                        <a:t>757</a:t>
                      </a:r>
                      <a:r>
                        <a:rPr sz="600" spc="-5" dirty="0">
                          <a:solidFill>
                            <a:srgbClr val="585858"/>
                          </a:solidFill>
                          <a:latin typeface="Calibri"/>
                          <a:cs typeface="Calibri"/>
                        </a:rPr>
                        <a:t>.</a:t>
                      </a:r>
                      <a:r>
                        <a:rPr sz="600" spc="-10" dirty="0">
                          <a:solidFill>
                            <a:srgbClr val="585858"/>
                          </a:solidFill>
                          <a:latin typeface="Calibri"/>
                          <a:cs typeface="Calibri"/>
                        </a:rPr>
                        <a:t>99</a:t>
                      </a:r>
                      <a:r>
                        <a:rPr sz="600" dirty="0">
                          <a:solidFill>
                            <a:srgbClr val="585858"/>
                          </a:solidFill>
                          <a:latin typeface="Calibri"/>
                          <a:cs typeface="Calibri"/>
                        </a:rPr>
                        <a:t>1</a:t>
                      </a:r>
                      <a:endParaRPr sz="600">
                        <a:latin typeface="Calibri"/>
                        <a:cs typeface="Calibri"/>
                      </a:endParaRPr>
                    </a:p>
                  </a:txBody>
                  <a:tcPr marL="0" marR="0" marT="0" marB="0"/>
                </a:tc>
                <a:tc>
                  <a:txBody>
                    <a:bodyPr/>
                    <a:lstStyle/>
                    <a:p>
                      <a:pPr marR="36830" algn="r">
                        <a:lnSpc>
                          <a:spcPts val="785"/>
                        </a:lnSpc>
                      </a:pPr>
                      <a:r>
                        <a:rPr sz="600" spc="-10" dirty="0">
                          <a:solidFill>
                            <a:srgbClr val="585858"/>
                          </a:solidFill>
                          <a:latin typeface="Calibri"/>
                          <a:cs typeface="Calibri"/>
                        </a:rPr>
                        <a:t>30</a:t>
                      </a:r>
                      <a:endParaRPr sz="600">
                        <a:latin typeface="Calibri"/>
                        <a:cs typeface="Calibri"/>
                      </a:endParaRPr>
                    </a:p>
                  </a:txBody>
                  <a:tcPr marL="0" marR="0" marT="0" marB="0"/>
                </a:tc>
                <a:tc>
                  <a:txBody>
                    <a:bodyPr/>
                    <a:lstStyle/>
                    <a:p>
                      <a:pPr marR="36195" algn="r">
                        <a:lnSpc>
                          <a:spcPts val="785"/>
                        </a:lnSpc>
                      </a:pPr>
                      <a:r>
                        <a:rPr sz="600" spc="-10" dirty="0">
                          <a:solidFill>
                            <a:srgbClr val="585858"/>
                          </a:solidFill>
                          <a:latin typeface="Calibri"/>
                          <a:cs typeface="Calibri"/>
                        </a:rPr>
                        <a:t>207</a:t>
                      </a:r>
                      <a:r>
                        <a:rPr sz="600" spc="-5" dirty="0">
                          <a:solidFill>
                            <a:srgbClr val="585858"/>
                          </a:solidFill>
                          <a:latin typeface="Calibri"/>
                          <a:cs typeface="Calibri"/>
                        </a:rPr>
                        <a:t>.</a:t>
                      </a:r>
                      <a:r>
                        <a:rPr sz="600" spc="-10" dirty="0">
                          <a:solidFill>
                            <a:srgbClr val="585858"/>
                          </a:solidFill>
                          <a:latin typeface="Calibri"/>
                          <a:cs typeface="Calibri"/>
                        </a:rPr>
                        <a:t>28</a:t>
                      </a:r>
                      <a:r>
                        <a:rPr sz="600" dirty="0">
                          <a:solidFill>
                            <a:srgbClr val="585858"/>
                          </a:solidFill>
                          <a:latin typeface="Calibri"/>
                          <a:cs typeface="Calibri"/>
                        </a:rPr>
                        <a:t>0</a:t>
                      </a:r>
                      <a:endParaRPr sz="600">
                        <a:latin typeface="Calibri"/>
                        <a:cs typeface="Calibri"/>
                      </a:endParaRPr>
                    </a:p>
                  </a:txBody>
                  <a:tcPr marL="0" marR="0" marT="0" marB="0"/>
                </a:tc>
                <a:tc>
                  <a:txBody>
                    <a:bodyPr/>
                    <a:lstStyle/>
                    <a:p>
                      <a:pPr marR="36195" algn="r">
                        <a:lnSpc>
                          <a:spcPts val="785"/>
                        </a:lnSpc>
                      </a:pPr>
                      <a:r>
                        <a:rPr sz="600" b="1" spc="-10" dirty="0">
                          <a:solidFill>
                            <a:srgbClr val="585858"/>
                          </a:solidFill>
                          <a:latin typeface="Calibri"/>
                          <a:cs typeface="Calibri"/>
                        </a:rPr>
                        <a:t>7</a:t>
                      </a:r>
                      <a:r>
                        <a:rPr sz="600" b="1" spc="-15" dirty="0">
                          <a:solidFill>
                            <a:srgbClr val="585858"/>
                          </a:solidFill>
                          <a:latin typeface="Calibri"/>
                          <a:cs typeface="Calibri"/>
                        </a:rPr>
                        <a:t>.</a:t>
                      </a:r>
                      <a:r>
                        <a:rPr sz="600" b="1" spc="-10" dirty="0">
                          <a:solidFill>
                            <a:srgbClr val="585858"/>
                          </a:solidFill>
                          <a:latin typeface="Calibri"/>
                          <a:cs typeface="Calibri"/>
                        </a:rPr>
                        <a:t>067</a:t>
                      </a:r>
                      <a:r>
                        <a:rPr sz="600" b="1" spc="-15" dirty="0">
                          <a:solidFill>
                            <a:srgbClr val="585858"/>
                          </a:solidFill>
                          <a:latin typeface="Calibri"/>
                          <a:cs typeface="Calibri"/>
                        </a:rPr>
                        <a:t>.</a:t>
                      </a:r>
                      <a:r>
                        <a:rPr sz="600" b="1" spc="-10" dirty="0">
                          <a:solidFill>
                            <a:srgbClr val="585858"/>
                          </a:solidFill>
                          <a:latin typeface="Calibri"/>
                          <a:cs typeface="Calibri"/>
                        </a:rPr>
                        <a:t>92</a:t>
                      </a:r>
                      <a:r>
                        <a:rPr sz="600" b="1" dirty="0">
                          <a:solidFill>
                            <a:srgbClr val="585858"/>
                          </a:solidFill>
                          <a:latin typeface="Calibri"/>
                          <a:cs typeface="Calibri"/>
                        </a:rPr>
                        <a:t>5</a:t>
                      </a:r>
                      <a:endParaRPr sz="600">
                        <a:latin typeface="Calibri"/>
                        <a:cs typeface="Calibri"/>
                      </a:endParaRPr>
                    </a:p>
                  </a:txBody>
                  <a:tcPr marL="0" marR="0" marT="0" marB="0"/>
                </a:tc>
                <a:tc>
                  <a:txBody>
                    <a:bodyPr/>
                    <a:lstStyle/>
                    <a:p>
                      <a:pPr marR="8890" algn="r">
                        <a:lnSpc>
                          <a:spcPts val="785"/>
                        </a:lnSpc>
                      </a:pPr>
                      <a:r>
                        <a:rPr sz="600" b="1" spc="10" dirty="0">
                          <a:solidFill>
                            <a:srgbClr val="585858"/>
                          </a:solidFill>
                          <a:latin typeface="Calibri"/>
                          <a:cs typeface="Calibri"/>
                        </a:rPr>
                        <a:t>(</a:t>
                      </a:r>
                      <a:r>
                        <a:rPr sz="600" b="1" spc="-10" dirty="0">
                          <a:solidFill>
                            <a:srgbClr val="585858"/>
                          </a:solidFill>
                          <a:latin typeface="Calibri"/>
                          <a:cs typeface="Calibri"/>
                        </a:rPr>
                        <a:t>2</a:t>
                      </a:r>
                      <a:r>
                        <a:rPr sz="600" b="1" spc="-15" dirty="0">
                          <a:solidFill>
                            <a:srgbClr val="585858"/>
                          </a:solidFill>
                          <a:latin typeface="Calibri"/>
                          <a:cs typeface="Calibri"/>
                        </a:rPr>
                        <a:t>.</a:t>
                      </a:r>
                      <a:r>
                        <a:rPr sz="600" b="1" spc="-10" dirty="0">
                          <a:solidFill>
                            <a:srgbClr val="585858"/>
                          </a:solidFill>
                          <a:latin typeface="Calibri"/>
                          <a:cs typeface="Calibri"/>
                        </a:rPr>
                        <a:t>955</a:t>
                      </a:r>
                      <a:r>
                        <a:rPr sz="600" b="1" dirty="0">
                          <a:solidFill>
                            <a:srgbClr val="585858"/>
                          </a:solidFill>
                          <a:latin typeface="Calibri"/>
                          <a:cs typeface="Calibri"/>
                        </a:rPr>
                        <a:t>)</a:t>
                      </a:r>
                      <a:endParaRPr sz="600">
                        <a:latin typeface="Calibri"/>
                        <a:cs typeface="Calibri"/>
                      </a:endParaRPr>
                    </a:p>
                  </a:txBody>
                  <a:tcPr marL="0" marR="0" marT="0" marB="0"/>
                </a:tc>
                <a:tc>
                  <a:txBody>
                    <a:bodyPr/>
                    <a:lstStyle/>
                    <a:p>
                      <a:pPr marR="29209" algn="r">
                        <a:lnSpc>
                          <a:spcPts val="785"/>
                        </a:lnSpc>
                      </a:pPr>
                      <a:r>
                        <a:rPr sz="600" b="1" spc="-10" dirty="0">
                          <a:solidFill>
                            <a:srgbClr val="585858"/>
                          </a:solidFill>
                          <a:latin typeface="Calibri"/>
                          <a:cs typeface="Calibri"/>
                        </a:rPr>
                        <a:t>7</a:t>
                      </a:r>
                      <a:r>
                        <a:rPr sz="600" b="1" spc="-15" dirty="0">
                          <a:solidFill>
                            <a:srgbClr val="585858"/>
                          </a:solidFill>
                          <a:latin typeface="Calibri"/>
                          <a:cs typeface="Calibri"/>
                        </a:rPr>
                        <a:t>.</a:t>
                      </a:r>
                      <a:r>
                        <a:rPr sz="600" b="1" spc="-10" dirty="0">
                          <a:solidFill>
                            <a:srgbClr val="585858"/>
                          </a:solidFill>
                          <a:latin typeface="Calibri"/>
                          <a:cs typeface="Calibri"/>
                        </a:rPr>
                        <a:t>064</a:t>
                      </a:r>
                      <a:r>
                        <a:rPr sz="600" b="1" spc="-15" dirty="0">
                          <a:solidFill>
                            <a:srgbClr val="585858"/>
                          </a:solidFill>
                          <a:latin typeface="Calibri"/>
                          <a:cs typeface="Calibri"/>
                        </a:rPr>
                        <a:t>.</a:t>
                      </a:r>
                      <a:r>
                        <a:rPr sz="600" b="1" spc="-10" dirty="0">
                          <a:solidFill>
                            <a:srgbClr val="585858"/>
                          </a:solidFill>
                          <a:latin typeface="Calibri"/>
                          <a:cs typeface="Calibri"/>
                        </a:rPr>
                        <a:t>97</a:t>
                      </a:r>
                      <a:r>
                        <a:rPr sz="600" b="1" dirty="0">
                          <a:solidFill>
                            <a:srgbClr val="585858"/>
                          </a:solidFill>
                          <a:latin typeface="Calibri"/>
                          <a:cs typeface="Calibri"/>
                        </a:rPr>
                        <a:t>0</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11"/>
                  </a:ext>
                </a:extLst>
              </a:tr>
              <a:tr h="105587">
                <a:tc gridSpan="2">
                  <a:txBody>
                    <a:bodyPr/>
                    <a:lstStyle/>
                    <a:p>
                      <a:pPr marL="14604">
                        <a:lnSpc>
                          <a:spcPts val="790"/>
                        </a:lnSpc>
                      </a:pPr>
                      <a:r>
                        <a:rPr sz="600" spc="10" dirty="0">
                          <a:solidFill>
                            <a:srgbClr val="585858"/>
                          </a:solidFill>
                          <a:latin typeface="Calibri"/>
                          <a:cs typeface="Calibri"/>
                        </a:rPr>
                        <a:t>Extranjero</a:t>
                      </a:r>
                      <a:endParaRPr sz="600">
                        <a:latin typeface="Calibri"/>
                        <a:cs typeface="Calibri"/>
                      </a:endParaRPr>
                    </a:p>
                  </a:txBody>
                  <a:tcPr marL="0" marR="0" marT="0" marB="0">
                    <a:lnL w="7470">
                      <a:solidFill>
                        <a:srgbClr val="000000"/>
                      </a:solidFill>
                      <a:prstDash val="solid"/>
                    </a:lnL>
                  </a:tcPr>
                </a:tc>
                <a:tc hMerge="1">
                  <a:txBody>
                    <a:bodyPr/>
                    <a:lstStyle/>
                    <a:p>
                      <a:endParaRPr/>
                    </a:p>
                  </a:txBody>
                  <a:tcPr marL="0" marR="0" marT="0" marB="0"/>
                </a:tc>
                <a:tc>
                  <a:txBody>
                    <a:bodyPr/>
                    <a:lstStyle/>
                    <a:p>
                      <a:pPr marR="36195" algn="r">
                        <a:lnSpc>
                          <a:spcPts val="790"/>
                        </a:lnSpc>
                      </a:pPr>
                      <a:r>
                        <a:rPr sz="600" spc="-10" dirty="0">
                          <a:solidFill>
                            <a:srgbClr val="585858"/>
                          </a:solidFill>
                          <a:latin typeface="Calibri"/>
                          <a:cs typeface="Calibri"/>
                        </a:rPr>
                        <a:t>1</a:t>
                      </a:r>
                      <a:r>
                        <a:rPr sz="600" spc="-5" dirty="0">
                          <a:solidFill>
                            <a:srgbClr val="585858"/>
                          </a:solidFill>
                          <a:latin typeface="Calibri"/>
                          <a:cs typeface="Calibri"/>
                        </a:rPr>
                        <a:t>.</a:t>
                      </a:r>
                      <a:r>
                        <a:rPr sz="600" spc="-10" dirty="0">
                          <a:solidFill>
                            <a:srgbClr val="585858"/>
                          </a:solidFill>
                          <a:latin typeface="Calibri"/>
                          <a:cs typeface="Calibri"/>
                        </a:rPr>
                        <a:t>782</a:t>
                      </a:r>
                      <a:r>
                        <a:rPr sz="600" spc="-5" dirty="0">
                          <a:solidFill>
                            <a:srgbClr val="585858"/>
                          </a:solidFill>
                          <a:latin typeface="Calibri"/>
                          <a:cs typeface="Calibri"/>
                        </a:rPr>
                        <a:t>.</a:t>
                      </a:r>
                      <a:r>
                        <a:rPr sz="600" spc="-10" dirty="0">
                          <a:solidFill>
                            <a:srgbClr val="585858"/>
                          </a:solidFill>
                          <a:latin typeface="Calibri"/>
                          <a:cs typeface="Calibri"/>
                        </a:rPr>
                        <a:t>28</a:t>
                      </a:r>
                      <a:r>
                        <a:rPr sz="600" dirty="0">
                          <a:solidFill>
                            <a:srgbClr val="585858"/>
                          </a:solidFill>
                          <a:latin typeface="Calibri"/>
                          <a:cs typeface="Calibri"/>
                        </a:rPr>
                        <a:t>6</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14</a:t>
                      </a:r>
                      <a:r>
                        <a:rPr sz="600" spc="-5" dirty="0">
                          <a:solidFill>
                            <a:srgbClr val="585858"/>
                          </a:solidFill>
                          <a:latin typeface="Calibri"/>
                          <a:cs typeface="Calibri"/>
                        </a:rPr>
                        <a:t>.</a:t>
                      </a:r>
                      <a:r>
                        <a:rPr sz="600" spc="-10" dirty="0">
                          <a:solidFill>
                            <a:srgbClr val="585858"/>
                          </a:solidFill>
                          <a:latin typeface="Calibri"/>
                          <a:cs typeface="Calibri"/>
                        </a:rPr>
                        <a:t>90</a:t>
                      </a:r>
                      <a:r>
                        <a:rPr sz="600" dirty="0">
                          <a:solidFill>
                            <a:srgbClr val="585858"/>
                          </a:solidFill>
                          <a:latin typeface="Calibri"/>
                          <a:cs typeface="Calibri"/>
                        </a:rPr>
                        <a:t>2</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1</a:t>
                      </a:r>
                      <a:r>
                        <a:rPr sz="600" spc="-5" dirty="0">
                          <a:solidFill>
                            <a:srgbClr val="585858"/>
                          </a:solidFill>
                          <a:latin typeface="Calibri"/>
                          <a:cs typeface="Calibri"/>
                        </a:rPr>
                        <a:t>.</a:t>
                      </a:r>
                      <a:r>
                        <a:rPr sz="600" spc="-10" dirty="0">
                          <a:solidFill>
                            <a:srgbClr val="585858"/>
                          </a:solidFill>
                          <a:latin typeface="Calibri"/>
                          <a:cs typeface="Calibri"/>
                        </a:rPr>
                        <a:t>348</a:t>
                      </a:r>
                      <a:r>
                        <a:rPr sz="600" spc="-5" dirty="0">
                          <a:solidFill>
                            <a:srgbClr val="585858"/>
                          </a:solidFill>
                          <a:latin typeface="Calibri"/>
                          <a:cs typeface="Calibri"/>
                        </a:rPr>
                        <a:t>.</a:t>
                      </a:r>
                      <a:r>
                        <a:rPr sz="600" spc="-10" dirty="0">
                          <a:solidFill>
                            <a:srgbClr val="585858"/>
                          </a:solidFill>
                          <a:latin typeface="Calibri"/>
                          <a:cs typeface="Calibri"/>
                        </a:rPr>
                        <a:t>17</a:t>
                      </a:r>
                      <a:r>
                        <a:rPr sz="600" dirty="0">
                          <a:solidFill>
                            <a:srgbClr val="585858"/>
                          </a:solidFill>
                          <a:latin typeface="Calibri"/>
                          <a:cs typeface="Calibri"/>
                        </a:rPr>
                        <a:t>7</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721</a:t>
                      </a:r>
                      <a:r>
                        <a:rPr sz="600" spc="-5" dirty="0">
                          <a:solidFill>
                            <a:srgbClr val="585858"/>
                          </a:solidFill>
                          <a:latin typeface="Calibri"/>
                          <a:cs typeface="Calibri"/>
                        </a:rPr>
                        <a:t>.</a:t>
                      </a:r>
                      <a:r>
                        <a:rPr sz="600" spc="-10" dirty="0">
                          <a:solidFill>
                            <a:srgbClr val="585858"/>
                          </a:solidFill>
                          <a:latin typeface="Calibri"/>
                          <a:cs typeface="Calibri"/>
                        </a:rPr>
                        <a:t>02</a:t>
                      </a:r>
                      <a:r>
                        <a:rPr sz="600" dirty="0">
                          <a:solidFill>
                            <a:srgbClr val="585858"/>
                          </a:solidFill>
                          <a:latin typeface="Calibri"/>
                          <a:cs typeface="Calibri"/>
                        </a:rPr>
                        <a:t>2</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23</a:t>
                      </a:r>
                      <a:r>
                        <a:rPr sz="600" spc="-5" dirty="0">
                          <a:solidFill>
                            <a:srgbClr val="585858"/>
                          </a:solidFill>
                          <a:latin typeface="Calibri"/>
                          <a:cs typeface="Calibri"/>
                        </a:rPr>
                        <a:t>.</a:t>
                      </a:r>
                      <a:r>
                        <a:rPr sz="600" spc="-10" dirty="0">
                          <a:solidFill>
                            <a:srgbClr val="585858"/>
                          </a:solidFill>
                          <a:latin typeface="Calibri"/>
                          <a:cs typeface="Calibri"/>
                        </a:rPr>
                        <a:t>40</a:t>
                      </a:r>
                      <a:r>
                        <a:rPr sz="600" dirty="0">
                          <a:solidFill>
                            <a:srgbClr val="585858"/>
                          </a:solidFill>
                          <a:latin typeface="Calibri"/>
                          <a:cs typeface="Calibri"/>
                        </a:rPr>
                        <a:t>6</a:t>
                      </a:r>
                      <a:endParaRPr sz="600">
                        <a:latin typeface="Calibri"/>
                        <a:cs typeface="Calibri"/>
                      </a:endParaRPr>
                    </a:p>
                  </a:txBody>
                  <a:tcPr marL="0" marR="0" marT="0" marB="0"/>
                </a:tc>
                <a:tc>
                  <a:txBody>
                    <a:bodyPr/>
                    <a:lstStyle/>
                    <a:p>
                      <a:pPr marR="36195" algn="r">
                        <a:lnSpc>
                          <a:spcPts val="790"/>
                        </a:lnSpc>
                      </a:pPr>
                      <a:r>
                        <a:rPr sz="600" spc="-10" dirty="0">
                          <a:solidFill>
                            <a:srgbClr val="585858"/>
                          </a:solidFill>
                          <a:latin typeface="Calibri"/>
                          <a:cs typeface="Calibri"/>
                        </a:rPr>
                        <a:t>200</a:t>
                      </a:r>
                      <a:r>
                        <a:rPr sz="600" spc="-5" dirty="0">
                          <a:solidFill>
                            <a:srgbClr val="585858"/>
                          </a:solidFill>
                          <a:latin typeface="Calibri"/>
                          <a:cs typeface="Calibri"/>
                        </a:rPr>
                        <a:t>.</a:t>
                      </a:r>
                      <a:r>
                        <a:rPr sz="600" spc="-10" dirty="0">
                          <a:solidFill>
                            <a:srgbClr val="585858"/>
                          </a:solidFill>
                          <a:latin typeface="Calibri"/>
                          <a:cs typeface="Calibri"/>
                        </a:rPr>
                        <a:t>22</a:t>
                      </a:r>
                      <a:r>
                        <a:rPr sz="600" dirty="0">
                          <a:solidFill>
                            <a:srgbClr val="585858"/>
                          </a:solidFill>
                          <a:latin typeface="Calibri"/>
                          <a:cs typeface="Calibri"/>
                        </a:rPr>
                        <a:t>4</a:t>
                      </a:r>
                      <a:endParaRPr sz="600">
                        <a:latin typeface="Calibri"/>
                        <a:cs typeface="Calibri"/>
                      </a:endParaRPr>
                    </a:p>
                  </a:txBody>
                  <a:tcPr marL="0" marR="0" marT="0" marB="0"/>
                </a:tc>
                <a:tc>
                  <a:txBody>
                    <a:bodyPr/>
                    <a:lstStyle/>
                    <a:p>
                      <a:pPr marR="36195" algn="r">
                        <a:lnSpc>
                          <a:spcPts val="790"/>
                        </a:lnSpc>
                      </a:pPr>
                      <a:r>
                        <a:rPr sz="600" b="1" spc="-10" dirty="0">
                          <a:solidFill>
                            <a:srgbClr val="585858"/>
                          </a:solidFill>
                          <a:latin typeface="Calibri"/>
                          <a:cs typeface="Calibri"/>
                        </a:rPr>
                        <a:t>4</a:t>
                      </a:r>
                      <a:r>
                        <a:rPr sz="600" b="1" spc="-15" dirty="0">
                          <a:solidFill>
                            <a:srgbClr val="585858"/>
                          </a:solidFill>
                          <a:latin typeface="Calibri"/>
                          <a:cs typeface="Calibri"/>
                        </a:rPr>
                        <a:t>.</a:t>
                      </a:r>
                      <a:r>
                        <a:rPr sz="600" b="1" spc="-10" dirty="0">
                          <a:solidFill>
                            <a:srgbClr val="585858"/>
                          </a:solidFill>
                          <a:latin typeface="Calibri"/>
                          <a:cs typeface="Calibri"/>
                        </a:rPr>
                        <a:t>090</a:t>
                      </a:r>
                      <a:r>
                        <a:rPr sz="600" b="1" spc="-15" dirty="0">
                          <a:solidFill>
                            <a:srgbClr val="585858"/>
                          </a:solidFill>
                          <a:latin typeface="Calibri"/>
                          <a:cs typeface="Calibri"/>
                        </a:rPr>
                        <a:t>.</a:t>
                      </a:r>
                      <a:r>
                        <a:rPr sz="600" b="1" spc="-10" dirty="0">
                          <a:solidFill>
                            <a:srgbClr val="585858"/>
                          </a:solidFill>
                          <a:latin typeface="Calibri"/>
                          <a:cs typeface="Calibri"/>
                        </a:rPr>
                        <a:t>01</a:t>
                      </a:r>
                      <a:r>
                        <a:rPr sz="600" b="1" dirty="0">
                          <a:solidFill>
                            <a:srgbClr val="585858"/>
                          </a:solidFill>
                          <a:latin typeface="Calibri"/>
                          <a:cs typeface="Calibri"/>
                        </a:rPr>
                        <a:t>7</a:t>
                      </a:r>
                      <a:endParaRPr sz="600">
                        <a:latin typeface="Calibri"/>
                        <a:cs typeface="Calibri"/>
                      </a:endParaRPr>
                    </a:p>
                  </a:txBody>
                  <a:tcPr marL="0" marR="0" marT="0" marB="0"/>
                </a:tc>
                <a:tc>
                  <a:txBody>
                    <a:bodyPr/>
                    <a:lstStyle/>
                    <a:p>
                      <a:endParaRPr sz="600">
                        <a:latin typeface="Calibri"/>
                        <a:cs typeface="Calibri"/>
                      </a:endParaRPr>
                    </a:p>
                  </a:txBody>
                  <a:tcPr marL="0" marR="0" marT="0" marB="0"/>
                </a:tc>
                <a:tc>
                  <a:txBody>
                    <a:bodyPr/>
                    <a:lstStyle/>
                    <a:p>
                      <a:pPr marR="29209" algn="r">
                        <a:lnSpc>
                          <a:spcPts val="790"/>
                        </a:lnSpc>
                      </a:pPr>
                      <a:r>
                        <a:rPr sz="600" b="1" spc="-10" dirty="0">
                          <a:solidFill>
                            <a:srgbClr val="585858"/>
                          </a:solidFill>
                          <a:latin typeface="Calibri"/>
                          <a:cs typeface="Calibri"/>
                        </a:rPr>
                        <a:t>4</a:t>
                      </a:r>
                      <a:r>
                        <a:rPr sz="600" b="1" spc="-15" dirty="0">
                          <a:solidFill>
                            <a:srgbClr val="585858"/>
                          </a:solidFill>
                          <a:latin typeface="Calibri"/>
                          <a:cs typeface="Calibri"/>
                        </a:rPr>
                        <a:t>.</a:t>
                      </a:r>
                      <a:r>
                        <a:rPr sz="600" b="1" spc="-10" dirty="0">
                          <a:solidFill>
                            <a:srgbClr val="585858"/>
                          </a:solidFill>
                          <a:latin typeface="Calibri"/>
                          <a:cs typeface="Calibri"/>
                        </a:rPr>
                        <a:t>090</a:t>
                      </a:r>
                      <a:r>
                        <a:rPr sz="600" b="1" spc="-15" dirty="0">
                          <a:solidFill>
                            <a:srgbClr val="585858"/>
                          </a:solidFill>
                          <a:latin typeface="Calibri"/>
                          <a:cs typeface="Calibri"/>
                        </a:rPr>
                        <a:t>.</a:t>
                      </a:r>
                      <a:r>
                        <a:rPr sz="600" b="1" spc="-10" dirty="0">
                          <a:solidFill>
                            <a:srgbClr val="585858"/>
                          </a:solidFill>
                          <a:latin typeface="Calibri"/>
                          <a:cs typeface="Calibri"/>
                        </a:rPr>
                        <a:t>01</a:t>
                      </a:r>
                      <a:r>
                        <a:rPr sz="600" b="1" dirty="0">
                          <a:solidFill>
                            <a:srgbClr val="585858"/>
                          </a:solidFill>
                          <a:latin typeface="Calibri"/>
                          <a:cs typeface="Calibri"/>
                        </a:rPr>
                        <a:t>7</a:t>
                      </a:r>
                      <a:endParaRPr sz="600">
                        <a:latin typeface="Calibri"/>
                        <a:cs typeface="Calibri"/>
                      </a:endParaRPr>
                    </a:p>
                  </a:txBody>
                  <a:tcPr marL="0" marR="0" marT="0" marB="0">
                    <a:lnR w="14940">
                      <a:solidFill>
                        <a:srgbClr val="000000"/>
                      </a:solidFill>
                      <a:prstDash val="solid"/>
                    </a:lnR>
                  </a:tcPr>
                </a:tc>
                <a:extLst>
                  <a:ext uri="{0D108BD9-81ED-4DB2-BD59-A6C34878D82A}">
                    <a16:rowId xmlns:a16="http://schemas.microsoft.com/office/drawing/2014/main" xmlns="" val="10012"/>
                  </a:ext>
                </a:extLst>
              </a:tr>
              <a:tr h="99166">
                <a:tc gridSpan="2">
                  <a:txBody>
                    <a:bodyPr/>
                    <a:lstStyle/>
                    <a:p>
                      <a:pPr marL="14604">
                        <a:lnSpc>
                          <a:spcPts val="790"/>
                        </a:lnSpc>
                      </a:pPr>
                      <a:r>
                        <a:rPr sz="600" b="1" spc="-10" dirty="0">
                          <a:solidFill>
                            <a:srgbClr val="585858"/>
                          </a:solidFill>
                          <a:latin typeface="Calibri"/>
                          <a:cs typeface="Calibri"/>
                        </a:rPr>
                        <a:t>Total Activos </a:t>
                      </a:r>
                      <a:r>
                        <a:rPr sz="600" b="1" dirty="0">
                          <a:solidFill>
                            <a:srgbClr val="585858"/>
                          </a:solidFill>
                          <a:latin typeface="Calibri"/>
                          <a:cs typeface="Calibri"/>
                        </a:rPr>
                        <a:t>No</a:t>
                      </a:r>
                      <a:r>
                        <a:rPr sz="600" b="1" spc="50" dirty="0">
                          <a:solidFill>
                            <a:srgbClr val="585858"/>
                          </a:solidFill>
                          <a:latin typeface="Calibri"/>
                          <a:cs typeface="Calibri"/>
                        </a:rPr>
                        <a:t> </a:t>
                      </a:r>
                      <a:r>
                        <a:rPr sz="600" b="1" spc="-15" dirty="0">
                          <a:solidFill>
                            <a:srgbClr val="585858"/>
                          </a:solidFill>
                          <a:latin typeface="Calibri"/>
                          <a:cs typeface="Calibri"/>
                        </a:rPr>
                        <a:t>Corrientes</a:t>
                      </a:r>
                      <a:endParaRPr sz="600">
                        <a:latin typeface="Calibri"/>
                        <a:cs typeface="Calibri"/>
                      </a:endParaRPr>
                    </a:p>
                  </a:txBody>
                  <a:tcPr marL="0" marR="0" marT="0" marB="0">
                    <a:lnL w="7470">
                      <a:solidFill>
                        <a:srgbClr val="000000"/>
                      </a:solidFill>
                      <a:prstDash val="solid"/>
                    </a:lnL>
                    <a:lnB w="14927">
                      <a:solidFill>
                        <a:srgbClr val="000000"/>
                      </a:solidFill>
                      <a:prstDash val="solid"/>
                    </a:lnB>
                  </a:tcPr>
                </a:tc>
                <a:tc hMerge="1">
                  <a:txBody>
                    <a:bodyPr/>
                    <a:lstStyle/>
                    <a:p>
                      <a:endParaRPr/>
                    </a:p>
                  </a:txBody>
                  <a:tcPr marL="0" marR="0" marT="0" marB="0"/>
                </a:tc>
                <a:tc>
                  <a:txBody>
                    <a:bodyPr/>
                    <a:lstStyle/>
                    <a:p>
                      <a:pPr marR="36195" algn="r">
                        <a:lnSpc>
                          <a:spcPts val="790"/>
                        </a:lnSpc>
                      </a:pPr>
                      <a:r>
                        <a:rPr sz="600" b="1" spc="-10" dirty="0">
                          <a:solidFill>
                            <a:srgbClr val="585858"/>
                          </a:solidFill>
                          <a:latin typeface="Calibri"/>
                          <a:cs typeface="Calibri"/>
                        </a:rPr>
                        <a:t>4</a:t>
                      </a:r>
                      <a:r>
                        <a:rPr sz="600" b="1" spc="-15" dirty="0">
                          <a:solidFill>
                            <a:srgbClr val="585858"/>
                          </a:solidFill>
                          <a:latin typeface="Calibri"/>
                          <a:cs typeface="Calibri"/>
                        </a:rPr>
                        <a:t>.</a:t>
                      </a:r>
                      <a:r>
                        <a:rPr sz="600" b="1" spc="-10" dirty="0">
                          <a:solidFill>
                            <a:srgbClr val="585858"/>
                          </a:solidFill>
                          <a:latin typeface="Calibri"/>
                          <a:cs typeface="Calibri"/>
                        </a:rPr>
                        <a:t>347</a:t>
                      </a:r>
                      <a:r>
                        <a:rPr sz="600" b="1" spc="-15" dirty="0">
                          <a:solidFill>
                            <a:srgbClr val="585858"/>
                          </a:solidFill>
                          <a:latin typeface="Calibri"/>
                          <a:cs typeface="Calibri"/>
                        </a:rPr>
                        <a:t>.</a:t>
                      </a:r>
                      <a:r>
                        <a:rPr sz="600" b="1" spc="-10" dirty="0">
                          <a:solidFill>
                            <a:srgbClr val="585858"/>
                          </a:solidFill>
                          <a:latin typeface="Calibri"/>
                          <a:cs typeface="Calibri"/>
                        </a:rPr>
                        <a:t>59</a:t>
                      </a:r>
                      <a:r>
                        <a:rPr sz="600" b="1" dirty="0">
                          <a:solidFill>
                            <a:srgbClr val="585858"/>
                          </a:solidFill>
                          <a:latin typeface="Calibri"/>
                          <a:cs typeface="Calibri"/>
                        </a:rPr>
                        <a:t>3</a:t>
                      </a:r>
                      <a:endParaRPr sz="600">
                        <a:latin typeface="Calibri"/>
                        <a:cs typeface="Calibri"/>
                      </a:endParaRPr>
                    </a:p>
                  </a:txBody>
                  <a:tcPr marL="0" marR="0" marT="0" marB="0">
                    <a:lnB w="14927">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15</a:t>
                      </a:r>
                      <a:r>
                        <a:rPr sz="600" b="1" spc="-15" dirty="0">
                          <a:solidFill>
                            <a:srgbClr val="585858"/>
                          </a:solidFill>
                          <a:latin typeface="Calibri"/>
                          <a:cs typeface="Calibri"/>
                        </a:rPr>
                        <a:t>.</a:t>
                      </a:r>
                      <a:r>
                        <a:rPr sz="600" b="1" spc="-10" dirty="0">
                          <a:solidFill>
                            <a:srgbClr val="585858"/>
                          </a:solidFill>
                          <a:latin typeface="Calibri"/>
                          <a:cs typeface="Calibri"/>
                        </a:rPr>
                        <a:t>84</a:t>
                      </a:r>
                      <a:r>
                        <a:rPr sz="600" b="1" dirty="0">
                          <a:solidFill>
                            <a:srgbClr val="585858"/>
                          </a:solidFill>
                          <a:latin typeface="Calibri"/>
                          <a:cs typeface="Calibri"/>
                        </a:rPr>
                        <a:t>7</a:t>
                      </a:r>
                      <a:endParaRPr sz="600">
                        <a:latin typeface="Calibri"/>
                        <a:cs typeface="Calibri"/>
                      </a:endParaRPr>
                    </a:p>
                  </a:txBody>
                  <a:tcPr marL="0" marR="0" marT="0" marB="0">
                    <a:lnB w="14927">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4</a:t>
                      </a:r>
                      <a:r>
                        <a:rPr sz="600" b="1" spc="-15" dirty="0">
                          <a:solidFill>
                            <a:srgbClr val="585858"/>
                          </a:solidFill>
                          <a:latin typeface="Calibri"/>
                          <a:cs typeface="Calibri"/>
                        </a:rPr>
                        <a:t>.</a:t>
                      </a:r>
                      <a:r>
                        <a:rPr sz="600" b="1" spc="-10" dirty="0">
                          <a:solidFill>
                            <a:srgbClr val="585858"/>
                          </a:solidFill>
                          <a:latin typeface="Calibri"/>
                          <a:cs typeface="Calibri"/>
                        </a:rPr>
                        <a:t>884</a:t>
                      </a:r>
                      <a:r>
                        <a:rPr sz="600" b="1" spc="-15" dirty="0">
                          <a:solidFill>
                            <a:srgbClr val="585858"/>
                          </a:solidFill>
                          <a:latin typeface="Calibri"/>
                          <a:cs typeface="Calibri"/>
                        </a:rPr>
                        <a:t>.</a:t>
                      </a:r>
                      <a:r>
                        <a:rPr sz="600" b="1" spc="-10" dirty="0">
                          <a:solidFill>
                            <a:srgbClr val="585858"/>
                          </a:solidFill>
                          <a:latin typeface="Calibri"/>
                          <a:cs typeface="Calibri"/>
                        </a:rPr>
                        <a:t>54</a:t>
                      </a:r>
                      <a:r>
                        <a:rPr sz="600" b="1" dirty="0">
                          <a:solidFill>
                            <a:srgbClr val="585858"/>
                          </a:solidFill>
                          <a:latin typeface="Calibri"/>
                          <a:cs typeface="Calibri"/>
                        </a:rPr>
                        <a:t>9</a:t>
                      </a:r>
                      <a:endParaRPr sz="600">
                        <a:latin typeface="Calibri"/>
                        <a:cs typeface="Calibri"/>
                      </a:endParaRPr>
                    </a:p>
                  </a:txBody>
                  <a:tcPr marL="0" marR="0" marT="0" marB="0">
                    <a:lnB w="14927">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1</a:t>
                      </a:r>
                      <a:r>
                        <a:rPr sz="600" b="1" spc="-15" dirty="0">
                          <a:solidFill>
                            <a:srgbClr val="585858"/>
                          </a:solidFill>
                          <a:latin typeface="Calibri"/>
                          <a:cs typeface="Calibri"/>
                        </a:rPr>
                        <a:t>.</a:t>
                      </a:r>
                      <a:r>
                        <a:rPr sz="600" b="1" spc="-10" dirty="0">
                          <a:solidFill>
                            <a:srgbClr val="585858"/>
                          </a:solidFill>
                          <a:latin typeface="Calibri"/>
                          <a:cs typeface="Calibri"/>
                        </a:rPr>
                        <a:t>479</a:t>
                      </a:r>
                      <a:r>
                        <a:rPr sz="600" b="1" spc="-15" dirty="0">
                          <a:solidFill>
                            <a:srgbClr val="585858"/>
                          </a:solidFill>
                          <a:latin typeface="Calibri"/>
                          <a:cs typeface="Calibri"/>
                        </a:rPr>
                        <a:t>.</a:t>
                      </a:r>
                      <a:r>
                        <a:rPr sz="600" b="1" spc="-10" dirty="0">
                          <a:solidFill>
                            <a:srgbClr val="585858"/>
                          </a:solidFill>
                          <a:latin typeface="Calibri"/>
                          <a:cs typeface="Calibri"/>
                        </a:rPr>
                        <a:t>01</a:t>
                      </a:r>
                      <a:r>
                        <a:rPr sz="600" b="1" dirty="0">
                          <a:solidFill>
                            <a:srgbClr val="585858"/>
                          </a:solidFill>
                          <a:latin typeface="Calibri"/>
                          <a:cs typeface="Calibri"/>
                        </a:rPr>
                        <a:t>3</a:t>
                      </a:r>
                      <a:endParaRPr sz="600">
                        <a:latin typeface="Calibri"/>
                        <a:cs typeface="Calibri"/>
                      </a:endParaRPr>
                    </a:p>
                  </a:txBody>
                  <a:tcPr marL="0" marR="0" marT="0" marB="0">
                    <a:lnB w="14927">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23</a:t>
                      </a:r>
                      <a:r>
                        <a:rPr sz="600" b="1" spc="-15" dirty="0">
                          <a:solidFill>
                            <a:srgbClr val="585858"/>
                          </a:solidFill>
                          <a:latin typeface="Calibri"/>
                          <a:cs typeface="Calibri"/>
                        </a:rPr>
                        <a:t>.</a:t>
                      </a:r>
                      <a:r>
                        <a:rPr sz="600" b="1" spc="-10" dirty="0">
                          <a:solidFill>
                            <a:srgbClr val="585858"/>
                          </a:solidFill>
                          <a:latin typeface="Calibri"/>
                          <a:cs typeface="Calibri"/>
                        </a:rPr>
                        <a:t>43</a:t>
                      </a:r>
                      <a:r>
                        <a:rPr sz="600" b="1" dirty="0">
                          <a:solidFill>
                            <a:srgbClr val="585858"/>
                          </a:solidFill>
                          <a:latin typeface="Calibri"/>
                          <a:cs typeface="Calibri"/>
                        </a:rPr>
                        <a:t>6</a:t>
                      </a:r>
                      <a:endParaRPr sz="600">
                        <a:latin typeface="Calibri"/>
                        <a:cs typeface="Calibri"/>
                      </a:endParaRPr>
                    </a:p>
                  </a:txBody>
                  <a:tcPr marL="0" marR="0" marT="0" marB="0">
                    <a:lnB w="14927">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407</a:t>
                      </a:r>
                      <a:r>
                        <a:rPr sz="600" b="1" spc="-15" dirty="0">
                          <a:solidFill>
                            <a:srgbClr val="585858"/>
                          </a:solidFill>
                          <a:latin typeface="Calibri"/>
                          <a:cs typeface="Calibri"/>
                        </a:rPr>
                        <a:t>.</a:t>
                      </a:r>
                      <a:r>
                        <a:rPr sz="600" b="1" spc="-10" dirty="0">
                          <a:solidFill>
                            <a:srgbClr val="585858"/>
                          </a:solidFill>
                          <a:latin typeface="Calibri"/>
                          <a:cs typeface="Calibri"/>
                        </a:rPr>
                        <a:t>50</a:t>
                      </a:r>
                      <a:r>
                        <a:rPr sz="600" b="1" dirty="0">
                          <a:solidFill>
                            <a:srgbClr val="585858"/>
                          </a:solidFill>
                          <a:latin typeface="Calibri"/>
                          <a:cs typeface="Calibri"/>
                        </a:rPr>
                        <a:t>4</a:t>
                      </a:r>
                      <a:endParaRPr sz="600">
                        <a:latin typeface="Calibri"/>
                        <a:cs typeface="Calibri"/>
                      </a:endParaRPr>
                    </a:p>
                  </a:txBody>
                  <a:tcPr marL="0" marR="0" marT="0" marB="0">
                    <a:lnB w="14927">
                      <a:solidFill>
                        <a:srgbClr val="000000"/>
                      </a:solidFill>
                      <a:prstDash val="solid"/>
                    </a:lnB>
                  </a:tcPr>
                </a:tc>
                <a:tc>
                  <a:txBody>
                    <a:bodyPr/>
                    <a:lstStyle/>
                    <a:p>
                      <a:pPr marR="36195" algn="r">
                        <a:lnSpc>
                          <a:spcPts val="790"/>
                        </a:lnSpc>
                      </a:pPr>
                      <a:r>
                        <a:rPr sz="600" b="1" spc="-10" dirty="0">
                          <a:solidFill>
                            <a:srgbClr val="585858"/>
                          </a:solidFill>
                          <a:latin typeface="Calibri"/>
                          <a:cs typeface="Calibri"/>
                        </a:rPr>
                        <a:t>11</a:t>
                      </a:r>
                      <a:r>
                        <a:rPr sz="600" b="1" spc="-15" dirty="0">
                          <a:solidFill>
                            <a:srgbClr val="585858"/>
                          </a:solidFill>
                          <a:latin typeface="Calibri"/>
                          <a:cs typeface="Calibri"/>
                        </a:rPr>
                        <a:t>.</a:t>
                      </a:r>
                      <a:r>
                        <a:rPr sz="600" b="1" spc="-10" dirty="0">
                          <a:solidFill>
                            <a:srgbClr val="585858"/>
                          </a:solidFill>
                          <a:latin typeface="Calibri"/>
                          <a:cs typeface="Calibri"/>
                        </a:rPr>
                        <a:t>157</a:t>
                      </a:r>
                      <a:r>
                        <a:rPr sz="600" b="1" spc="-15" dirty="0">
                          <a:solidFill>
                            <a:srgbClr val="585858"/>
                          </a:solidFill>
                          <a:latin typeface="Calibri"/>
                          <a:cs typeface="Calibri"/>
                        </a:rPr>
                        <a:t>.</a:t>
                      </a:r>
                      <a:r>
                        <a:rPr sz="600" b="1" spc="-10" dirty="0">
                          <a:solidFill>
                            <a:srgbClr val="585858"/>
                          </a:solidFill>
                          <a:latin typeface="Calibri"/>
                          <a:cs typeface="Calibri"/>
                        </a:rPr>
                        <a:t>94</a:t>
                      </a:r>
                      <a:r>
                        <a:rPr sz="600" b="1" dirty="0">
                          <a:solidFill>
                            <a:srgbClr val="585858"/>
                          </a:solidFill>
                          <a:latin typeface="Calibri"/>
                          <a:cs typeface="Calibri"/>
                        </a:rPr>
                        <a:t>2</a:t>
                      </a:r>
                      <a:endParaRPr sz="600">
                        <a:latin typeface="Calibri"/>
                        <a:cs typeface="Calibri"/>
                      </a:endParaRPr>
                    </a:p>
                  </a:txBody>
                  <a:tcPr marL="0" marR="0" marT="0" marB="0">
                    <a:lnB w="14927">
                      <a:solidFill>
                        <a:srgbClr val="000000"/>
                      </a:solidFill>
                      <a:prstDash val="solid"/>
                    </a:lnB>
                  </a:tcPr>
                </a:tc>
                <a:tc>
                  <a:txBody>
                    <a:bodyPr/>
                    <a:lstStyle/>
                    <a:p>
                      <a:pPr marR="8890" algn="r">
                        <a:lnSpc>
                          <a:spcPts val="790"/>
                        </a:lnSpc>
                      </a:pPr>
                      <a:r>
                        <a:rPr sz="600" b="1" spc="10" dirty="0">
                          <a:solidFill>
                            <a:srgbClr val="585858"/>
                          </a:solidFill>
                          <a:latin typeface="Calibri"/>
                          <a:cs typeface="Calibri"/>
                        </a:rPr>
                        <a:t>(</a:t>
                      </a:r>
                      <a:r>
                        <a:rPr sz="600" b="1" spc="-10" dirty="0">
                          <a:solidFill>
                            <a:srgbClr val="585858"/>
                          </a:solidFill>
                          <a:latin typeface="Calibri"/>
                          <a:cs typeface="Calibri"/>
                        </a:rPr>
                        <a:t>2</a:t>
                      </a:r>
                      <a:r>
                        <a:rPr sz="600" b="1" spc="-15" dirty="0">
                          <a:solidFill>
                            <a:srgbClr val="585858"/>
                          </a:solidFill>
                          <a:latin typeface="Calibri"/>
                          <a:cs typeface="Calibri"/>
                        </a:rPr>
                        <a:t>.</a:t>
                      </a:r>
                      <a:r>
                        <a:rPr sz="600" b="1" spc="-10" dirty="0">
                          <a:solidFill>
                            <a:srgbClr val="585858"/>
                          </a:solidFill>
                          <a:latin typeface="Calibri"/>
                          <a:cs typeface="Calibri"/>
                        </a:rPr>
                        <a:t>955</a:t>
                      </a:r>
                      <a:r>
                        <a:rPr sz="600" b="1" dirty="0">
                          <a:solidFill>
                            <a:srgbClr val="585858"/>
                          </a:solidFill>
                          <a:latin typeface="Calibri"/>
                          <a:cs typeface="Calibri"/>
                        </a:rPr>
                        <a:t>)</a:t>
                      </a:r>
                      <a:endParaRPr sz="600">
                        <a:latin typeface="Calibri"/>
                        <a:cs typeface="Calibri"/>
                      </a:endParaRPr>
                    </a:p>
                  </a:txBody>
                  <a:tcPr marL="0" marR="0" marT="0" marB="0">
                    <a:lnB w="14927">
                      <a:solidFill>
                        <a:srgbClr val="000000"/>
                      </a:solidFill>
                      <a:prstDash val="solid"/>
                    </a:lnB>
                  </a:tcPr>
                </a:tc>
                <a:tc>
                  <a:txBody>
                    <a:bodyPr/>
                    <a:lstStyle/>
                    <a:p>
                      <a:pPr marR="29209" algn="r">
                        <a:lnSpc>
                          <a:spcPts val="790"/>
                        </a:lnSpc>
                      </a:pPr>
                      <a:r>
                        <a:rPr sz="600" b="1" spc="-10" dirty="0">
                          <a:solidFill>
                            <a:srgbClr val="585858"/>
                          </a:solidFill>
                          <a:latin typeface="Calibri"/>
                          <a:cs typeface="Calibri"/>
                        </a:rPr>
                        <a:t>11</a:t>
                      </a:r>
                      <a:r>
                        <a:rPr sz="600" b="1" spc="-15" dirty="0">
                          <a:solidFill>
                            <a:srgbClr val="585858"/>
                          </a:solidFill>
                          <a:latin typeface="Calibri"/>
                          <a:cs typeface="Calibri"/>
                        </a:rPr>
                        <a:t>.</a:t>
                      </a:r>
                      <a:r>
                        <a:rPr sz="600" b="1" spc="-10" dirty="0">
                          <a:solidFill>
                            <a:srgbClr val="585858"/>
                          </a:solidFill>
                          <a:latin typeface="Calibri"/>
                          <a:cs typeface="Calibri"/>
                        </a:rPr>
                        <a:t>154</a:t>
                      </a:r>
                      <a:r>
                        <a:rPr sz="600" b="1" spc="-15" dirty="0">
                          <a:solidFill>
                            <a:srgbClr val="585858"/>
                          </a:solidFill>
                          <a:latin typeface="Calibri"/>
                          <a:cs typeface="Calibri"/>
                        </a:rPr>
                        <a:t>.</a:t>
                      </a:r>
                      <a:r>
                        <a:rPr sz="600" b="1" spc="-10" dirty="0">
                          <a:solidFill>
                            <a:srgbClr val="585858"/>
                          </a:solidFill>
                          <a:latin typeface="Calibri"/>
                          <a:cs typeface="Calibri"/>
                        </a:rPr>
                        <a:t>98</a:t>
                      </a:r>
                      <a:r>
                        <a:rPr sz="600" b="1" dirty="0">
                          <a:solidFill>
                            <a:srgbClr val="585858"/>
                          </a:solidFill>
                          <a:latin typeface="Calibri"/>
                          <a:cs typeface="Calibri"/>
                        </a:rPr>
                        <a:t>7</a:t>
                      </a:r>
                      <a:endParaRPr sz="600" dirty="0">
                        <a:latin typeface="Calibri"/>
                        <a:cs typeface="Calibri"/>
                      </a:endParaRPr>
                    </a:p>
                  </a:txBody>
                  <a:tcPr marL="0" marR="0" marT="0" marB="0">
                    <a:lnR w="14940">
                      <a:solidFill>
                        <a:srgbClr val="000000"/>
                      </a:solidFill>
                      <a:prstDash val="solid"/>
                    </a:lnR>
                    <a:lnB w="14927">
                      <a:solidFill>
                        <a:srgbClr val="000000"/>
                      </a:solidFill>
                      <a:prstDash val="solid"/>
                    </a:lnB>
                  </a:tcPr>
                </a:tc>
                <a:extLst>
                  <a:ext uri="{0D108BD9-81ED-4DB2-BD59-A6C34878D82A}">
                    <a16:rowId xmlns:a16="http://schemas.microsoft.com/office/drawing/2014/main" xmlns="" val="10013"/>
                  </a:ext>
                </a:extLst>
              </a:tr>
            </a:tbl>
          </a:graphicData>
        </a:graphic>
      </p:graphicFrame>
      <p:graphicFrame>
        <p:nvGraphicFramePr>
          <p:cNvPr id="4"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40910" r:id="rId3" imgW="1257476" imgH="1362265" progId="">
                  <p:embed/>
                </p:oleObj>
              </mc:Choice>
              <mc:Fallback>
                <p:oleObj r:id="rId3" imgW="1257476" imgH="1362265" progId="">
                  <p:embed/>
                  <p:pic>
                    <p:nvPicPr>
                      <p:cNvPr id="4"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5"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 name="1 Título"/>
          <p:cNvSpPr txBox="1">
            <a:spLocks/>
          </p:cNvSpPr>
          <p:nvPr/>
        </p:nvSpPr>
        <p:spPr>
          <a:xfrm>
            <a:off x="899592" y="0"/>
            <a:ext cx="5328592" cy="1052736"/>
          </a:xfrm>
          <a:prstGeom prst="rect">
            <a:avLst/>
          </a:prstGeom>
        </p:spPr>
        <p:txBody>
          <a:bodyPr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s-ES_tradnl" sz="2400" dirty="0"/>
              <a:t>Ejemplo revelación geográfica Arauco</a:t>
            </a:r>
            <a:endParaRPr lang="es-CL" sz="2400" dirty="0"/>
          </a:p>
        </p:txBody>
      </p:sp>
      <p:sp>
        <p:nvSpPr>
          <p:cNvPr id="7" name="2 Subtítulo"/>
          <p:cNvSpPr txBox="1">
            <a:spLocks/>
          </p:cNvSpPr>
          <p:nvPr/>
        </p:nvSpPr>
        <p:spPr>
          <a:xfrm>
            <a:off x="6084168" y="0"/>
            <a:ext cx="3059832" cy="1052736"/>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lnSpc>
                <a:spcPct val="210000"/>
              </a:lnSpc>
              <a:buNone/>
            </a:pPr>
            <a:r>
              <a:rPr lang="es-ES_tradnl" sz="2400" dirty="0">
                <a:solidFill>
                  <a:schemeClr val="tx1">
                    <a:tint val="75000"/>
                  </a:schemeClr>
                </a:solidFill>
              </a:rPr>
              <a:t>Contabilidad Gerencial</a:t>
            </a:r>
          </a:p>
        </p:txBody>
      </p:sp>
      <p:graphicFrame>
        <p:nvGraphicFramePr>
          <p:cNvPr id="8" name="object 2"/>
          <p:cNvGraphicFramePr>
            <a:graphicFrameLocks noGrp="1"/>
          </p:cNvGraphicFramePr>
          <p:nvPr>
            <p:extLst/>
          </p:nvPr>
        </p:nvGraphicFramePr>
        <p:xfrm>
          <a:off x="1979712" y="3766206"/>
          <a:ext cx="5544616" cy="2975160"/>
        </p:xfrm>
        <a:graphic>
          <a:graphicData uri="http://schemas.openxmlformats.org/drawingml/2006/table">
            <a:tbl>
              <a:tblPr firstRow="1" bandRow="1">
                <a:tableStyleId>{2D5ABB26-0587-4C30-8999-92F81FD0307C}</a:tableStyleId>
              </a:tblPr>
              <a:tblGrid>
                <a:gridCol w="2425103">
                  <a:extLst>
                    <a:ext uri="{9D8B030D-6E8A-4147-A177-3AD203B41FA5}">
                      <a16:colId xmlns:a16="http://schemas.microsoft.com/office/drawing/2014/main" xmlns="" val="20000"/>
                    </a:ext>
                  </a:extLst>
                </a:gridCol>
                <a:gridCol w="562833">
                  <a:extLst>
                    <a:ext uri="{9D8B030D-6E8A-4147-A177-3AD203B41FA5}">
                      <a16:colId xmlns:a16="http://schemas.microsoft.com/office/drawing/2014/main" xmlns="" val="20001"/>
                    </a:ext>
                  </a:extLst>
                </a:gridCol>
                <a:gridCol w="499837">
                  <a:extLst>
                    <a:ext uri="{9D8B030D-6E8A-4147-A177-3AD203B41FA5}">
                      <a16:colId xmlns:a16="http://schemas.microsoft.com/office/drawing/2014/main" xmlns="" val="20002"/>
                    </a:ext>
                  </a:extLst>
                </a:gridCol>
                <a:gridCol w="499767">
                  <a:extLst>
                    <a:ext uri="{9D8B030D-6E8A-4147-A177-3AD203B41FA5}">
                      <a16:colId xmlns:a16="http://schemas.microsoft.com/office/drawing/2014/main" xmlns="" val="20003"/>
                    </a:ext>
                  </a:extLst>
                </a:gridCol>
                <a:gridCol w="499662">
                  <a:extLst>
                    <a:ext uri="{9D8B030D-6E8A-4147-A177-3AD203B41FA5}">
                      <a16:colId xmlns:a16="http://schemas.microsoft.com/office/drawing/2014/main" xmlns="" val="20004"/>
                    </a:ext>
                  </a:extLst>
                </a:gridCol>
                <a:gridCol w="562833">
                  <a:extLst>
                    <a:ext uri="{9D8B030D-6E8A-4147-A177-3AD203B41FA5}">
                      <a16:colId xmlns:a16="http://schemas.microsoft.com/office/drawing/2014/main" xmlns="" val="20005"/>
                    </a:ext>
                  </a:extLst>
                </a:gridCol>
                <a:gridCol w="494581">
                  <a:extLst>
                    <a:ext uri="{9D8B030D-6E8A-4147-A177-3AD203B41FA5}">
                      <a16:colId xmlns:a16="http://schemas.microsoft.com/office/drawing/2014/main" xmlns="" val="20006"/>
                    </a:ext>
                  </a:extLst>
                </a:gridCol>
              </a:tblGrid>
              <a:tr h="114745">
                <a:tc rowSpan="3">
                  <a:txBody>
                    <a:bodyPr/>
                    <a:lstStyle/>
                    <a:p>
                      <a:pPr>
                        <a:lnSpc>
                          <a:spcPct val="100000"/>
                        </a:lnSpc>
                      </a:pPr>
                      <a:endParaRPr sz="300">
                        <a:latin typeface="Times New Roman"/>
                        <a:cs typeface="Times New Roman"/>
                      </a:endParaRPr>
                    </a:p>
                    <a:p>
                      <a:pPr>
                        <a:lnSpc>
                          <a:spcPct val="100000"/>
                        </a:lnSpc>
                        <a:spcBef>
                          <a:spcPts val="50"/>
                        </a:spcBef>
                      </a:pPr>
                      <a:endParaRPr sz="400">
                        <a:latin typeface="Times New Roman"/>
                        <a:cs typeface="Times New Roman"/>
                      </a:endParaRPr>
                    </a:p>
                    <a:p>
                      <a:pPr algn="ctr">
                        <a:lnSpc>
                          <a:spcPct val="100000"/>
                        </a:lnSpc>
                      </a:pPr>
                      <a:r>
                        <a:rPr sz="300" b="1" spc="15" dirty="0">
                          <a:solidFill>
                            <a:srgbClr val="4F6128"/>
                          </a:solidFill>
                          <a:latin typeface="Verdana"/>
                          <a:cs typeface="Verdana"/>
                        </a:rPr>
                        <a:t>2015</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gridSpan="6">
                  <a:txBody>
                    <a:bodyPr/>
                    <a:lstStyle/>
                    <a:p>
                      <a:pPr algn="ctr">
                        <a:lnSpc>
                          <a:spcPct val="100000"/>
                        </a:lnSpc>
                        <a:spcBef>
                          <a:spcPts val="90"/>
                        </a:spcBef>
                      </a:pPr>
                      <a:r>
                        <a:rPr sz="300" b="1" dirty="0">
                          <a:solidFill>
                            <a:srgbClr val="4F6128"/>
                          </a:solidFill>
                          <a:latin typeface="Verdana"/>
                          <a:cs typeface="Verdana"/>
                        </a:rPr>
                        <a:t>Áreas</a:t>
                      </a:r>
                      <a:r>
                        <a:rPr sz="300" b="1" spc="-75" dirty="0">
                          <a:solidFill>
                            <a:srgbClr val="4F6128"/>
                          </a:solidFill>
                          <a:latin typeface="Verdana"/>
                          <a:cs typeface="Verdana"/>
                        </a:rPr>
                        <a:t> </a:t>
                      </a:r>
                      <a:r>
                        <a:rPr sz="300" b="1" spc="-5" dirty="0">
                          <a:solidFill>
                            <a:srgbClr val="4F6128"/>
                          </a:solidFill>
                          <a:latin typeface="Verdana"/>
                          <a:cs typeface="Verdana"/>
                        </a:rPr>
                        <a:t>geográficas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xmlns="" val="10000"/>
                  </a:ext>
                </a:extLst>
              </a:tr>
              <a:tr h="304263">
                <a:tc vMerge="1">
                  <a:txBody>
                    <a:bodyPr/>
                    <a:lstStyle/>
                    <a:p>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marL="123189" marR="119380" indent="31750">
                        <a:lnSpc>
                          <a:spcPct val="105500"/>
                        </a:lnSpc>
                        <a:spcBef>
                          <a:spcPts val="140"/>
                        </a:spcBef>
                      </a:pPr>
                      <a:r>
                        <a:rPr sz="300" b="1" dirty="0">
                          <a:solidFill>
                            <a:srgbClr val="4F6128"/>
                          </a:solidFill>
                          <a:latin typeface="Verdana"/>
                          <a:cs typeface="Verdana"/>
                        </a:rPr>
                        <a:t>País </a:t>
                      </a:r>
                      <a:r>
                        <a:rPr sz="300" b="1" spc="-5" dirty="0">
                          <a:solidFill>
                            <a:srgbClr val="4F6128"/>
                          </a:solidFill>
                          <a:latin typeface="Verdana"/>
                          <a:cs typeface="Verdana"/>
                        </a:rPr>
                        <a:t>de  </a:t>
                      </a:r>
                      <a:r>
                        <a:rPr sz="300" b="1" spc="-20" dirty="0">
                          <a:solidFill>
                            <a:srgbClr val="4F6128"/>
                          </a:solidFill>
                          <a:latin typeface="Verdana"/>
                          <a:cs typeface="Verdana"/>
                        </a:rPr>
                        <a:t>d</a:t>
                      </a:r>
                      <a:r>
                        <a:rPr sz="300" b="1" spc="-15" dirty="0">
                          <a:solidFill>
                            <a:srgbClr val="4F6128"/>
                          </a:solidFill>
                          <a:latin typeface="Verdana"/>
                          <a:cs typeface="Verdana"/>
                        </a:rPr>
                        <a:t>o</a:t>
                      </a:r>
                      <a:r>
                        <a:rPr sz="300" b="1" spc="-35" dirty="0">
                          <a:solidFill>
                            <a:srgbClr val="4F6128"/>
                          </a:solidFill>
                          <a:latin typeface="Verdana"/>
                          <a:cs typeface="Verdana"/>
                        </a:rPr>
                        <a:t>m</a:t>
                      </a:r>
                      <a:r>
                        <a:rPr sz="300" b="1" spc="-5" dirty="0">
                          <a:solidFill>
                            <a:srgbClr val="4F6128"/>
                          </a:solidFill>
                          <a:latin typeface="Verdana"/>
                          <a:cs typeface="Verdana"/>
                        </a:rPr>
                        <a:t>icili</a:t>
                      </a:r>
                      <a:r>
                        <a:rPr sz="300" b="1" dirty="0">
                          <a:solidFill>
                            <a:srgbClr val="4F6128"/>
                          </a:solidFill>
                          <a:latin typeface="Verdana"/>
                          <a:cs typeface="Verdana"/>
                        </a:rPr>
                        <a:t>o</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gridSpan="5">
                  <a:txBody>
                    <a:bodyPr/>
                    <a:lstStyle/>
                    <a:p>
                      <a:pPr>
                        <a:lnSpc>
                          <a:spcPct val="100000"/>
                        </a:lnSpc>
                        <a:spcBef>
                          <a:spcPts val="45"/>
                        </a:spcBef>
                      </a:pPr>
                      <a:endParaRPr sz="500">
                        <a:latin typeface="Times New Roman"/>
                        <a:cs typeface="Times New Roman"/>
                      </a:endParaRPr>
                    </a:p>
                    <a:p>
                      <a:pPr marL="713105">
                        <a:lnSpc>
                          <a:spcPct val="100000"/>
                        </a:lnSpc>
                      </a:pPr>
                      <a:r>
                        <a:rPr sz="300" b="1" dirty="0">
                          <a:solidFill>
                            <a:srgbClr val="4F6128"/>
                          </a:solidFill>
                          <a:latin typeface="Verdana"/>
                          <a:cs typeface="Verdana"/>
                        </a:rPr>
                        <a:t>Países</a:t>
                      </a:r>
                      <a:r>
                        <a:rPr sz="300" b="1" spc="-50" dirty="0">
                          <a:solidFill>
                            <a:srgbClr val="4F6128"/>
                          </a:solidFill>
                          <a:latin typeface="Verdana"/>
                          <a:cs typeface="Verdana"/>
                        </a:rPr>
                        <a:t> </a:t>
                      </a:r>
                      <a:r>
                        <a:rPr sz="300" b="1" spc="-5" dirty="0">
                          <a:solidFill>
                            <a:srgbClr val="4F6128"/>
                          </a:solidFill>
                          <a:latin typeface="Verdana"/>
                          <a:cs typeface="Verdana"/>
                        </a:rPr>
                        <a:t>extranjeros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xmlns="" val="10001"/>
                  </a:ext>
                </a:extLst>
              </a:tr>
              <a:tr h="229490">
                <a:tc vMerge="1">
                  <a:txBody>
                    <a:bodyPr/>
                    <a:lstStyle/>
                    <a:p>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L="192405">
                        <a:lnSpc>
                          <a:spcPct val="100000"/>
                        </a:lnSpc>
                      </a:pPr>
                      <a:r>
                        <a:rPr sz="300" b="1" spc="-5" dirty="0">
                          <a:solidFill>
                            <a:srgbClr val="4F6128"/>
                          </a:solidFill>
                          <a:latin typeface="Verdana"/>
                          <a:cs typeface="Verdana"/>
                        </a:rPr>
                        <a:t>Chile</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L="80010">
                        <a:lnSpc>
                          <a:spcPct val="100000"/>
                        </a:lnSpc>
                      </a:pPr>
                      <a:r>
                        <a:rPr sz="300" b="1" spc="-10" dirty="0">
                          <a:solidFill>
                            <a:srgbClr val="4F6128"/>
                          </a:solidFill>
                          <a:latin typeface="Verdana"/>
                          <a:cs typeface="Verdana"/>
                        </a:rPr>
                        <a:t>Argentina</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L="149860">
                        <a:lnSpc>
                          <a:spcPct val="100000"/>
                        </a:lnSpc>
                      </a:pPr>
                      <a:r>
                        <a:rPr sz="300" b="1" spc="-5" dirty="0">
                          <a:solidFill>
                            <a:srgbClr val="4F6128"/>
                          </a:solidFill>
                          <a:latin typeface="Verdana"/>
                          <a:cs typeface="Verdana"/>
                        </a:rPr>
                        <a:t>Brasil</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R="19050" algn="r">
                        <a:lnSpc>
                          <a:spcPct val="100000"/>
                        </a:lnSpc>
                      </a:pPr>
                      <a:r>
                        <a:rPr sz="300" b="1" spc="5" dirty="0">
                          <a:solidFill>
                            <a:srgbClr val="4F6128"/>
                          </a:solidFill>
                          <a:latin typeface="Verdana"/>
                          <a:cs typeface="Verdana"/>
                        </a:rPr>
                        <a:t>U</a:t>
                      </a:r>
                      <a:r>
                        <a:rPr sz="300" b="1" spc="15" dirty="0">
                          <a:solidFill>
                            <a:srgbClr val="4F6128"/>
                          </a:solidFill>
                          <a:latin typeface="Verdana"/>
                          <a:cs typeface="Verdana"/>
                        </a:rPr>
                        <a:t>S</a:t>
                      </a:r>
                      <a:r>
                        <a:rPr sz="300" b="1" spc="-15" dirty="0">
                          <a:solidFill>
                            <a:srgbClr val="4F6128"/>
                          </a:solidFill>
                          <a:latin typeface="Verdana"/>
                          <a:cs typeface="Verdana"/>
                        </a:rPr>
                        <a:t>A/</a:t>
                      </a:r>
                      <a:r>
                        <a:rPr sz="300" b="1" spc="10" dirty="0">
                          <a:solidFill>
                            <a:srgbClr val="4F6128"/>
                          </a:solidFill>
                          <a:latin typeface="Verdana"/>
                          <a:cs typeface="Verdana"/>
                        </a:rPr>
                        <a:t>C</a:t>
                      </a:r>
                      <a:r>
                        <a:rPr sz="300" b="1" spc="-5" dirty="0">
                          <a:solidFill>
                            <a:srgbClr val="4F6128"/>
                          </a:solidFill>
                          <a:latin typeface="Verdana"/>
                          <a:cs typeface="Verdana"/>
                        </a:rPr>
                        <a:t>a</a:t>
                      </a:r>
                      <a:r>
                        <a:rPr sz="300" b="1" spc="-25" dirty="0">
                          <a:solidFill>
                            <a:srgbClr val="4F6128"/>
                          </a:solidFill>
                          <a:latin typeface="Verdana"/>
                          <a:cs typeface="Verdana"/>
                        </a:rPr>
                        <a:t>n</a:t>
                      </a:r>
                      <a:r>
                        <a:rPr sz="300" b="1" spc="-5" dirty="0">
                          <a:solidFill>
                            <a:srgbClr val="4F6128"/>
                          </a:solidFill>
                          <a:latin typeface="Verdana"/>
                          <a:cs typeface="Verdana"/>
                        </a:rPr>
                        <a:t>a</a:t>
                      </a:r>
                      <a:r>
                        <a:rPr sz="300" b="1" spc="-20" dirty="0">
                          <a:solidFill>
                            <a:srgbClr val="4F6128"/>
                          </a:solidFill>
                          <a:latin typeface="Verdana"/>
                          <a:cs typeface="Verdana"/>
                        </a:rPr>
                        <a:t>d</a:t>
                      </a:r>
                      <a:r>
                        <a:rPr sz="300" b="1" dirty="0">
                          <a:solidFill>
                            <a:srgbClr val="4F6128"/>
                          </a:solidFill>
                          <a:latin typeface="Verdana"/>
                          <a:cs typeface="Verdana"/>
                        </a:rPr>
                        <a:t>á</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L="133985">
                        <a:lnSpc>
                          <a:spcPct val="100000"/>
                        </a:lnSpc>
                      </a:pPr>
                      <a:r>
                        <a:rPr sz="300" b="1" spc="-5" dirty="0">
                          <a:solidFill>
                            <a:srgbClr val="4F6128"/>
                          </a:solidFill>
                          <a:latin typeface="Verdana"/>
                          <a:cs typeface="Verdana"/>
                        </a:rPr>
                        <a:t>Uruguay</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algn="ctr">
                        <a:lnSpc>
                          <a:spcPct val="100000"/>
                        </a:lnSpc>
                      </a:pPr>
                      <a:r>
                        <a:rPr sz="300" b="1" dirty="0">
                          <a:solidFill>
                            <a:srgbClr val="4F6128"/>
                          </a:solidFill>
                          <a:latin typeface="Verdana"/>
                          <a:cs typeface="Verdana"/>
                        </a:rPr>
                        <a:t>TOTAL</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extLst>
                  <a:ext uri="{0D108BD9-81ED-4DB2-BD59-A6C34878D82A}">
                    <a16:rowId xmlns:a16="http://schemas.microsoft.com/office/drawing/2014/main" xmlns="" val="10002"/>
                  </a:ext>
                </a:extLst>
              </a:tr>
              <a:tr h="229490">
                <a:tc>
                  <a:txBody>
                    <a:bodyPr/>
                    <a:lstStyle/>
                    <a:p>
                      <a:pPr marL="15875">
                        <a:lnSpc>
                          <a:spcPct val="100000"/>
                        </a:lnSpc>
                        <a:spcBef>
                          <a:spcPts val="5"/>
                        </a:spcBef>
                      </a:pPr>
                      <a:r>
                        <a:rPr sz="300" b="1" spc="-10" dirty="0">
                          <a:solidFill>
                            <a:srgbClr val="4F6128"/>
                          </a:solidFill>
                          <a:latin typeface="Verdana"/>
                          <a:cs typeface="Verdana"/>
                        </a:rPr>
                        <a:t>Información </a:t>
                      </a:r>
                      <a:r>
                        <a:rPr sz="300" b="1" spc="5" dirty="0">
                          <a:solidFill>
                            <a:srgbClr val="4F6128"/>
                          </a:solidFill>
                          <a:latin typeface="Verdana"/>
                          <a:cs typeface="Verdana"/>
                        </a:rPr>
                        <a:t>a </a:t>
                      </a:r>
                      <a:r>
                        <a:rPr sz="300" b="1" dirty="0">
                          <a:solidFill>
                            <a:srgbClr val="4F6128"/>
                          </a:solidFill>
                          <a:latin typeface="Verdana"/>
                          <a:cs typeface="Verdana"/>
                        </a:rPr>
                        <a:t>revelar </a:t>
                      </a:r>
                      <a:r>
                        <a:rPr sz="300" b="1" spc="-5" dirty="0">
                          <a:solidFill>
                            <a:srgbClr val="4F6128"/>
                          </a:solidFill>
                          <a:latin typeface="Verdana"/>
                          <a:cs typeface="Verdana"/>
                        </a:rPr>
                        <a:t>sobre </a:t>
                      </a:r>
                      <a:r>
                        <a:rPr sz="300" b="1" dirty="0">
                          <a:solidFill>
                            <a:srgbClr val="4F6128"/>
                          </a:solidFill>
                          <a:latin typeface="Verdana"/>
                          <a:cs typeface="Verdana"/>
                        </a:rPr>
                        <a:t>áreas</a:t>
                      </a:r>
                      <a:r>
                        <a:rPr sz="300" b="1" spc="-40" dirty="0">
                          <a:solidFill>
                            <a:srgbClr val="4F6128"/>
                          </a:solidFill>
                          <a:latin typeface="Verdana"/>
                          <a:cs typeface="Verdana"/>
                        </a:rPr>
                        <a:t> </a:t>
                      </a:r>
                      <a:r>
                        <a:rPr sz="300" b="1" spc="-5" dirty="0">
                          <a:solidFill>
                            <a:srgbClr val="4F6128"/>
                          </a:solidFill>
                          <a:latin typeface="Verdana"/>
                          <a:cs typeface="Verdana"/>
                        </a:rPr>
                        <a:t>geográficas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marL="182245">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marL="149860">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marL="149860">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marL="149860">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marL="182245">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gn="ctr">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extLst>
                  <a:ext uri="{0D108BD9-81ED-4DB2-BD59-A6C34878D82A}">
                    <a16:rowId xmlns:a16="http://schemas.microsoft.com/office/drawing/2014/main" xmlns="" val="10003"/>
                  </a:ext>
                </a:extLst>
              </a:tr>
              <a:tr h="155029">
                <a:tc>
                  <a:txBody>
                    <a:bodyPr/>
                    <a:lstStyle/>
                    <a:p>
                      <a:pPr marL="10160">
                        <a:lnSpc>
                          <a:spcPct val="100000"/>
                        </a:lnSpc>
                        <a:spcBef>
                          <a:spcPts val="5"/>
                        </a:spcBef>
                      </a:pPr>
                      <a:r>
                        <a:rPr sz="300" spc="10" dirty="0">
                          <a:solidFill>
                            <a:srgbClr val="404040"/>
                          </a:solidFill>
                          <a:latin typeface="Verdana"/>
                          <a:cs typeface="Verdana"/>
                        </a:rPr>
                        <a:t>Ingresos de </a:t>
                      </a:r>
                      <a:r>
                        <a:rPr sz="300" spc="5" dirty="0">
                          <a:solidFill>
                            <a:srgbClr val="404040"/>
                          </a:solidFill>
                          <a:latin typeface="Verdana"/>
                          <a:cs typeface="Verdana"/>
                        </a:rPr>
                        <a:t>actividades ordinarias </a:t>
                      </a:r>
                      <a:r>
                        <a:rPr sz="300" spc="15" dirty="0">
                          <a:solidFill>
                            <a:srgbClr val="404040"/>
                          </a:solidFill>
                          <a:latin typeface="Verdana"/>
                          <a:cs typeface="Verdana"/>
                        </a:rPr>
                        <a:t>al </a:t>
                      </a:r>
                      <a:r>
                        <a:rPr sz="300" spc="5" dirty="0">
                          <a:solidFill>
                            <a:srgbClr val="404040"/>
                          </a:solidFill>
                          <a:latin typeface="Verdana"/>
                          <a:cs typeface="Verdana"/>
                        </a:rPr>
                        <a:t>31 </a:t>
                      </a:r>
                      <a:r>
                        <a:rPr sz="300" spc="10" dirty="0">
                          <a:solidFill>
                            <a:srgbClr val="404040"/>
                          </a:solidFill>
                          <a:latin typeface="Verdana"/>
                          <a:cs typeface="Verdana"/>
                        </a:rPr>
                        <a:t>de </a:t>
                      </a:r>
                      <a:r>
                        <a:rPr sz="300" spc="-5" dirty="0">
                          <a:solidFill>
                            <a:srgbClr val="404040"/>
                          </a:solidFill>
                          <a:latin typeface="Verdana"/>
                          <a:cs typeface="Verdana"/>
                        </a:rPr>
                        <a:t>Diciembre </a:t>
                      </a:r>
                      <a:r>
                        <a:rPr sz="300" spc="10" dirty="0">
                          <a:solidFill>
                            <a:srgbClr val="404040"/>
                          </a:solidFill>
                          <a:latin typeface="Verdana"/>
                          <a:cs typeface="Verdana"/>
                        </a:rPr>
                        <a:t>de </a:t>
                      </a:r>
                      <a:r>
                        <a:rPr sz="300" spc="95" dirty="0">
                          <a:solidFill>
                            <a:srgbClr val="404040"/>
                          </a:solidFill>
                          <a:latin typeface="Verdana"/>
                          <a:cs typeface="Verdana"/>
                        </a:rPr>
                        <a:t> </a:t>
                      </a:r>
                      <a:r>
                        <a:rPr sz="300" spc="5" dirty="0">
                          <a:solidFill>
                            <a:srgbClr val="404040"/>
                          </a:solidFill>
                          <a:latin typeface="Verdana"/>
                          <a:cs typeface="Verdana"/>
                        </a:rPr>
                        <a:t>2015</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3</a:t>
                      </a:r>
                      <a:r>
                        <a:rPr sz="300" spc="-20" dirty="0">
                          <a:solidFill>
                            <a:srgbClr val="404040"/>
                          </a:solidFill>
                          <a:latin typeface="Verdana"/>
                          <a:cs typeface="Verdana"/>
                        </a:rPr>
                        <a:t>.</a:t>
                      </a:r>
                      <a:r>
                        <a:rPr sz="300" spc="10" dirty="0">
                          <a:solidFill>
                            <a:srgbClr val="404040"/>
                          </a:solidFill>
                          <a:latin typeface="Verdana"/>
                          <a:cs typeface="Verdana"/>
                        </a:rPr>
                        <a:t>308</a:t>
                      </a:r>
                      <a:r>
                        <a:rPr sz="300" spc="-20" dirty="0">
                          <a:solidFill>
                            <a:srgbClr val="404040"/>
                          </a:solidFill>
                          <a:latin typeface="Verdana"/>
                          <a:cs typeface="Verdana"/>
                        </a:rPr>
                        <a:t>.</a:t>
                      </a:r>
                      <a:r>
                        <a:rPr sz="300" spc="10" dirty="0">
                          <a:solidFill>
                            <a:srgbClr val="404040"/>
                          </a:solidFill>
                          <a:latin typeface="Verdana"/>
                          <a:cs typeface="Verdana"/>
                        </a:rPr>
                        <a:t>87</a:t>
                      </a:r>
                      <a:r>
                        <a:rPr sz="300" dirty="0">
                          <a:solidFill>
                            <a:srgbClr val="404040"/>
                          </a:solidFill>
                          <a:latin typeface="Verdana"/>
                          <a:cs typeface="Verdana"/>
                        </a:rPr>
                        <a:t>0</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481</a:t>
                      </a:r>
                      <a:r>
                        <a:rPr sz="300" spc="-20" dirty="0">
                          <a:solidFill>
                            <a:srgbClr val="404040"/>
                          </a:solidFill>
                          <a:latin typeface="Verdana"/>
                          <a:cs typeface="Verdana"/>
                        </a:rPr>
                        <a:t>.</a:t>
                      </a:r>
                      <a:r>
                        <a:rPr sz="300" spc="10" dirty="0">
                          <a:solidFill>
                            <a:srgbClr val="404040"/>
                          </a:solidFill>
                          <a:latin typeface="Verdana"/>
                          <a:cs typeface="Verdana"/>
                        </a:rPr>
                        <a:t>88</a:t>
                      </a:r>
                      <a:r>
                        <a:rPr sz="300" dirty="0">
                          <a:solidFill>
                            <a:srgbClr val="404040"/>
                          </a:solidFill>
                          <a:latin typeface="Verdana"/>
                          <a:cs typeface="Verdana"/>
                        </a:rPr>
                        <a:t>1</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378</a:t>
                      </a:r>
                      <a:r>
                        <a:rPr sz="300" spc="-20" dirty="0">
                          <a:solidFill>
                            <a:srgbClr val="404040"/>
                          </a:solidFill>
                          <a:latin typeface="Verdana"/>
                          <a:cs typeface="Verdana"/>
                        </a:rPr>
                        <a:t>.</a:t>
                      </a:r>
                      <a:r>
                        <a:rPr sz="300" spc="10" dirty="0">
                          <a:solidFill>
                            <a:srgbClr val="404040"/>
                          </a:solidFill>
                          <a:latin typeface="Verdana"/>
                          <a:cs typeface="Verdana"/>
                        </a:rPr>
                        <a:t>71</a:t>
                      </a:r>
                      <a:r>
                        <a:rPr sz="300" dirty="0">
                          <a:solidFill>
                            <a:srgbClr val="404040"/>
                          </a:solidFill>
                          <a:latin typeface="Verdana"/>
                          <a:cs typeface="Verdana"/>
                        </a:rPr>
                        <a:t>9</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787</a:t>
                      </a:r>
                      <a:r>
                        <a:rPr sz="300" spc="-20" dirty="0">
                          <a:solidFill>
                            <a:srgbClr val="404040"/>
                          </a:solidFill>
                          <a:latin typeface="Verdana"/>
                          <a:cs typeface="Verdana"/>
                        </a:rPr>
                        <a:t>.</a:t>
                      </a:r>
                      <a:r>
                        <a:rPr sz="300" spc="10" dirty="0">
                          <a:solidFill>
                            <a:srgbClr val="404040"/>
                          </a:solidFill>
                          <a:latin typeface="Verdana"/>
                          <a:cs typeface="Verdana"/>
                        </a:rPr>
                        <a:t>03</a:t>
                      </a:r>
                      <a:r>
                        <a:rPr sz="300" dirty="0">
                          <a:solidFill>
                            <a:srgbClr val="404040"/>
                          </a:solidFill>
                          <a:latin typeface="Verdana"/>
                          <a:cs typeface="Verdana"/>
                        </a:rPr>
                        <a:t>7</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190</a:t>
                      </a:r>
                      <a:r>
                        <a:rPr sz="300" spc="-20" dirty="0">
                          <a:solidFill>
                            <a:srgbClr val="404040"/>
                          </a:solidFill>
                          <a:latin typeface="Verdana"/>
                          <a:cs typeface="Verdana"/>
                        </a:rPr>
                        <a:t>.</a:t>
                      </a:r>
                      <a:r>
                        <a:rPr sz="300" spc="10" dirty="0">
                          <a:solidFill>
                            <a:srgbClr val="404040"/>
                          </a:solidFill>
                          <a:latin typeface="Verdana"/>
                          <a:cs typeface="Verdana"/>
                        </a:rPr>
                        <a:t>23</a:t>
                      </a:r>
                      <a:r>
                        <a:rPr sz="300" dirty="0">
                          <a:solidFill>
                            <a:srgbClr val="404040"/>
                          </a:solidFill>
                          <a:latin typeface="Verdana"/>
                          <a:cs typeface="Verdana"/>
                        </a:rPr>
                        <a:t>3</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L="82550" algn="ctr">
                        <a:lnSpc>
                          <a:spcPct val="100000"/>
                        </a:lnSpc>
                        <a:spcBef>
                          <a:spcPts val="5"/>
                        </a:spcBef>
                      </a:pPr>
                      <a:r>
                        <a:rPr sz="300" b="1" spc="5" dirty="0">
                          <a:solidFill>
                            <a:srgbClr val="404040"/>
                          </a:solidFill>
                          <a:latin typeface="Verdana"/>
                          <a:cs typeface="Verdana"/>
                        </a:rPr>
                        <a:t>5.146.740</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extLst>
                  <a:ext uri="{0D108BD9-81ED-4DB2-BD59-A6C34878D82A}">
                    <a16:rowId xmlns:a16="http://schemas.microsoft.com/office/drawing/2014/main" xmlns="" val="10004"/>
                  </a:ext>
                </a:extLst>
              </a:tr>
              <a:tr h="155029">
                <a:tc>
                  <a:txBody>
                    <a:bodyPr/>
                    <a:lstStyle/>
                    <a:p>
                      <a:pPr marL="10160">
                        <a:lnSpc>
                          <a:spcPct val="100000"/>
                        </a:lnSpc>
                        <a:spcBef>
                          <a:spcPts val="5"/>
                        </a:spcBef>
                      </a:pPr>
                      <a:r>
                        <a:rPr sz="300" spc="10" dirty="0">
                          <a:solidFill>
                            <a:srgbClr val="404040"/>
                          </a:solidFill>
                          <a:latin typeface="Verdana"/>
                          <a:cs typeface="Verdana"/>
                        </a:rPr>
                        <a:t>Ingresos de </a:t>
                      </a:r>
                      <a:r>
                        <a:rPr sz="300" spc="5" dirty="0">
                          <a:solidFill>
                            <a:srgbClr val="404040"/>
                          </a:solidFill>
                          <a:latin typeface="Verdana"/>
                          <a:cs typeface="Verdana"/>
                        </a:rPr>
                        <a:t>actividades ordinarias </a:t>
                      </a:r>
                      <a:r>
                        <a:rPr sz="300" dirty="0">
                          <a:solidFill>
                            <a:srgbClr val="404040"/>
                          </a:solidFill>
                          <a:latin typeface="Verdana"/>
                          <a:cs typeface="Verdana"/>
                        </a:rPr>
                        <a:t>Trimestre Octubre-Diciembre </a:t>
                      </a:r>
                      <a:r>
                        <a:rPr sz="300" spc="150" dirty="0">
                          <a:solidFill>
                            <a:srgbClr val="404040"/>
                          </a:solidFill>
                          <a:latin typeface="Verdana"/>
                          <a:cs typeface="Verdana"/>
                        </a:rPr>
                        <a:t> </a:t>
                      </a:r>
                      <a:r>
                        <a:rPr sz="300" spc="5" dirty="0">
                          <a:solidFill>
                            <a:srgbClr val="404040"/>
                          </a:solidFill>
                          <a:latin typeface="Verdana"/>
                          <a:cs typeface="Verdana"/>
                        </a:rPr>
                        <a:t>2015</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760</a:t>
                      </a:r>
                      <a:r>
                        <a:rPr sz="300" spc="-20" dirty="0">
                          <a:solidFill>
                            <a:srgbClr val="404040"/>
                          </a:solidFill>
                          <a:latin typeface="Verdana"/>
                          <a:cs typeface="Verdana"/>
                        </a:rPr>
                        <a:t>.</a:t>
                      </a:r>
                      <a:r>
                        <a:rPr sz="300" spc="10" dirty="0">
                          <a:solidFill>
                            <a:srgbClr val="404040"/>
                          </a:solidFill>
                          <a:latin typeface="Verdana"/>
                          <a:cs typeface="Verdana"/>
                        </a:rPr>
                        <a:t>25</a:t>
                      </a:r>
                      <a:r>
                        <a:rPr sz="300" dirty="0">
                          <a:solidFill>
                            <a:srgbClr val="404040"/>
                          </a:solidFill>
                          <a:latin typeface="Verdana"/>
                          <a:cs typeface="Verdana"/>
                        </a:rPr>
                        <a:t>9</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134</a:t>
                      </a:r>
                      <a:r>
                        <a:rPr sz="300" spc="-20" dirty="0">
                          <a:solidFill>
                            <a:srgbClr val="404040"/>
                          </a:solidFill>
                          <a:latin typeface="Verdana"/>
                          <a:cs typeface="Verdana"/>
                        </a:rPr>
                        <a:t>.</a:t>
                      </a:r>
                      <a:r>
                        <a:rPr sz="300" spc="10" dirty="0">
                          <a:solidFill>
                            <a:srgbClr val="404040"/>
                          </a:solidFill>
                          <a:latin typeface="Verdana"/>
                          <a:cs typeface="Verdana"/>
                        </a:rPr>
                        <a:t>71</a:t>
                      </a:r>
                      <a:r>
                        <a:rPr sz="300" dirty="0">
                          <a:solidFill>
                            <a:srgbClr val="404040"/>
                          </a:solidFill>
                          <a:latin typeface="Verdana"/>
                          <a:cs typeface="Verdana"/>
                        </a:rPr>
                        <a:t>5</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68</a:t>
                      </a:r>
                      <a:r>
                        <a:rPr sz="300" spc="-20" dirty="0">
                          <a:solidFill>
                            <a:srgbClr val="404040"/>
                          </a:solidFill>
                          <a:latin typeface="Verdana"/>
                          <a:cs typeface="Verdana"/>
                        </a:rPr>
                        <a:t>.</a:t>
                      </a:r>
                      <a:r>
                        <a:rPr sz="300" spc="10" dirty="0">
                          <a:solidFill>
                            <a:srgbClr val="404040"/>
                          </a:solidFill>
                          <a:latin typeface="Verdana"/>
                          <a:cs typeface="Verdana"/>
                        </a:rPr>
                        <a:t>64</a:t>
                      </a:r>
                      <a:r>
                        <a:rPr sz="300" dirty="0">
                          <a:solidFill>
                            <a:srgbClr val="404040"/>
                          </a:solidFill>
                          <a:latin typeface="Verdana"/>
                          <a:cs typeface="Verdana"/>
                        </a:rPr>
                        <a:t>3</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183</a:t>
                      </a:r>
                      <a:r>
                        <a:rPr sz="300" spc="-20" dirty="0">
                          <a:solidFill>
                            <a:srgbClr val="404040"/>
                          </a:solidFill>
                          <a:latin typeface="Verdana"/>
                          <a:cs typeface="Verdana"/>
                        </a:rPr>
                        <a:t>.</a:t>
                      </a:r>
                      <a:r>
                        <a:rPr sz="300" spc="10" dirty="0">
                          <a:solidFill>
                            <a:srgbClr val="404040"/>
                          </a:solidFill>
                          <a:latin typeface="Verdana"/>
                          <a:cs typeface="Verdana"/>
                        </a:rPr>
                        <a:t>50</a:t>
                      </a:r>
                      <a:r>
                        <a:rPr sz="300" dirty="0">
                          <a:solidFill>
                            <a:srgbClr val="404040"/>
                          </a:solidFill>
                          <a:latin typeface="Verdana"/>
                          <a:cs typeface="Verdana"/>
                        </a:rPr>
                        <a:t>6</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59</a:t>
                      </a:r>
                      <a:r>
                        <a:rPr sz="300" spc="-20" dirty="0">
                          <a:solidFill>
                            <a:srgbClr val="404040"/>
                          </a:solidFill>
                          <a:latin typeface="Verdana"/>
                          <a:cs typeface="Verdana"/>
                        </a:rPr>
                        <a:t>.</a:t>
                      </a:r>
                      <a:r>
                        <a:rPr sz="300" spc="10" dirty="0">
                          <a:solidFill>
                            <a:srgbClr val="404040"/>
                          </a:solidFill>
                          <a:latin typeface="Verdana"/>
                          <a:cs typeface="Verdana"/>
                        </a:rPr>
                        <a:t>66</a:t>
                      </a:r>
                      <a:r>
                        <a:rPr sz="300" dirty="0">
                          <a:solidFill>
                            <a:srgbClr val="404040"/>
                          </a:solidFill>
                          <a:latin typeface="Verdana"/>
                          <a:cs typeface="Verdana"/>
                        </a:rPr>
                        <a:t>6</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L="82550" algn="ctr">
                        <a:lnSpc>
                          <a:spcPct val="100000"/>
                        </a:lnSpc>
                        <a:spcBef>
                          <a:spcPts val="5"/>
                        </a:spcBef>
                      </a:pPr>
                      <a:r>
                        <a:rPr sz="300" b="1" spc="5" dirty="0">
                          <a:solidFill>
                            <a:srgbClr val="404040"/>
                          </a:solidFill>
                          <a:latin typeface="Verdana"/>
                          <a:cs typeface="Verdana"/>
                        </a:rPr>
                        <a:t>1.206.789</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extLst>
                  <a:ext uri="{0D108BD9-81ED-4DB2-BD59-A6C34878D82A}">
                    <a16:rowId xmlns:a16="http://schemas.microsoft.com/office/drawing/2014/main" xmlns="" val="10005"/>
                  </a:ext>
                </a:extLst>
              </a:tr>
              <a:tr h="239264">
                <a:tc>
                  <a:txBody>
                    <a:bodyPr/>
                    <a:lstStyle/>
                    <a:p>
                      <a:pPr marL="10160" marR="118110">
                        <a:lnSpc>
                          <a:spcPts val="630"/>
                        </a:lnSpc>
                      </a:pPr>
                      <a:r>
                        <a:rPr sz="300" dirty="0">
                          <a:solidFill>
                            <a:srgbClr val="404040"/>
                          </a:solidFill>
                          <a:latin typeface="Verdana"/>
                          <a:cs typeface="Verdana"/>
                        </a:rPr>
                        <a:t>Activos </a:t>
                      </a:r>
                      <a:r>
                        <a:rPr sz="300" spc="5" dirty="0">
                          <a:solidFill>
                            <a:srgbClr val="404040"/>
                          </a:solidFill>
                          <a:latin typeface="Verdana"/>
                          <a:cs typeface="Verdana"/>
                        </a:rPr>
                        <a:t>no corrientes </a:t>
                      </a:r>
                      <a:r>
                        <a:rPr sz="300" spc="15" dirty="0">
                          <a:solidFill>
                            <a:srgbClr val="404040"/>
                          </a:solidFill>
                          <a:latin typeface="Verdana"/>
                          <a:cs typeface="Verdana"/>
                        </a:rPr>
                        <a:t>al </a:t>
                      </a:r>
                      <a:r>
                        <a:rPr sz="300" spc="5" dirty="0">
                          <a:solidFill>
                            <a:srgbClr val="404040"/>
                          </a:solidFill>
                          <a:latin typeface="Verdana"/>
                          <a:cs typeface="Verdana"/>
                        </a:rPr>
                        <a:t>31 </a:t>
                      </a:r>
                      <a:r>
                        <a:rPr sz="300" spc="10" dirty="0">
                          <a:solidFill>
                            <a:srgbClr val="404040"/>
                          </a:solidFill>
                          <a:latin typeface="Verdana"/>
                          <a:cs typeface="Verdana"/>
                        </a:rPr>
                        <a:t>de </a:t>
                      </a:r>
                      <a:r>
                        <a:rPr sz="300" spc="-5" dirty="0">
                          <a:solidFill>
                            <a:srgbClr val="404040"/>
                          </a:solidFill>
                          <a:latin typeface="Verdana"/>
                          <a:cs typeface="Verdana"/>
                        </a:rPr>
                        <a:t>Diciembre </a:t>
                      </a:r>
                      <a:r>
                        <a:rPr sz="300" spc="5" dirty="0">
                          <a:solidFill>
                            <a:srgbClr val="404040"/>
                          </a:solidFill>
                          <a:latin typeface="Verdana"/>
                          <a:cs typeface="Verdana"/>
                        </a:rPr>
                        <a:t>2015 distintos </a:t>
                      </a:r>
                      <a:r>
                        <a:rPr sz="300" spc="10" dirty="0">
                          <a:solidFill>
                            <a:srgbClr val="404040"/>
                          </a:solidFill>
                          <a:latin typeface="Verdana"/>
                          <a:cs typeface="Verdana"/>
                        </a:rPr>
                        <a:t>de Impuestos  </a:t>
                      </a:r>
                      <a:r>
                        <a:rPr sz="300" dirty="0">
                          <a:solidFill>
                            <a:srgbClr val="404040"/>
                          </a:solidFill>
                          <a:latin typeface="Verdana"/>
                          <a:cs typeface="Verdana"/>
                        </a:rPr>
                        <a:t>Diferidos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6</a:t>
                      </a:r>
                      <a:r>
                        <a:rPr sz="300" spc="-20" dirty="0">
                          <a:solidFill>
                            <a:srgbClr val="404040"/>
                          </a:solidFill>
                          <a:latin typeface="Verdana"/>
                          <a:cs typeface="Verdana"/>
                        </a:rPr>
                        <a:t>.</a:t>
                      </a:r>
                      <a:r>
                        <a:rPr sz="300" spc="10" dirty="0">
                          <a:solidFill>
                            <a:srgbClr val="404040"/>
                          </a:solidFill>
                          <a:latin typeface="Verdana"/>
                          <a:cs typeface="Verdana"/>
                        </a:rPr>
                        <a:t>986</a:t>
                      </a:r>
                      <a:r>
                        <a:rPr sz="300" spc="-20" dirty="0">
                          <a:solidFill>
                            <a:srgbClr val="404040"/>
                          </a:solidFill>
                          <a:latin typeface="Verdana"/>
                          <a:cs typeface="Verdana"/>
                        </a:rPr>
                        <a:t>.</a:t>
                      </a:r>
                      <a:r>
                        <a:rPr sz="300" spc="10" dirty="0">
                          <a:solidFill>
                            <a:srgbClr val="404040"/>
                          </a:solidFill>
                          <a:latin typeface="Verdana"/>
                          <a:cs typeface="Verdana"/>
                        </a:rPr>
                        <a:t>23</a:t>
                      </a:r>
                      <a:r>
                        <a:rPr sz="300" dirty="0">
                          <a:solidFill>
                            <a:srgbClr val="404040"/>
                          </a:solidFill>
                          <a:latin typeface="Verdana"/>
                          <a:cs typeface="Verdana"/>
                        </a:rPr>
                        <a:t>7</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978</a:t>
                      </a:r>
                      <a:r>
                        <a:rPr sz="300" spc="-20" dirty="0">
                          <a:solidFill>
                            <a:srgbClr val="404040"/>
                          </a:solidFill>
                          <a:latin typeface="Verdana"/>
                          <a:cs typeface="Verdana"/>
                        </a:rPr>
                        <a:t>.</a:t>
                      </a:r>
                      <a:r>
                        <a:rPr sz="300" spc="10" dirty="0">
                          <a:solidFill>
                            <a:srgbClr val="404040"/>
                          </a:solidFill>
                          <a:latin typeface="Verdana"/>
                          <a:cs typeface="Verdana"/>
                        </a:rPr>
                        <a:t>28</a:t>
                      </a:r>
                      <a:r>
                        <a:rPr sz="300" dirty="0">
                          <a:solidFill>
                            <a:srgbClr val="404040"/>
                          </a:solidFill>
                          <a:latin typeface="Verdana"/>
                          <a:cs typeface="Verdana"/>
                        </a:rPr>
                        <a:t>5</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872</a:t>
                      </a:r>
                      <a:r>
                        <a:rPr sz="300" spc="-20" dirty="0">
                          <a:solidFill>
                            <a:srgbClr val="404040"/>
                          </a:solidFill>
                          <a:latin typeface="Verdana"/>
                          <a:cs typeface="Verdana"/>
                        </a:rPr>
                        <a:t>.</a:t>
                      </a:r>
                      <a:r>
                        <a:rPr sz="300" spc="10" dirty="0">
                          <a:solidFill>
                            <a:srgbClr val="404040"/>
                          </a:solidFill>
                          <a:latin typeface="Verdana"/>
                          <a:cs typeface="Verdana"/>
                        </a:rPr>
                        <a:t>37</a:t>
                      </a:r>
                      <a:r>
                        <a:rPr sz="300" dirty="0">
                          <a:solidFill>
                            <a:srgbClr val="404040"/>
                          </a:solidFill>
                          <a:latin typeface="Verdana"/>
                          <a:cs typeface="Verdana"/>
                        </a:rPr>
                        <a:t>8</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364</a:t>
                      </a:r>
                      <a:r>
                        <a:rPr sz="300" spc="-20" dirty="0">
                          <a:solidFill>
                            <a:srgbClr val="404040"/>
                          </a:solidFill>
                          <a:latin typeface="Verdana"/>
                          <a:cs typeface="Verdana"/>
                        </a:rPr>
                        <a:t>.</a:t>
                      </a:r>
                      <a:r>
                        <a:rPr sz="300" spc="10" dirty="0">
                          <a:solidFill>
                            <a:srgbClr val="404040"/>
                          </a:solidFill>
                          <a:latin typeface="Verdana"/>
                          <a:cs typeface="Verdana"/>
                        </a:rPr>
                        <a:t>88</a:t>
                      </a:r>
                      <a:r>
                        <a:rPr sz="300" dirty="0">
                          <a:solidFill>
                            <a:srgbClr val="404040"/>
                          </a:solidFill>
                          <a:latin typeface="Verdana"/>
                          <a:cs typeface="Verdana"/>
                        </a:rPr>
                        <a:t>9</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1</a:t>
                      </a:r>
                      <a:r>
                        <a:rPr sz="300" spc="-20" dirty="0">
                          <a:solidFill>
                            <a:srgbClr val="404040"/>
                          </a:solidFill>
                          <a:latin typeface="Verdana"/>
                          <a:cs typeface="Verdana"/>
                        </a:rPr>
                        <a:t>.</a:t>
                      </a:r>
                      <a:r>
                        <a:rPr sz="300" spc="10" dirty="0">
                          <a:solidFill>
                            <a:srgbClr val="404040"/>
                          </a:solidFill>
                          <a:latin typeface="Verdana"/>
                          <a:cs typeface="Verdana"/>
                        </a:rPr>
                        <a:t>812</a:t>
                      </a:r>
                      <a:r>
                        <a:rPr sz="300" spc="-20" dirty="0">
                          <a:solidFill>
                            <a:srgbClr val="404040"/>
                          </a:solidFill>
                          <a:latin typeface="Verdana"/>
                          <a:cs typeface="Verdana"/>
                        </a:rPr>
                        <a:t>.</a:t>
                      </a:r>
                      <a:r>
                        <a:rPr sz="300" spc="10" dirty="0">
                          <a:solidFill>
                            <a:srgbClr val="404040"/>
                          </a:solidFill>
                          <a:latin typeface="Verdana"/>
                          <a:cs typeface="Verdana"/>
                        </a:rPr>
                        <a:t>94</a:t>
                      </a:r>
                      <a:r>
                        <a:rPr sz="300" dirty="0">
                          <a:solidFill>
                            <a:srgbClr val="404040"/>
                          </a:solidFill>
                          <a:latin typeface="Verdana"/>
                          <a:cs typeface="Verdana"/>
                        </a:rPr>
                        <a:t>8</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L="34290" algn="ctr">
                        <a:lnSpc>
                          <a:spcPct val="100000"/>
                        </a:lnSpc>
                        <a:spcBef>
                          <a:spcPts val="5"/>
                        </a:spcBef>
                      </a:pPr>
                      <a:r>
                        <a:rPr sz="300" b="1" spc="5" dirty="0">
                          <a:solidFill>
                            <a:srgbClr val="404040"/>
                          </a:solidFill>
                          <a:latin typeface="Verdana"/>
                          <a:cs typeface="Verdana"/>
                        </a:rPr>
                        <a:t>11.014.737</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extLst>
                  <a:ext uri="{0D108BD9-81ED-4DB2-BD59-A6C34878D82A}">
                    <a16:rowId xmlns:a16="http://schemas.microsoft.com/office/drawing/2014/main" xmlns="" val="10006"/>
                  </a:ext>
                </a:extLst>
              </a:tr>
              <a:tr h="304142">
                <a:tc>
                  <a:txBody>
                    <a:bodyPr/>
                    <a:lstStyle/>
                    <a:p>
                      <a:endParaRPr sz="30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000000"/>
                      </a:solidFill>
                      <a:prstDash val="solid"/>
                    </a:lnT>
                    <a:lnB w="5350">
                      <a:solidFill>
                        <a:srgbClr val="D3D3D3"/>
                      </a:solidFill>
                      <a:prstDash val="solid"/>
                    </a:lnB>
                  </a:tcPr>
                </a:tc>
                <a:tc>
                  <a:txBody>
                    <a:bodyPr/>
                    <a:lstStyle/>
                    <a:p>
                      <a:endParaRPr sz="30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000000"/>
                      </a:solidFill>
                      <a:prstDash val="solid"/>
                    </a:lnT>
                    <a:lnB w="5350">
                      <a:solidFill>
                        <a:srgbClr val="D3D3D3"/>
                      </a:solidFill>
                      <a:prstDash val="solid"/>
                    </a:lnB>
                  </a:tcPr>
                </a:tc>
                <a:tc>
                  <a:txBody>
                    <a:bodyPr/>
                    <a:lstStyle/>
                    <a:p>
                      <a:endParaRPr sz="30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000000"/>
                      </a:solidFill>
                      <a:prstDash val="solid"/>
                    </a:lnT>
                    <a:lnB w="5350">
                      <a:solidFill>
                        <a:srgbClr val="D3D3D3"/>
                      </a:solidFill>
                      <a:prstDash val="solid"/>
                    </a:lnB>
                  </a:tcPr>
                </a:tc>
                <a:tc>
                  <a:txBody>
                    <a:bodyPr/>
                    <a:lstStyle/>
                    <a:p>
                      <a:endParaRPr sz="30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000000"/>
                      </a:solidFill>
                      <a:prstDash val="solid"/>
                    </a:lnT>
                    <a:lnB w="5350">
                      <a:solidFill>
                        <a:srgbClr val="D3D3D3"/>
                      </a:solidFill>
                      <a:prstDash val="solid"/>
                    </a:lnB>
                  </a:tcPr>
                </a:tc>
                <a:tc>
                  <a:txBody>
                    <a:bodyPr/>
                    <a:lstStyle/>
                    <a:p>
                      <a:endParaRPr sz="30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000000"/>
                      </a:solidFill>
                      <a:prstDash val="solid"/>
                    </a:lnT>
                    <a:lnB w="5350">
                      <a:solidFill>
                        <a:srgbClr val="D3D3D3"/>
                      </a:solidFill>
                      <a:prstDash val="solid"/>
                    </a:lnB>
                  </a:tcPr>
                </a:tc>
                <a:tc>
                  <a:txBody>
                    <a:bodyPr/>
                    <a:lstStyle/>
                    <a:p>
                      <a:endParaRPr sz="30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000000"/>
                      </a:solidFill>
                      <a:prstDash val="solid"/>
                    </a:lnT>
                    <a:lnB w="5350">
                      <a:solidFill>
                        <a:srgbClr val="D3D3D3"/>
                      </a:solidFill>
                      <a:prstDash val="solid"/>
                    </a:lnB>
                  </a:tcPr>
                </a:tc>
                <a:tc>
                  <a:txBody>
                    <a:bodyPr/>
                    <a:lstStyle/>
                    <a:p>
                      <a:endParaRPr sz="30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000000"/>
                      </a:solidFill>
                      <a:prstDash val="solid"/>
                    </a:lnT>
                    <a:lnB w="5350">
                      <a:solidFill>
                        <a:srgbClr val="D3D3D3"/>
                      </a:solidFill>
                      <a:prstDash val="solid"/>
                    </a:lnB>
                  </a:tcPr>
                </a:tc>
                <a:extLst>
                  <a:ext uri="{0D108BD9-81ED-4DB2-BD59-A6C34878D82A}">
                    <a16:rowId xmlns:a16="http://schemas.microsoft.com/office/drawing/2014/main" xmlns="" val="10007"/>
                  </a:ext>
                </a:extLst>
              </a:tr>
              <a:tr h="114937">
                <a:tc>
                  <a:txBody>
                    <a:bodyPr/>
                    <a:lstStyle/>
                    <a:p>
                      <a:endParaRPr sz="30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D3D3D3"/>
                      </a:solidFill>
                      <a:prstDash val="solid"/>
                    </a:lnT>
                    <a:lnB w="5350">
                      <a:solidFill>
                        <a:srgbClr val="000000"/>
                      </a:solidFill>
                      <a:prstDash val="solid"/>
                    </a:lnB>
                  </a:tcPr>
                </a:tc>
                <a:tc>
                  <a:txBody>
                    <a:bodyPr/>
                    <a:lstStyle/>
                    <a:p>
                      <a:endParaRPr sz="300" dirty="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D3D3D3"/>
                      </a:solidFill>
                      <a:prstDash val="solid"/>
                    </a:lnT>
                    <a:lnB w="5350">
                      <a:solidFill>
                        <a:srgbClr val="000000"/>
                      </a:solidFill>
                      <a:prstDash val="solid"/>
                    </a:lnB>
                  </a:tcPr>
                </a:tc>
                <a:tc>
                  <a:txBody>
                    <a:bodyPr/>
                    <a:lstStyle/>
                    <a:p>
                      <a:endParaRPr sz="300" dirty="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D3D3D3"/>
                      </a:solidFill>
                      <a:prstDash val="solid"/>
                    </a:lnT>
                    <a:lnB w="5350">
                      <a:solidFill>
                        <a:srgbClr val="000000"/>
                      </a:solidFill>
                      <a:prstDash val="solid"/>
                    </a:lnB>
                  </a:tcPr>
                </a:tc>
                <a:tc>
                  <a:txBody>
                    <a:bodyPr/>
                    <a:lstStyle/>
                    <a:p>
                      <a:endParaRPr sz="300" dirty="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D3D3D3"/>
                      </a:solidFill>
                      <a:prstDash val="solid"/>
                    </a:lnT>
                    <a:lnB w="5350">
                      <a:solidFill>
                        <a:srgbClr val="000000"/>
                      </a:solidFill>
                      <a:prstDash val="solid"/>
                    </a:lnB>
                  </a:tcPr>
                </a:tc>
                <a:tc>
                  <a:txBody>
                    <a:bodyPr/>
                    <a:lstStyle/>
                    <a:p>
                      <a:endParaRPr sz="300" dirty="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D3D3D3"/>
                      </a:solidFill>
                      <a:prstDash val="solid"/>
                    </a:lnT>
                    <a:lnB w="5350">
                      <a:solidFill>
                        <a:srgbClr val="000000"/>
                      </a:solidFill>
                      <a:prstDash val="solid"/>
                    </a:lnB>
                  </a:tcPr>
                </a:tc>
                <a:tc>
                  <a:txBody>
                    <a:bodyPr/>
                    <a:lstStyle/>
                    <a:p>
                      <a:endParaRPr sz="300" dirty="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D3D3D3"/>
                      </a:solidFill>
                      <a:prstDash val="solid"/>
                    </a:lnT>
                    <a:lnB w="5350">
                      <a:solidFill>
                        <a:srgbClr val="000000"/>
                      </a:solidFill>
                      <a:prstDash val="solid"/>
                    </a:lnB>
                  </a:tcPr>
                </a:tc>
                <a:tc>
                  <a:txBody>
                    <a:bodyPr/>
                    <a:lstStyle/>
                    <a:p>
                      <a:endParaRPr sz="300">
                        <a:latin typeface="Verdana"/>
                        <a:cs typeface="Verdana"/>
                      </a:endParaRPr>
                    </a:p>
                  </a:txBody>
                  <a:tcPr marL="0" marR="0" marT="0" marB="0">
                    <a:lnL w="5356">
                      <a:solidFill>
                        <a:srgbClr val="D3D3D3"/>
                      </a:solidFill>
                      <a:prstDash val="solid"/>
                    </a:lnL>
                    <a:lnR w="5356">
                      <a:solidFill>
                        <a:srgbClr val="D3D3D3"/>
                      </a:solidFill>
                      <a:prstDash val="solid"/>
                    </a:lnR>
                    <a:lnT w="5350">
                      <a:solidFill>
                        <a:srgbClr val="D3D3D3"/>
                      </a:solidFill>
                      <a:prstDash val="solid"/>
                    </a:lnT>
                    <a:lnB w="5350">
                      <a:solidFill>
                        <a:srgbClr val="000000"/>
                      </a:solidFill>
                      <a:prstDash val="solid"/>
                    </a:lnB>
                  </a:tcPr>
                </a:tc>
                <a:extLst>
                  <a:ext uri="{0D108BD9-81ED-4DB2-BD59-A6C34878D82A}">
                    <a16:rowId xmlns:a16="http://schemas.microsoft.com/office/drawing/2014/main" xmlns="" val="10008"/>
                  </a:ext>
                </a:extLst>
              </a:tr>
              <a:tr h="120472">
                <a:tc rowSpan="3">
                  <a:txBody>
                    <a:bodyPr/>
                    <a:lstStyle/>
                    <a:p>
                      <a:pPr>
                        <a:lnSpc>
                          <a:spcPct val="100000"/>
                        </a:lnSpc>
                      </a:pPr>
                      <a:endParaRPr sz="300">
                        <a:latin typeface="Times New Roman"/>
                        <a:cs typeface="Times New Roman"/>
                      </a:endParaRPr>
                    </a:p>
                    <a:p>
                      <a:pPr>
                        <a:lnSpc>
                          <a:spcPct val="100000"/>
                        </a:lnSpc>
                        <a:spcBef>
                          <a:spcPts val="22"/>
                        </a:spcBef>
                      </a:pPr>
                      <a:endParaRPr sz="400">
                        <a:latin typeface="Times New Roman"/>
                        <a:cs typeface="Times New Roman"/>
                      </a:endParaRPr>
                    </a:p>
                    <a:p>
                      <a:pPr algn="ctr">
                        <a:lnSpc>
                          <a:spcPct val="100000"/>
                        </a:lnSpc>
                      </a:pPr>
                      <a:r>
                        <a:rPr sz="300" b="1" spc="15" dirty="0">
                          <a:solidFill>
                            <a:srgbClr val="4F6128"/>
                          </a:solidFill>
                          <a:latin typeface="Verdana"/>
                          <a:cs typeface="Verdana"/>
                        </a:rPr>
                        <a:t>2014</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gridSpan="6">
                  <a:txBody>
                    <a:bodyPr/>
                    <a:lstStyle/>
                    <a:p>
                      <a:pPr algn="ctr">
                        <a:lnSpc>
                          <a:spcPct val="100000"/>
                        </a:lnSpc>
                        <a:spcBef>
                          <a:spcPts val="90"/>
                        </a:spcBef>
                      </a:pPr>
                      <a:r>
                        <a:rPr sz="300" b="1" dirty="0">
                          <a:solidFill>
                            <a:srgbClr val="4F6128"/>
                          </a:solidFill>
                          <a:latin typeface="Verdana"/>
                          <a:cs typeface="Verdana"/>
                        </a:rPr>
                        <a:t>Áreas</a:t>
                      </a:r>
                      <a:r>
                        <a:rPr sz="300" b="1" spc="-75" dirty="0">
                          <a:solidFill>
                            <a:srgbClr val="4F6128"/>
                          </a:solidFill>
                          <a:latin typeface="Verdana"/>
                          <a:cs typeface="Verdana"/>
                        </a:rPr>
                        <a:t> </a:t>
                      </a:r>
                      <a:r>
                        <a:rPr sz="300" b="1" spc="-5" dirty="0">
                          <a:solidFill>
                            <a:srgbClr val="4F6128"/>
                          </a:solidFill>
                          <a:latin typeface="Verdana"/>
                          <a:cs typeface="Verdana"/>
                        </a:rPr>
                        <a:t>geográficas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xmlns="" val="10009"/>
                  </a:ext>
                </a:extLst>
              </a:tr>
              <a:tr h="183668">
                <a:tc vMerge="1">
                  <a:txBody>
                    <a:bodyPr/>
                    <a:lstStyle/>
                    <a:p>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marL="123189" indent="31750">
                        <a:lnSpc>
                          <a:spcPts val="520"/>
                        </a:lnSpc>
                      </a:pPr>
                      <a:r>
                        <a:rPr sz="300" b="1" dirty="0">
                          <a:solidFill>
                            <a:srgbClr val="4F6128"/>
                          </a:solidFill>
                          <a:latin typeface="Verdana"/>
                          <a:cs typeface="Verdana"/>
                        </a:rPr>
                        <a:t>País</a:t>
                      </a:r>
                      <a:r>
                        <a:rPr sz="300" b="1" spc="-100" dirty="0">
                          <a:solidFill>
                            <a:srgbClr val="4F6128"/>
                          </a:solidFill>
                          <a:latin typeface="Verdana"/>
                          <a:cs typeface="Verdana"/>
                        </a:rPr>
                        <a:t> </a:t>
                      </a:r>
                      <a:r>
                        <a:rPr sz="300" b="1" spc="-5" dirty="0">
                          <a:solidFill>
                            <a:srgbClr val="4F6128"/>
                          </a:solidFill>
                          <a:latin typeface="Verdana"/>
                          <a:cs typeface="Verdana"/>
                        </a:rPr>
                        <a:t>de</a:t>
                      </a:r>
                      <a:endParaRPr sz="300">
                        <a:latin typeface="Verdana"/>
                        <a:cs typeface="Verdana"/>
                      </a:endParaRPr>
                    </a:p>
                    <a:p>
                      <a:pPr marL="123189">
                        <a:lnSpc>
                          <a:spcPct val="100000"/>
                        </a:lnSpc>
                        <a:spcBef>
                          <a:spcPts val="30"/>
                        </a:spcBef>
                      </a:pPr>
                      <a:r>
                        <a:rPr sz="300" b="1" spc="-10" dirty="0">
                          <a:solidFill>
                            <a:srgbClr val="4F6128"/>
                          </a:solidFill>
                          <a:latin typeface="Verdana"/>
                          <a:cs typeface="Verdana"/>
                        </a:rPr>
                        <a:t>domicilio</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gridSpan="5">
                  <a:txBody>
                    <a:bodyPr/>
                    <a:lstStyle/>
                    <a:p>
                      <a:pPr>
                        <a:lnSpc>
                          <a:spcPct val="100000"/>
                        </a:lnSpc>
                        <a:spcBef>
                          <a:spcPts val="21"/>
                        </a:spcBef>
                      </a:pPr>
                      <a:endParaRPr sz="300">
                        <a:latin typeface="Times New Roman"/>
                        <a:cs typeface="Times New Roman"/>
                      </a:endParaRPr>
                    </a:p>
                    <a:p>
                      <a:pPr marL="713105">
                        <a:lnSpc>
                          <a:spcPct val="100000"/>
                        </a:lnSpc>
                      </a:pPr>
                      <a:r>
                        <a:rPr sz="300" b="1" dirty="0">
                          <a:solidFill>
                            <a:srgbClr val="4F6128"/>
                          </a:solidFill>
                          <a:latin typeface="Verdana"/>
                          <a:cs typeface="Verdana"/>
                        </a:rPr>
                        <a:t>Países</a:t>
                      </a:r>
                      <a:r>
                        <a:rPr sz="300" b="1" spc="-50" dirty="0">
                          <a:solidFill>
                            <a:srgbClr val="4F6128"/>
                          </a:solidFill>
                          <a:latin typeface="Verdana"/>
                          <a:cs typeface="Verdana"/>
                        </a:rPr>
                        <a:t> </a:t>
                      </a:r>
                      <a:r>
                        <a:rPr sz="300" b="1" spc="-5" dirty="0">
                          <a:solidFill>
                            <a:srgbClr val="4F6128"/>
                          </a:solidFill>
                          <a:latin typeface="Verdana"/>
                          <a:cs typeface="Verdana"/>
                        </a:rPr>
                        <a:t>extranjeros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tc hMerge="1">
                  <a:txBody>
                    <a:bodyPr/>
                    <a:lstStyle/>
                    <a:p>
                      <a:endParaRPr/>
                    </a:p>
                  </a:txBody>
                  <a:tcPr marL="0" marR="0" marT="0" marB="0"/>
                </a:tc>
                <a:extLst>
                  <a:ext uri="{0D108BD9-81ED-4DB2-BD59-A6C34878D82A}">
                    <a16:rowId xmlns:a16="http://schemas.microsoft.com/office/drawing/2014/main" xmlns="" val="10010"/>
                  </a:ext>
                </a:extLst>
              </a:tr>
              <a:tr h="235215">
                <a:tc vMerge="1">
                  <a:txBody>
                    <a:bodyPr/>
                    <a:lstStyle/>
                    <a:p>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L="192405">
                        <a:lnSpc>
                          <a:spcPct val="100000"/>
                        </a:lnSpc>
                      </a:pPr>
                      <a:r>
                        <a:rPr sz="300" b="1" spc="-5" dirty="0">
                          <a:solidFill>
                            <a:srgbClr val="4F6128"/>
                          </a:solidFill>
                          <a:latin typeface="Verdana"/>
                          <a:cs typeface="Verdana"/>
                        </a:rPr>
                        <a:t>Chile</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L="80010">
                        <a:lnSpc>
                          <a:spcPct val="100000"/>
                        </a:lnSpc>
                      </a:pPr>
                      <a:r>
                        <a:rPr sz="300" b="1" spc="-10" dirty="0">
                          <a:solidFill>
                            <a:srgbClr val="4F6128"/>
                          </a:solidFill>
                          <a:latin typeface="Verdana"/>
                          <a:cs typeface="Verdana"/>
                        </a:rPr>
                        <a:t>Argentina</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L="149860">
                        <a:lnSpc>
                          <a:spcPct val="100000"/>
                        </a:lnSpc>
                      </a:pPr>
                      <a:r>
                        <a:rPr sz="300" b="1" spc="-5" dirty="0">
                          <a:solidFill>
                            <a:srgbClr val="4F6128"/>
                          </a:solidFill>
                          <a:latin typeface="Verdana"/>
                          <a:cs typeface="Verdana"/>
                        </a:rPr>
                        <a:t>Brasil</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R="19050" algn="r">
                        <a:lnSpc>
                          <a:spcPct val="100000"/>
                        </a:lnSpc>
                      </a:pPr>
                      <a:r>
                        <a:rPr sz="300" b="1" spc="5" dirty="0">
                          <a:solidFill>
                            <a:srgbClr val="4F6128"/>
                          </a:solidFill>
                          <a:latin typeface="Verdana"/>
                          <a:cs typeface="Verdana"/>
                        </a:rPr>
                        <a:t>U</a:t>
                      </a:r>
                      <a:r>
                        <a:rPr sz="300" b="1" spc="15" dirty="0">
                          <a:solidFill>
                            <a:srgbClr val="4F6128"/>
                          </a:solidFill>
                          <a:latin typeface="Verdana"/>
                          <a:cs typeface="Verdana"/>
                        </a:rPr>
                        <a:t>S</a:t>
                      </a:r>
                      <a:r>
                        <a:rPr sz="300" b="1" spc="-15" dirty="0">
                          <a:solidFill>
                            <a:srgbClr val="4F6128"/>
                          </a:solidFill>
                          <a:latin typeface="Verdana"/>
                          <a:cs typeface="Verdana"/>
                        </a:rPr>
                        <a:t>A/</a:t>
                      </a:r>
                      <a:r>
                        <a:rPr sz="300" b="1" spc="10" dirty="0">
                          <a:solidFill>
                            <a:srgbClr val="4F6128"/>
                          </a:solidFill>
                          <a:latin typeface="Verdana"/>
                          <a:cs typeface="Verdana"/>
                        </a:rPr>
                        <a:t>C</a:t>
                      </a:r>
                      <a:r>
                        <a:rPr sz="300" b="1" spc="-5" dirty="0">
                          <a:solidFill>
                            <a:srgbClr val="4F6128"/>
                          </a:solidFill>
                          <a:latin typeface="Verdana"/>
                          <a:cs typeface="Verdana"/>
                        </a:rPr>
                        <a:t>a</a:t>
                      </a:r>
                      <a:r>
                        <a:rPr sz="300" b="1" spc="-25" dirty="0">
                          <a:solidFill>
                            <a:srgbClr val="4F6128"/>
                          </a:solidFill>
                          <a:latin typeface="Verdana"/>
                          <a:cs typeface="Verdana"/>
                        </a:rPr>
                        <a:t>n</a:t>
                      </a:r>
                      <a:r>
                        <a:rPr sz="300" b="1" spc="-5" dirty="0">
                          <a:solidFill>
                            <a:srgbClr val="4F6128"/>
                          </a:solidFill>
                          <a:latin typeface="Verdana"/>
                          <a:cs typeface="Verdana"/>
                        </a:rPr>
                        <a:t>a</a:t>
                      </a:r>
                      <a:r>
                        <a:rPr sz="300" b="1" spc="-20" dirty="0">
                          <a:solidFill>
                            <a:srgbClr val="4F6128"/>
                          </a:solidFill>
                          <a:latin typeface="Verdana"/>
                          <a:cs typeface="Verdana"/>
                        </a:rPr>
                        <a:t>d</a:t>
                      </a:r>
                      <a:r>
                        <a:rPr sz="300" b="1" dirty="0">
                          <a:solidFill>
                            <a:srgbClr val="4F6128"/>
                          </a:solidFill>
                          <a:latin typeface="Verdana"/>
                          <a:cs typeface="Verdana"/>
                        </a:rPr>
                        <a:t>á</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marL="133985">
                        <a:lnSpc>
                          <a:spcPct val="100000"/>
                        </a:lnSpc>
                      </a:pPr>
                      <a:r>
                        <a:rPr sz="300" b="1" spc="-5" dirty="0">
                          <a:solidFill>
                            <a:srgbClr val="4F6128"/>
                          </a:solidFill>
                          <a:latin typeface="Verdana"/>
                          <a:cs typeface="Verdana"/>
                        </a:rPr>
                        <a:t>Uruguay</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tc>
                  <a:txBody>
                    <a:bodyPr/>
                    <a:lstStyle/>
                    <a:p>
                      <a:pPr>
                        <a:lnSpc>
                          <a:spcPct val="100000"/>
                        </a:lnSpc>
                        <a:spcBef>
                          <a:spcPts val="52"/>
                        </a:spcBef>
                      </a:pPr>
                      <a:endParaRPr sz="300">
                        <a:latin typeface="Times New Roman"/>
                        <a:cs typeface="Times New Roman"/>
                      </a:endParaRPr>
                    </a:p>
                    <a:p>
                      <a:pPr algn="ctr">
                        <a:lnSpc>
                          <a:spcPct val="100000"/>
                        </a:lnSpc>
                      </a:pPr>
                      <a:r>
                        <a:rPr sz="300" b="1" dirty="0">
                          <a:solidFill>
                            <a:srgbClr val="4F6128"/>
                          </a:solidFill>
                          <a:latin typeface="Verdana"/>
                          <a:cs typeface="Verdana"/>
                        </a:rPr>
                        <a:t>TOTAL</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solidFill>
                      <a:srgbClr val="EBF0DE"/>
                    </a:solidFill>
                  </a:tcPr>
                </a:tc>
                <a:extLst>
                  <a:ext uri="{0D108BD9-81ED-4DB2-BD59-A6C34878D82A}">
                    <a16:rowId xmlns:a16="http://schemas.microsoft.com/office/drawing/2014/main" xmlns="" val="10011"/>
                  </a:ext>
                </a:extLst>
              </a:tr>
              <a:tr h="114840">
                <a:tc>
                  <a:txBody>
                    <a:bodyPr/>
                    <a:lstStyle/>
                    <a:p>
                      <a:pPr marL="15875">
                        <a:lnSpc>
                          <a:spcPct val="100000"/>
                        </a:lnSpc>
                        <a:spcBef>
                          <a:spcPts val="5"/>
                        </a:spcBef>
                      </a:pPr>
                      <a:r>
                        <a:rPr sz="300" b="1" spc="-10" dirty="0">
                          <a:solidFill>
                            <a:srgbClr val="4F6128"/>
                          </a:solidFill>
                          <a:latin typeface="Verdana"/>
                          <a:cs typeface="Verdana"/>
                        </a:rPr>
                        <a:t>Información </a:t>
                      </a:r>
                      <a:r>
                        <a:rPr sz="300" b="1" spc="5" dirty="0">
                          <a:solidFill>
                            <a:srgbClr val="4F6128"/>
                          </a:solidFill>
                          <a:latin typeface="Verdana"/>
                          <a:cs typeface="Verdana"/>
                        </a:rPr>
                        <a:t>a </a:t>
                      </a:r>
                      <a:r>
                        <a:rPr sz="300" b="1" dirty="0">
                          <a:solidFill>
                            <a:srgbClr val="4F6128"/>
                          </a:solidFill>
                          <a:latin typeface="Verdana"/>
                          <a:cs typeface="Verdana"/>
                        </a:rPr>
                        <a:t>revelar </a:t>
                      </a:r>
                      <a:r>
                        <a:rPr sz="300" b="1" spc="-5" dirty="0">
                          <a:solidFill>
                            <a:srgbClr val="4F6128"/>
                          </a:solidFill>
                          <a:latin typeface="Verdana"/>
                          <a:cs typeface="Verdana"/>
                        </a:rPr>
                        <a:t>sobre </a:t>
                      </a:r>
                      <a:r>
                        <a:rPr sz="300" b="1" dirty="0">
                          <a:solidFill>
                            <a:srgbClr val="4F6128"/>
                          </a:solidFill>
                          <a:latin typeface="Verdana"/>
                          <a:cs typeface="Verdana"/>
                        </a:rPr>
                        <a:t>áreas</a:t>
                      </a:r>
                      <a:r>
                        <a:rPr sz="300" b="1" spc="-40" dirty="0">
                          <a:solidFill>
                            <a:srgbClr val="4F6128"/>
                          </a:solidFill>
                          <a:latin typeface="Verdana"/>
                          <a:cs typeface="Verdana"/>
                        </a:rPr>
                        <a:t> </a:t>
                      </a:r>
                      <a:r>
                        <a:rPr sz="300" b="1" spc="-5" dirty="0">
                          <a:solidFill>
                            <a:srgbClr val="4F6128"/>
                          </a:solidFill>
                          <a:latin typeface="Verdana"/>
                          <a:cs typeface="Verdana"/>
                        </a:rPr>
                        <a:t>geográficas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529">
                      <a:solidFill>
                        <a:srgbClr val="000000"/>
                      </a:solidFill>
                      <a:prstDash val="solid"/>
                    </a:lnB>
                    <a:solidFill>
                      <a:srgbClr val="EBF0DE"/>
                    </a:solidFill>
                  </a:tcPr>
                </a:tc>
                <a:tc>
                  <a:txBody>
                    <a:bodyPr/>
                    <a:lstStyle/>
                    <a:p>
                      <a:pPr marL="182245">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529">
                      <a:solidFill>
                        <a:srgbClr val="000000"/>
                      </a:solidFill>
                      <a:prstDash val="solid"/>
                    </a:lnB>
                    <a:solidFill>
                      <a:srgbClr val="EBF0DE"/>
                    </a:solidFill>
                  </a:tcPr>
                </a:tc>
                <a:tc>
                  <a:txBody>
                    <a:bodyPr/>
                    <a:lstStyle/>
                    <a:p>
                      <a:pPr marL="149860">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529">
                      <a:solidFill>
                        <a:srgbClr val="000000"/>
                      </a:solidFill>
                      <a:prstDash val="solid"/>
                    </a:lnB>
                    <a:solidFill>
                      <a:srgbClr val="EBF0DE"/>
                    </a:solidFill>
                  </a:tcPr>
                </a:tc>
                <a:tc>
                  <a:txBody>
                    <a:bodyPr/>
                    <a:lstStyle/>
                    <a:p>
                      <a:pPr marL="149860">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529">
                      <a:solidFill>
                        <a:srgbClr val="000000"/>
                      </a:solidFill>
                      <a:prstDash val="solid"/>
                    </a:lnB>
                    <a:solidFill>
                      <a:srgbClr val="EBF0DE"/>
                    </a:solidFill>
                  </a:tcPr>
                </a:tc>
                <a:tc>
                  <a:txBody>
                    <a:bodyPr/>
                    <a:lstStyle/>
                    <a:p>
                      <a:pPr marL="149860">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529">
                      <a:solidFill>
                        <a:srgbClr val="000000"/>
                      </a:solidFill>
                      <a:prstDash val="solid"/>
                    </a:lnB>
                    <a:solidFill>
                      <a:srgbClr val="EBF0DE"/>
                    </a:solidFill>
                  </a:tcPr>
                </a:tc>
                <a:tc>
                  <a:txBody>
                    <a:bodyPr/>
                    <a:lstStyle/>
                    <a:p>
                      <a:pPr marL="182245">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529">
                      <a:solidFill>
                        <a:srgbClr val="000000"/>
                      </a:solidFill>
                      <a:prstDash val="solid"/>
                    </a:lnB>
                    <a:solidFill>
                      <a:srgbClr val="EBF0DE"/>
                    </a:solidFill>
                  </a:tcPr>
                </a:tc>
                <a:tc>
                  <a:txBody>
                    <a:bodyPr/>
                    <a:lstStyle/>
                    <a:p>
                      <a:pPr algn="ctr">
                        <a:lnSpc>
                          <a:spcPct val="100000"/>
                        </a:lnSpc>
                        <a:spcBef>
                          <a:spcPts val="5"/>
                        </a:spcBef>
                      </a:pPr>
                      <a:r>
                        <a:rPr sz="300" b="1" dirty="0">
                          <a:solidFill>
                            <a:srgbClr val="4F6128"/>
                          </a:solidFill>
                          <a:latin typeface="Verdana"/>
                          <a:cs typeface="Verdana"/>
                        </a:rPr>
                        <a:t>MUS$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529">
                      <a:solidFill>
                        <a:srgbClr val="000000"/>
                      </a:solidFill>
                      <a:prstDash val="solid"/>
                    </a:lnB>
                    <a:solidFill>
                      <a:srgbClr val="EBF0DE"/>
                    </a:solidFill>
                  </a:tcPr>
                </a:tc>
                <a:extLst>
                  <a:ext uri="{0D108BD9-81ED-4DB2-BD59-A6C34878D82A}">
                    <a16:rowId xmlns:a16="http://schemas.microsoft.com/office/drawing/2014/main" xmlns="" val="10012"/>
                  </a:ext>
                </a:extLst>
              </a:tr>
              <a:tr h="114840">
                <a:tc>
                  <a:txBody>
                    <a:bodyPr/>
                    <a:lstStyle/>
                    <a:p>
                      <a:pPr marL="10160">
                        <a:lnSpc>
                          <a:spcPct val="100000"/>
                        </a:lnSpc>
                        <a:spcBef>
                          <a:spcPts val="5"/>
                        </a:spcBef>
                      </a:pPr>
                      <a:r>
                        <a:rPr sz="300" spc="10" dirty="0">
                          <a:solidFill>
                            <a:srgbClr val="404040"/>
                          </a:solidFill>
                          <a:latin typeface="Verdana"/>
                          <a:cs typeface="Verdana"/>
                        </a:rPr>
                        <a:t>Ingresos de </a:t>
                      </a:r>
                      <a:r>
                        <a:rPr sz="300" spc="5" dirty="0">
                          <a:solidFill>
                            <a:srgbClr val="404040"/>
                          </a:solidFill>
                          <a:latin typeface="Verdana"/>
                          <a:cs typeface="Verdana"/>
                        </a:rPr>
                        <a:t>actividades ordinarias </a:t>
                      </a:r>
                      <a:r>
                        <a:rPr sz="300" spc="15" dirty="0">
                          <a:solidFill>
                            <a:srgbClr val="404040"/>
                          </a:solidFill>
                          <a:latin typeface="Verdana"/>
                          <a:cs typeface="Verdana"/>
                        </a:rPr>
                        <a:t>al </a:t>
                      </a:r>
                      <a:r>
                        <a:rPr sz="300" spc="5" dirty="0">
                          <a:solidFill>
                            <a:srgbClr val="404040"/>
                          </a:solidFill>
                          <a:latin typeface="Verdana"/>
                          <a:cs typeface="Verdana"/>
                        </a:rPr>
                        <a:t>31 </a:t>
                      </a:r>
                      <a:r>
                        <a:rPr sz="300" spc="10" dirty="0">
                          <a:solidFill>
                            <a:srgbClr val="404040"/>
                          </a:solidFill>
                          <a:latin typeface="Verdana"/>
                          <a:cs typeface="Verdana"/>
                        </a:rPr>
                        <a:t>de </a:t>
                      </a:r>
                      <a:r>
                        <a:rPr sz="300" spc="-5" dirty="0">
                          <a:solidFill>
                            <a:srgbClr val="404040"/>
                          </a:solidFill>
                          <a:latin typeface="Verdana"/>
                          <a:cs typeface="Verdana"/>
                        </a:rPr>
                        <a:t>Diciembre </a:t>
                      </a:r>
                      <a:r>
                        <a:rPr sz="300" spc="10" dirty="0">
                          <a:solidFill>
                            <a:srgbClr val="404040"/>
                          </a:solidFill>
                          <a:latin typeface="Verdana"/>
                          <a:cs typeface="Verdana"/>
                        </a:rPr>
                        <a:t>de </a:t>
                      </a:r>
                      <a:r>
                        <a:rPr sz="300" spc="95" dirty="0">
                          <a:solidFill>
                            <a:srgbClr val="404040"/>
                          </a:solidFill>
                          <a:latin typeface="Verdana"/>
                          <a:cs typeface="Verdana"/>
                        </a:rPr>
                        <a:t> </a:t>
                      </a:r>
                      <a:r>
                        <a:rPr sz="300" spc="5" dirty="0">
                          <a:solidFill>
                            <a:srgbClr val="404040"/>
                          </a:solidFill>
                          <a:latin typeface="Verdana"/>
                          <a:cs typeface="Verdana"/>
                        </a:rPr>
                        <a:t>2014</a:t>
                      </a:r>
                      <a:endParaRPr sz="300">
                        <a:latin typeface="Verdana"/>
                        <a:cs typeface="Verdana"/>
                      </a:endParaRPr>
                    </a:p>
                  </a:txBody>
                  <a:tcPr marL="0" marR="0" marT="0" marB="0">
                    <a:lnL w="5356">
                      <a:solidFill>
                        <a:srgbClr val="000000"/>
                      </a:solidFill>
                      <a:prstDash val="solid"/>
                    </a:lnL>
                    <a:lnR w="5356">
                      <a:solidFill>
                        <a:srgbClr val="000000"/>
                      </a:solidFill>
                      <a:prstDash val="solid"/>
                    </a:lnR>
                    <a:lnT w="5529">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3</a:t>
                      </a:r>
                      <a:r>
                        <a:rPr sz="300" spc="-20" dirty="0">
                          <a:solidFill>
                            <a:srgbClr val="404040"/>
                          </a:solidFill>
                          <a:latin typeface="Verdana"/>
                          <a:cs typeface="Verdana"/>
                        </a:rPr>
                        <a:t>.</a:t>
                      </a:r>
                      <a:r>
                        <a:rPr sz="300" spc="10" dirty="0">
                          <a:solidFill>
                            <a:srgbClr val="404040"/>
                          </a:solidFill>
                          <a:latin typeface="Verdana"/>
                          <a:cs typeface="Verdana"/>
                        </a:rPr>
                        <a:t>580</a:t>
                      </a:r>
                      <a:r>
                        <a:rPr sz="300" spc="-20" dirty="0">
                          <a:solidFill>
                            <a:srgbClr val="404040"/>
                          </a:solidFill>
                          <a:latin typeface="Verdana"/>
                          <a:cs typeface="Verdana"/>
                        </a:rPr>
                        <a:t>.</a:t>
                      </a:r>
                      <a:r>
                        <a:rPr sz="300" spc="10" dirty="0">
                          <a:solidFill>
                            <a:srgbClr val="404040"/>
                          </a:solidFill>
                          <a:latin typeface="Verdana"/>
                          <a:cs typeface="Verdana"/>
                        </a:rPr>
                        <a:t>63</a:t>
                      </a:r>
                      <a:r>
                        <a:rPr sz="300" dirty="0">
                          <a:solidFill>
                            <a:srgbClr val="404040"/>
                          </a:solidFill>
                          <a:latin typeface="Verdana"/>
                          <a:cs typeface="Verdana"/>
                        </a:rPr>
                        <a:t>7</a:t>
                      </a:r>
                      <a:endParaRPr sz="300">
                        <a:latin typeface="Verdana"/>
                        <a:cs typeface="Verdana"/>
                      </a:endParaRPr>
                    </a:p>
                  </a:txBody>
                  <a:tcPr marL="0" marR="0" marT="0" marB="0">
                    <a:lnL w="5356">
                      <a:solidFill>
                        <a:srgbClr val="000000"/>
                      </a:solidFill>
                      <a:prstDash val="solid"/>
                    </a:lnL>
                    <a:lnR w="5356">
                      <a:solidFill>
                        <a:srgbClr val="000000"/>
                      </a:solidFill>
                      <a:prstDash val="solid"/>
                    </a:lnR>
                    <a:lnT w="5529">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436</a:t>
                      </a:r>
                      <a:r>
                        <a:rPr sz="300" spc="-20" dirty="0">
                          <a:solidFill>
                            <a:srgbClr val="404040"/>
                          </a:solidFill>
                          <a:latin typeface="Verdana"/>
                          <a:cs typeface="Verdana"/>
                        </a:rPr>
                        <a:t>.</a:t>
                      </a:r>
                      <a:r>
                        <a:rPr sz="300" spc="10" dirty="0">
                          <a:solidFill>
                            <a:srgbClr val="404040"/>
                          </a:solidFill>
                          <a:latin typeface="Verdana"/>
                          <a:cs typeface="Verdana"/>
                        </a:rPr>
                        <a:t>52</a:t>
                      </a:r>
                      <a:r>
                        <a:rPr sz="300" dirty="0">
                          <a:solidFill>
                            <a:srgbClr val="404040"/>
                          </a:solidFill>
                          <a:latin typeface="Verdana"/>
                          <a:cs typeface="Verdana"/>
                        </a:rPr>
                        <a:t>4</a:t>
                      </a:r>
                      <a:endParaRPr sz="300">
                        <a:latin typeface="Verdana"/>
                        <a:cs typeface="Verdana"/>
                      </a:endParaRPr>
                    </a:p>
                  </a:txBody>
                  <a:tcPr marL="0" marR="0" marT="0" marB="0">
                    <a:lnL w="5356">
                      <a:solidFill>
                        <a:srgbClr val="000000"/>
                      </a:solidFill>
                      <a:prstDash val="solid"/>
                    </a:lnL>
                    <a:lnR w="5356">
                      <a:solidFill>
                        <a:srgbClr val="000000"/>
                      </a:solidFill>
                      <a:prstDash val="solid"/>
                    </a:lnR>
                    <a:lnT w="5529">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481</a:t>
                      </a:r>
                      <a:r>
                        <a:rPr sz="300" spc="-20" dirty="0">
                          <a:solidFill>
                            <a:srgbClr val="404040"/>
                          </a:solidFill>
                          <a:latin typeface="Verdana"/>
                          <a:cs typeface="Verdana"/>
                        </a:rPr>
                        <a:t>.</a:t>
                      </a:r>
                      <a:r>
                        <a:rPr sz="300" spc="10" dirty="0">
                          <a:solidFill>
                            <a:srgbClr val="404040"/>
                          </a:solidFill>
                          <a:latin typeface="Verdana"/>
                          <a:cs typeface="Verdana"/>
                        </a:rPr>
                        <a:t>27</a:t>
                      </a:r>
                      <a:r>
                        <a:rPr sz="300" dirty="0">
                          <a:solidFill>
                            <a:srgbClr val="404040"/>
                          </a:solidFill>
                          <a:latin typeface="Verdana"/>
                          <a:cs typeface="Verdana"/>
                        </a:rPr>
                        <a:t>5</a:t>
                      </a:r>
                      <a:endParaRPr sz="300">
                        <a:latin typeface="Verdana"/>
                        <a:cs typeface="Verdana"/>
                      </a:endParaRPr>
                    </a:p>
                  </a:txBody>
                  <a:tcPr marL="0" marR="0" marT="0" marB="0">
                    <a:lnL w="5356">
                      <a:solidFill>
                        <a:srgbClr val="000000"/>
                      </a:solidFill>
                      <a:prstDash val="solid"/>
                    </a:lnL>
                    <a:lnR w="5356">
                      <a:solidFill>
                        <a:srgbClr val="000000"/>
                      </a:solidFill>
                      <a:prstDash val="solid"/>
                    </a:lnR>
                    <a:lnT w="5529">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774</a:t>
                      </a:r>
                      <a:r>
                        <a:rPr sz="300" spc="-20" dirty="0">
                          <a:solidFill>
                            <a:srgbClr val="404040"/>
                          </a:solidFill>
                          <a:latin typeface="Verdana"/>
                          <a:cs typeface="Verdana"/>
                        </a:rPr>
                        <a:t>.</a:t>
                      </a:r>
                      <a:r>
                        <a:rPr sz="300" spc="10" dirty="0">
                          <a:solidFill>
                            <a:srgbClr val="404040"/>
                          </a:solidFill>
                          <a:latin typeface="Verdana"/>
                          <a:cs typeface="Verdana"/>
                        </a:rPr>
                        <a:t>80</a:t>
                      </a:r>
                      <a:r>
                        <a:rPr sz="300" dirty="0">
                          <a:solidFill>
                            <a:srgbClr val="404040"/>
                          </a:solidFill>
                          <a:latin typeface="Verdana"/>
                          <a:cs typeface="Verdana"/>
                        </a:rPr>
                        <a:t>5</a:t>
                      </a:r>
                      <a:endParaRPr sz="300">
                        <a:latin typeface="Verdana"/>
                        <a:cs typeface="Verdana"/>
                      </a:endParaRPr>
                    </a:p>
                  </a:txBody>
                  <a:tcPr marL="0" marR="0" marT="0" marB="0">
                    <a:lnL w="5356">
                      <a:solidFill>
                        <a:srgbClr val="000000"/>
                      </a:solidFill>
                      <a:prstDash val="solid"/>
                    </a:lnL>
                    <a:lnR w="5356">
                      <a:solidFill>
                        <a:srgbClr val="000000"/>
                      </a:solidFill>
                      <a:prstDash val="solid"/>
                    </a:lnR>
                    <a:lnT w="5529">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69</a:t>
                      </a:r>
                      <a:r>
                        <a:rPr sz="300" spc="-20" dirty="0">
                          <a:solidFill>
                            <a:srgbClr val="404040"/>
                          </a:solidFill>
                          <a:latin typeface="Verdana"/>
                          <a:cs typeface="Verdana"/>
                        </a:rPr>
                        <a:t>.</a:t>
                      </a:r>
                      <a:r>
                        <a:rPr sz="300" spc="10" dirty="0">
                          <a:solidFill>
                            <a:srgbClr val="404040"/>
                          </a:solidFill>
                          <a:latin typeface="Verdana"/>
                          <a:cs typeface="Verdana"/>
                        </a:rPr>
                        <a:t>40</a:t>
                      </a:r>
                      <a:r>
                        <a:rPr sz="300" dirty="0">
                          <a:solidFill>
                            <a:srgbClr val="404040"/>
                          </a:solidFill>
                          <a:latin typeface="Verdana"/>
                          <a:cs typeface="Verdana"/>
                        </a:rPr>
                        <a:t>2</a:t>
                      </a:r>
                      <a:endParaRPr sz="300">
                        <a:latin typeface="Verdana"/>
                        <a:cs typeface="Verdana"/>
                      </a:endParaRPr>
                    </a:p>
                  </a:txBody>
                  <a:tcPr marL="0" marR="0" marT="0" marB="0">
                    <a:lnL w="5356">
                      <a:solidFill>
                        <a:srgbClr val="000000"/>
                      </a:solidFill>
                      <a:prstDash val="solid"/>
                    </a:lnL>
                    <a:lnR w="5356">
                      <a:solidFill>
                        <a:srgbClr val="000000"/>
                      </a:solidFill>
                      <a:prstDash val="solid"/>
                    </a:lnR>
                    <a:lnT w="5529">
                      <a:solidFill>
                        <a:srgbClr val="000000"/>
                      </a:solidFill>
                      <a:prstDash val="solid"/>
                    </a:lnT>
                    <a:lnB w="5350">
                      <a:solidFill>
                        <a:srgbClr val="000000"/>
                      </a:solidFill>
                      <a:prstDash val="solid"/>
                    </a:lnB>
                  </a:tcPr>
                </a:tc>
                <a:tc>
                  <a:txBody>
                    <a:bodyPr/>
                    <a:lstStyle/>
                    <a:p>
                      <a:pPr marL="82550" algn="ctr">
                        <a:lnSpc>
                          <a:spcPct val="100000"/>
                        </a:lnSpc>
                        <a:spcBef>
                          <a:spcPts val="5"/>
                        </a:spcBef>
                      </a:pPr>
                      <a:r>
                        <a:rPr sz="300" b="1" spc="5" dirty="0">
                          <a:solidFill>
                            <a:srgbClr val="404040"/>
                          </a:solidFill>
                          <a:latin typeface="Verdana"/>
                          <a:cs typeface="Verdana"/>
                        </a:rPr>
                        <a:t>5.342.643</a:t>
                      </a:r>
                      <a:endParaRPr sz="300">
                        <a:latin typeface="Verdana"/>
                        <a:cs typeface="Verdana"/>
                      </a:endParaRPr>
                    </a:p>
                  </a:txBody>
                  <a:tcPr marL="0" marR="0" marT="0" marB="0">
                    <a:lnL w="5356">
                      <a:solidFill>
                        <a:srgbClr val="000000"/>
                      </a:solidFill>
                      <a:prstDash val="solid"/>
                    </a:lnL>
                    <a:lnR w="5356">
                      <a:solidFill>
                        <a:srgbClr val="000000"/>
                      </a:solidFill>
                      <a:prstDash val="solid"/>
                    </a:lnR>
                    <a:lnT w="5529">
                      <a:solidFill>
                        <a:srgbClr val="000000"/>
                      </a:solidFill>
                      <a:prstDash val="solid"/>
                    </a:lnT>
                    <a:lnB w="5350">
                      <a:solidFill>
                        <a:srgbClr val="000000"/>
                      </a:solidFill>
                      <a:prstDash val="solid"/>
                    </a:lnB>
                  </a:tcPr>
                </a:tc>
                <a:extLst>
                  <a:ext uri="{0D108BD9-81ED-4DB2-BD59-A6C34878D82A}">
                    <a16:rowId xmlns:a16="http://schemas.microsoft.com/office/drawing/2014/main" xmlns="" val="10013"/>
                  </a:ext>
                </a:extLst>
              </a:tr>
              <a:tr h="120472">
                <a:tc>
                  <a:txBody>
                    <a:bodyPr/>
                    <a:lstStyle/>
                    <a:p>
                      <a:pPr marL="10160">
                        <a:lnSpc>
                          <a:spcPct val="100000"/>
                        </a:lnSpc>
                        <a:spcBef>
                          <a:spcPts val="5"/>
                        </a:spcBef>
                      </a:pPr>
                      <a:r>
                        <a:rPr sz="300" spc="10" dirty="0">
                          <a:solidFill>
                            <a:srgbClr val="404040"/>
                          </a:solidFill>
                          <a:latin typeface="Verdana"/>
                          <a:cs typeface="Verdana"/>
                        </a:rPr>
                        <a:t>Ingresos de </a:t>
                      </a:r>
                      <a:r>
                        <a:rPr sz="300" spc="5" dirty="0">
                          <a:solidFill>
                            <a:srgbClr val="404040"/>
                          </a:solidFill>
                          <a:latin typeface="Verdana"/>
                          <a:cs typeface="Verdana"/>
                        </a:rPr>
                        <a:t>actividades ordinarias </a:t>
                      </a:r>
                      <a:r>
                        <a:rPr sz="300" dirty="0">
                          <a:solidFill>
                            <a:srgbClr val="404040"/>
                          </a:solidFill>
                          <a:latin typeface="Verdana"/>
                          <a:cs typeface="Verdana"/>
                        </a:rPr>
                        <a:t>Trimestre Octubre-Diciembre </a:t>
                      </a:r>
                      <a:r>
                        <a:rPr sz="300" spc="150" dirty="0">
                          <a:solidFill>
                            <a:srgbClr val="404040"/>
                          </a:solidFill>
                          <a:latin typeface="Verdana"/>
                          <a:cs typeface="Verdana"/>
                        </a:rPr>
                        <a:t> </a:t>
                      </a:r>
                      <a:r>
                        <a:rPr sz="300" spc="5" dirty="0">
                          <a:solidFill>
                            <a:srgbClr val="404040"/>
                          </a:solidFill>
                          <a:latin typeface="Verdana"/>
                          <a:cs typeface="Verdana"/>
                        </a:rPr>
                        <a:t>2014</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918</a:t>
                      </a:r>
                      <a:r>
                        <a:rPr sz="300" spc="-20" dirty="0">
                          <a:solidFill>
                            <a:srgbClr val="404040"/>
                          </a:solidFill>
                          <a:latin typeface="Verdana"/>
                          <a:cs typeface="Verdana"/>
                        </a:rPr>
                        <a:t>.</a:t>
                      </a:r>
                      <a:r>
                        <a:rPr sz="300" spc="10" dirty="0">
                          <a:solidFill>
                            <a:srgbClr val="404040"/>
                          </a:solidFill>
                          <a:latin typeface="Verdana"/>
                          <a:cs typeface="Verdana"/>
                        </a:rPr>
                        <a:t>97</a:t>
                      </a:r>
                      <a:r>
                        <a:rPr sz="300" dirty="0">
                          <a:solidFill>
                            <a:srgbClr val="404040"/>
                          </a:solidFill>
                          <a:latin typeface="Verdana"/>
                          <a:cs typeface="Verdana"/>
                        </a:rPr>
                        <a:t>8</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108</a:t>
                      </a:r>
                      <a:r>
                        <a:rPr sz="300" spc="-20" dirty="0">
                          <a:solidFill>
                            <a:srgbClr val="404040"/>
                          </a:solidFill>
                          <a:latin typeface="Verdana"/>
                          <a:cs typeface="Verdana"/>
                        </a:rPr>
                        <a:t>.</a:t>
                      </a:r>
                      <a:r>
                        <a:rPr sz="300" spc="10" dirty="0">
                          <a:solidFill>
                            <a:srgbClr val="404040"/>
                          </a:solidFill>
                          <a:latin typeface="Verdana"/>
                          <a:cs typeface="Verdana"/>
                        </a:rPr>
                        <a:t>84</a:t>
                      </a:r>
                      <a:r>
                        <a:rPr sz="300" dirty="0">
                          <a:solidFill>
                            <a:srgbClr val="404040"/>
                          </a:solidFill>
                          <a:latin typeface="Verdana"/>
                          <a:cs typeface="Verdana"/>
                        </a:rPr>
                        <a:t>6</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118</a:t>
                      </a:r>
                      <a:r>
                        <a:rPr sz="300" spc="-20" dirty="0">
                          <a:solidFill>
                            <a:srgbClr val="404040"/>
                          </a:solidFill>
                          <a:latin typeface="Verdana"/>
                          <a:cs typeface="Verdana"/>
                        </a:rPr>
                        <a:t>.</a:t>
                      </a:r>
                      <a:r>
                        <a:rPr sz="300" spc="10" dirty="0">
                          <a:solidFill>
                            <a:srgbClr val="404040"/>
                          </a:solidFill>
                          <a:latin typeface="Verdana"/>
                          <a:cs typeface="Verdana"/>
                        </a:rPr>
                        <a:t>44</a:t>
                      </a:r>
                      <a:r>
                        <a:rPr sz="300" dirty="0">
                          <a:solidFill>
                            <a:srgbClr val="404040"/>
                          </a:solidFill>
                          <a:latin typeface="Verdana"/>
                          <a:cs typeface="Verdana"/>
                        </a:rPr>
                        <a:t>0</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178</a:t>
                      </a:r>
                      <a:r>
                        <a:rPr sz="300" spc="-20" dirty="0">
                          <a:solidFill>
                            <a:srgbClr val="404040"/>
                          </a:solidFill>
                          <a:latin typeface="Verdana"/>
                          <a:cs typeface="Verdana"/>
                        </a:rPr>
                        <a:t>.</a:t>
                      </a:r>
                      <a:r>
                        <a:rPr sz="300" spc="10" dirty="0">
                          <a:solidFill>
                            <a:srgbClr val="404040"/>
                          </a:solidFill>
                          <a:latin typeface="Verdana"/>
                          <a:cs typeface="Verdana"/>
                        </a:rPr>
                        <a:t>30</a:t>
                      </a:r>
                      <a:r>
                        <a:rPr sz="300" dirty="0">
                          <a:solidFill>
                            <a:srgbClr val="404040"/>
                          </a:solidFill>
                          <a:latin typeface="Verdana"/>
                          <a:cs typeface="Verdana"/>
                        </a:rPr>
                        <a:t>6</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59</a:t>
                      </a:r>
                      <a:r>
                        <a:rPr sz="300" spc="-20" dirty="0">
                          <a:solidFill>
                            <a:srgbClr val="404040"/>
                          </a:solidFill>
                          <a:latin typeface="Verdana"/>
                          <a:cs typeface="Verdana"/>
                        </a:rPr>
                        <a:t>.</a:t>
                      </a:r>
                      <a:r>
                        <a:rPr sz="300" spc="10" dirty="0">
                          <a:solidFill>
                            <a:srgbClr val="404040"/>
                          </a:solidFill>
                          <a:latin typeface="Verdana"/>
                          <a:cs typeface="Verdana"/>
                        </a:rPr>
                        <a:t>70</a:t>
                      </a:r>
                      <a:r>
                        <a:rPr sz="300" dirty="0">
                          <a:solidFill>
                            <a:srgbClr val="404040"/>
                          </a:solidFill>
                          <a:latin typeface="Verdana"/>
                          <a:cs typeface="Verdana"/>
                        </a:rPr>
                        <a:t>4</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L="82550" algn="ctr">
                        <a:lnSpc>
                          <a:spcPct val="100000"/>
                        </a:lnSpc>
                        <a:spcBef>
                          <a:spcPts val="5"/>
                        </a:spcBef>
                      </a:pPr>
                      <a:r>
                        <a:rPr sz="300" b="1" spc="5" dirty="0">
                          <a:solidFill>
                            <a:srgbClr val="404040"/>
                          </a:solidFill>
                          <a:latin typeface="Verdana"/>
                          <a:cs typeface="Verdana"/>
                        </a:rPr>
                        <a:t>1.384.274</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extLst>
                  <a:ext uri="{0D108BD9-81ED-4DB2-BD59-A6C34878D82A}">
                    <a16:rowId xmlns:a16="http://schemas.microsoft.com/office/drawing/2014/main" xmlns="" val="10014"/>
                  </a:ext>
                </a:extLst>
              </a:tr>
              <a:tr h="239264">
                <a:tc>
                  <a:txBody>
                    <a:bodyPr/>
                    <a:lstStyle/>
                    <a:p>
                      <a:pPr marL="10160" marR="118110">
                        <a:lnSpc>
                          <a:spcPts val="630"/>
                        </a:lnSpc>
                      </a:pPr>
                      <a:r>
                        <a:rPr sz="300" dirty="0">
                          <a:solidFill>
                            <a:srgbClr val="404040"/>
                          </a:solidFill>
                          <a:latin typeface="Verdana"/>
                          <a:cs typeface="Verdana"/>
                        </a:rPr>
                        <a:t>Activos </a:t>
                      </a:r>
                      <a:r>
                        <a:rPr sz="300" spc="5" dirty="0">
                          <a:solidFill>
                            <a:srgbClr val="404040"/>
                          </a:solidFill>
                          <a:latin typeface="Verdana"/>
                          <a:cs typeface="Verdana"/>
                        </a:rPr>
                        <a:t>no corrientes </a:t>
                      </a:r>
                      <a:r>
                        <a:rPr sz="300" spc="15" dirty="0">
                          <a:solidFill>
                            <a:srgbClr val="404040"/>
                          </a:solidFill>
                          <a:latin typeface="Verdana"/>
                          <a:cs typeface="Verdana"/>
                        </a:rPr>
                        <a:t>al </a:t>
                      </a:r>
                      <a:r>
                        <a:rPr sz="300" spc="5" dirty="0">
                          <a:solidFill>
                            <a:srgbClr val="404040"/>
                          </a:solidFill>
                          <a:latin typeface="Verdana"/>
                          <a:cs typeface="Verdana"/>
                        </a:rPr>
                        <a:t>31 </a:t>
                      </a:r>
                      <a:r>
                        <a:rPr sz="300" spc="10" dirty="0">
                          <a:solidFill>
                            <a:srgbClr val="404040"/>
                          </a:solidFill>
                          <a:latin typeface="Verdana"/>
                          <a:cs typeface="Verdana"/>
                        </a:rPr>
                        <a:t>de </a:t>
                      </a:r>
                      <a:r>
                        <a:rPr sz="300" spc="-5" dirty="0">
                          <a:solidFill>
                            <a:srgbClr val="404040"/>
                          </a:solidFill>
                          <a:latin typeface="Verdana"/>
                          <a:cs typeface="Verdana"/>
                        </a:rPr>
                        <a:t>Diciembre </a:t>
                      </a:r>
                      <a:r>
                        <a:rPr sz="300" spc="5" dirty="0">
                          <a:solidFill>
                            <a:srgbClr val="404040"/>
                          </a:solidFill>
                          <a:latin typeface="Verdana"/>
                          <a:cs typeface="Verdana"/>
                        </a:rPr>
                        <a:t>2014 distintos </a:t>
                      </a:r>
                      <a:r>
                        <a:rPr sz="300" spc="10" dirty="0">
                          <a:solidFill>
                            <a:srgbClr val="404040"/>
                          </a:solidFill>
                          <a:latin typeface="Verdana"/>
                          <a:cs typeface="Verdana"/>
                        </a:rPr>
                        <a:t>de Impuestos  </a:t>
                      </a:r>
                      <a:r>
                        <a:rPr sz="300" dirty="0">
                          <a:solidFill>
                            <a:srgbClr val="404040"/>
                          </a:solidFill>
                          <a:latin typeface="Verdana"/>
                          <a:cs typeface="Verdana"/>
                        </a:rPr>
                        <a:t>Diferidos</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7</a:t>
                      </a:r>
                      <a:r>
                        <a:rPr sz="300" spc="-20" dirty="0">
                          <a:solidFill>
                            <a:srgbClr val="404040"/>
                          </a:solidFill>
                          <a:latin typeface="Verdana"/>
                          <a:cs typeface="Verdana"/>
                        </a:rPr>
                        <a:t>.</a:t>
                      </a:r>
                      <a:r>
                        <a:rPr sz="300" spc="10" dirty="0">
                          <a:solidFill>
                            <a:srgbClr val="404040"/>
                          </a:solidFill>
                          <a:latin typeface="Verdana"/>
                          <a:cs typeface="Verdana"/>
                        </a:rPr>
                        <a:t>133</a:t>
                      </a:r>
                      <a:r>
                        <a:rPr sz="300" spc="-20" dirty="0">
                          <a:solidFill>
                            <a:srgbClr val="404040"/>
                          </a:solidFill>
                          <a:latin typeface="Verdana"/>
                          <a:cs typeface="Verdana"/>
                        </a:rPr>
                        <a:t>.</a:t>
                      </a:r>
                      <a:r>
                        <a:rPr sz="300" spc="10" dirty="0">
                          <a:solidFill>
                            <a:srgbClr val="404040"/>
                          </a:solidFill>
                          <a:latin typeface="Verdana"/>
                          <a:cs typeface="Verdana"/>
                        </a:rPr>
                        <a:t>97</a:t>
                      </a:r>
                      <a:r>
                        <a:rPr sz="300" dirty="0">
                          <a:solidFill>
                            <a:srgbClr val="404040"/>
                          </a:solidFill>
                          <a:latin typeface="Verdana"/>
                          <a:cs typeface="Verdana"/>
                        </a:rPr>
                        <a:t>4</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977</a:t>
                      </a:r>
                      <a:r>
                        <a:rPr sz="300" spc="-20" dirty="0">
                          <a:solidFill>
                            <a:srgbClr val="404040"/>
                          </a:solidFill>
                          <a:latin typeface="Verdana"/>
                          <a:cs typeface="Verdana"/>
                        </a:rPr>
                        <a:t>.</a:t>
                      </a:r>
                      <a:r>
                        <a:rPr sz="300" spc="10" dirty="0">
                          <a:solidFill>
                            <a:srgbClr val="404040"/>
                          </a:solidFill>
                          <a:latin typeface="Verdana"/>
                          <a:cs typeface="Verdana"/>
                        </a:rPr>
                        <a:t>78</a:t>
                      </a:r>
                      <a:r>
                        <a:rPr sz="300" dirty="0">
                          <a:solidFill>
                            <a:srgbClr val="404040"/>
                          </a:solidFill>
                          <a:latin typeface="Verdana"/>
                          <a:cs typeface="Verdana"/>
                        </a:rPr>
                        <a:t>4</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1</a:t>
                      </a:r>
                      <a:r>
                        <a:rPr sz="300" spc="-20" dirty="0">
                          <a:solidFill>
                            <a:srgbClr val="404040"/>
                          </a:solidFill>
                          <a:latin typeface="Verdana"/>
                          <a:cs typeface="Verdana"/>
                        </a:rPr>
                        <a:t>.</a:t>
                      </a:r>
                      <a:r>
                        <a:rPr sz="300" spc="10" dirty="0">
                          <a:solidFill>
                            <a:srgbClr val="404040"/>
                          </a:solidFill>
                          <a:latin typeface="Verdana"/>
                          <a:cs typeface="Verdana"/>
                        </a:rPr>
                        <a:t>245</a:t>
                      </a:r>
                      <a:r>
                        <a:rPr sz="300" spc="-20" dirty="0">
                          <a:solidFill>
                            <a:srgbClr val="404040"/>
                          </a:solidFill>
                          <a:latin typeface="Verdana"/>
                          <a:cs typeface="Verdana"/>
                        </a:rPr>
                        <a:t>.</a:t>
                      </a:r>
                      <a:r>
                        <a:rPr sz="300" spc="10" dirty="0">
                          <a:solidFill>
                            <a:srgbClr val="404040"/>
                          </a:solidFill>
                          <a:latin typeface="Verdana"/>
                          <a:cs typeface="Verdana"/>
                        </a:rPr>
                        <a:t>16</a:t>
                      </a:r>
                      <a:r>
                        <a:rPr sz="300" dirty="0">
                          <a:solidFill>
                            <a:srgbClr val="404040"/>
                          </a:solidFill>
                          <a:latin typeface="Verdana"/>
                          <a:cs typeface="Verdana"/>
                        </a:rPr>
                        <a:t>2</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352</a:t>
                      </a:r>
                      <a:r>
                        <a:rPr sz="300" spc="-20" dirty="0">
                          <a:solidFill>
                            <a:srgbClr val="404040"/>
                          </a:solidFill>
                          <a:latin typeface="Verdana"/>
                          <a:cs typeface="Verdana"/>
                        </a:rPr>
                        <a:t>.</a:t>
                      </a:r>
                      <a:r>
                        <a:rPr sz="300" spc="10" dirty="0">
                          <a:solidFill>
                            <a:srgbClr val="404040"/>
                          </a:solidFill>
                          <a:latin typeface="Verdana"/>
                          <a:cs typeface="Verdana"/>
                        </a:rPr>
                        <a:t>86</a:t>
                      </a:r>
                      <a:r>
                        <a:rPr sz="300" dirty="0">
                          <a:solidFill>
                            <a:srgbClr val="404040"/>
                          </a:solidFill>
                          <a:latin typeface="Verdana"/>
                          <a:cs typeface="Verdana"/>
                        </a:rPr>
                        <a:t>2</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R="5080" algn="r">
                        <a:lnSpc>
                          <a:spcPct val="100000"/>
                        </a:lnSpc>
                        <a:spcBef>
                          <a:spcPts val="5"/>
                        </a:spcBef>
                      </a:pPr>
                      <a:r>
                        <a:rPr sz="300" spc="10" dirty="0">
                          <a:solidFill>
                            <a:srgbClr val="404040"/>
                          </a:solidFill>
                          <a:latin typeface="Verdana"/>
                          <a:cs typeface="Verdana"/>
                        </a:rPr>
                        <a:t>1</a:t>
                      </a:r>
                      <a:r>
                        <a:rPr sz="300" spc="-20" dirty="0">
                          <a:solidFill>
                            <a:srgbClr val="404040"/>
                          </a:solidFill>
                          <a:latin typeface="Verdana"/>
                          <a:cs typeface="Verdana"/>
                        </a:rPr>
                        <a:t>.</a:t>
                      </a:r>
                      <a:r>
                        <a:rPr sz="300" spc="10" dirty="0">
                          <a:solidFill>
                            <a:srgbClr val="404040"/>
                          </a:solidFill>
                          <a:latin typeface="Verdana"/>
                          <a:cs typeface="Verdana"/>
                        </a:rPr>
                        <a:t>739</a:t>
                      </a:r>
                      <a:r>
                        <a:rPr sz="300" spc="-20" dirty="0">
                          <a:solidFill>
                            <a:srgbClr val="404040"/>
                          </a:solidFill>
                          <a:latin typeface="Verdana"/>
                          <a:cs typeface="Verdana"/>
                        </a:rPr>
                        <a:t>.</a:t>
                      </a:r>
                      <a:r>
                        <a:rPr sz="300" spc="10" dirty="0">
                          <a:solidFill>
                            <a:srgbClr val="404040"/>
                          </a:solidFill>
                          <a:latin typeface="Verdana"/>
                          <a:cs typeface="Verdana"/>
                        </a:rPr>
                        <a:t>11</a:t>
                      </a:r>
                      <a:r>
                        <a:rPr sz="300" dirty="0">
                          <a:solidFill>
                            <a:srgbClr val="404040"/>
                          </a:solidFill>
                          <a:latin typeface="Verdana"/>
                          <a:cs typeface="Verdana"/>
                        </a:rPr>
                        <a:t>7</a:t>
                      </a:r>
                      <a:endParaRPr sz="30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tc>
                  <a:txBody>
                    <a:bodyPr/>
                    <a:lstStyle/>
                    <a:p>
                      <a:pPr marL="34290" algn="ctr">
                        <a:lnSpc>
                          <a:spcPct val="100000"/>
                        </a:lnSpc>
                        <a:spcBef>
                          <a:spcPts val="5"/>
                        </a:spcBef>
                      </a:pPr>
                      <a:r>
                        <a:rPr sz="300" b="1" spc="5" dirty="0">
                          <a:solidFill>
                            <a:srgbClr val="404040"/>
                          </a:solidFill>
                          <a:latin typeface="Verdana"/>
                          <a:cs typeface="Verdana"/>
                        </a:rPr>
                        <a:t>11.448.899</a:t>
                      </a:r>
                      <a:endParaRPr sz="300" dirty="0">
                        <a:latin typeface="Verdana"/>
                        <a:cs typeface="Verdana"/>
                      </a:endParaRPr>
                    </a:p>
                  </a:txBody>
                  <a:tcPr marL="0" marR="0" marT="0" marB="0">
                    <a:lnL w="5356">
                      <a:solidFill>
                        <a:srgbClr val="000000"/>
                      </a:solidFill>
                      <a:prstDash val="solid"/>
                    </a:lnL>
                    <a:lnR w="5356">
                      <a:solidFill>
                        <a:srgbClr val="000000"/>
                      </a:solidFill>
                      <a:prstDash val="solid"/>
                    </a:lnR>
                    <a:lnT w="5350">
                      <a:solidFill>
                        <a:srgbClr val="000000"/>
                      </a:solidFill>
                      <a:prstDash val="solid"/>
                    </a:lnT>
                    <a:lnB w="5350">
                      <a:solidFill>
                        <a:srgbClr val="000000"/>
                      </a:solidFill>
                      <a:prstDash val="solid"/>
                    </a:lnB>
                  </a:tcPr>
                </a:tc>
                <a:extLst>
                  <a:ext uri="{0D108BD9-81ED-4DB2-BD59-A6C34878D82A}">
                    <a16:rowId xmlns:a16="http://schemas.microsoft.com/office/drawing/2014/main" xmlns="" val="10015"/>
                  </a:ext>
                </a:extLst>
              </a:tr>
            </a:tbl>
          </a:graphicData>
        </a:graphic>
      </p:graphicFrame>
    </p:spTree>
    <p:extLst>
      <p:ext uri="{BB962C8B-B14F-4D97-AF65-F5344CB8AC3E}">
        <p14:creationId xmlns:p14="http://schemas.microsoft.com/office/powerpoint/2010/main" val="7231704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t>Medición del Valor Razonable – NIIF 13</a:t>
            </a:r>
            <a:endParaRPr lang="es-CL"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632017"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1043608" y="0"/>
            <a:ext cx="4968552" cy="1052736"/>
          </a:xfrm>
        </p:spPr>
        <p:txBody>
          <a:bodyPr>
            <a:normAutofit/>
          </a:bodyPr>
          <a:lstStyle/>
          <a:p>
            <a:r>
              <a:rPr lang="es-ES_tradnl" sz="2400" dirty="0"/>
              <a:t>¿Qué es el Valor Razonable?</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633042"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856984" cy="5632311"/>
          </a:xfrm>
          <a:prstGeom prst="rect">
            <a:avLst/>
          </a:prstGeom>
          <a:noFill/>
        </p:spPr>
        <p:txBody>
          <a:bodyPr wrap="square" rtlCol="0">
            <a:spAutoFit/>
          </a:bodyPr>
          <a:lstStyle/>
          <a:p>
            <a:pPr algn="just">
              <a:buFont typeface="Arial" pitchFamily="34" charset="0"/>
              <a:buChar char="•"/>
            </a:pPr>
            <a:r>
              <a:rPr lang="es-ES_tradnl" dirty="0"/>
              <a:t>  El </a:t>
            </a:r>
            <a:r>
              <a:rPr lang="es-ES_tradnl" b="1" dirty="0"/>
              <a:t>valor razonable </a:t>
            </a:r>
            <a:r>
              <a:rPr lang="es-ES_tradnl" dirty="0"/>
              <a:t>es “el </a:t>
            </a:r>
            <a:r>
              <a:rPr lang="es-ES_tradnl" b="1" dirty="0"/>
              <a:t>precio</a:t>
            </a:r>
            <a:r>
              <a:rPr lang="es-ES_tradnl" dirty="0"/>
              <a:t> al que tendría lugar una </a:t>
            </a:r>
            <a:r>
              <a:rPr lang="es-ES_tradnl" b="1" i="1" dirty="0"/>
              <a:t>transacción ordenada</a:t>
            </a:r>
            <a:r>
              <a:rPr lang="es-ES_tradnl" i="1" dirty="0"/>
              <a:t> </a:t>
            </a:r>
            <a:r>
              <a:rPr lang="es-ES_tradnl" dirty="0"/>
              <a:t>para vender el activo o transferir el pasivo entre </a:t>
            </a:r>
            <a:r>
              <a:rPr lang="es-ES_tradnl" i="1" dirty="0"/>
              <a:t>participantes del mercado</a:t>
            </a:r>
            <a:r>
              <a:rPr lang="es-ES_tradnl" dirty="0"/>
              <a:t> en la fecha de la medición en condiciones de mercado presentes” (Nº 2, NIIF 13)</a:t>
            </a:r>
          </a:p>
          <a:p>
            <a:pPr algn="just">
              <a:buFont typeface="Arial" pitchFamily="34" charset="0"/>
              <a:buChar char="•"/>
            </a:pPr>
            <a:endParaRPr lang="es-ES_tradnl" dirty="0"/>
          </a:p>
          <a:p>
            <a:pPr algn="just">
              <a:buFont typeface="Arial" pitchFamily="34" charset="0"/>
              <a:buChar char="•"/>
            </a:pPr>
            <a:r>
              <a:rPr lang="es-ES_tradnl" dirty="0"/>
              <a:t> El valor razonable se basa en el mercado y, por lo tanto, si este no es observable lo medirá “utilizando otra técnica de </a:t>
            </a:r>
            <a:r>
              <a:rPr lang="es-ES_tradnl" b="1" dirty="0"/>
              <a:t>valoración</a:t>
            </a:r>
            <a:r>
              <a:rPr lang="es-ES_tradnl" dirty="0"/>
              <a:t> que </a:t>
            </a:r>
            <a:r>
              <a:rPr lang="es-ES_tradnl" b="1" dirty="0"/>
              <a:t>maximice</a:t>
            </a:r>
            <a:r>
              <a:rPr lang="es-ES_tradnl" dirty="0"/>
              <a:t> el </a:t>
            </a:r>
            <a:r>
              <a:rPr lang="es-ES_tradnl" b="1" dirty="0"/>
              <a:t>uso </a:t>
            </a:r>
            <a:r>
              <a:rPr lang="es-ES_tradnl" dirty="0"/>
              <a:t>de </a:t>
            </a:r>
            <a:r>
              <a:rPr lang="es-ES_tradnl" b="1" dirty="0"/>
              <a:t>datos</a:t>
            </a:r>
            <a:r>
              <a:rPr lang="es-ES_tradnl" dirty="0"/>
              <a:t> de entrada </a:t>
            </a:r>
            <a:r>
              <a:rPr lang="es-ES_tradnl" b="1" dirty="0"/>
              <a:t>observables</a:t>
            </a:r>
            <a:r>
              <a:rPr lang="es-ES_tradnl" dirty="0"/>
              <a:t> relevantes y minimice el uso de datos …no observables” (Nº 3, NIIF 13)</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Ejemplo</a:t>
            </a:r>
            <a:r>
              <a:rPr lang="es-ES_tradnl" dirty="0"/>
              <a:t>: </a:t>
            </a:r>
            <a:r>
              <a:rPr lang="es-ES" dirty="0"/>
              <a:t>Inversiones El Peral </a:t>
            </a:r>
            <a:r>
              <a:rPr lang="es-ES" dirty="0" err="1"/>
              <a:t>SpA</a:t>
            </a:r>
            <a:r>
              <a:rPr lang="es-ES" dirty="0"/>
              <a:t> es un </a:t>
            </a:r>
            <a:r>
              <a:rPr lang="es-ES" b="1" dirty="0" err="1"/>
              <a:t>family</a:t>
            </a:r>
            <a:r>
              <a:rPr lang="es-ES" b="1" dirty="0"/>
              <a:t> office</a:t>
            </a:r>
            <a:r>
              <a:rPr lang="es-ES" dirty="0"/>
              <a:t>, que invierte en instrumentos financieros. Al cierre de junio 2014 el contador debe presentar la información financiera semestral de El Peral, que incluye una inversión en </a:t>
            </a:r>
            <a:r>
              <a:rPr lang="es-ES" b="1" dirty="0"/>
              <a:t>100.000</a:t>
            </a:r>
            <a:r>
              <a:rPr lang="es-ES" dirty="0"/>
              <a:t> </a:t>
            </a:r>
            <a:r>
              <a:rPr lang="es-ES" b="1" dirty="0"/>
              <a:t>acciones</a:t>
            </a:r>
            <a:r>
              <a:rPr lang="es-ES" dirty="0"/>
              <a:t> de </a:t>
            </a:r>
            <a:r>
              <a:rPr lang="es-ES" b="1" dirty="0"/>
              <a:t>Cencosud</a:t>
            </a:r>
            <a:r>
              <a:rPr lang="es-ES" dirty="0"/>
              <a:t>. Estas se deben presentar a valor razonable, él no está seguro qué valor tomar, entró al sitio de la Bolsa de Comercio y encontró:</a:t>
            </a:r>
          </a:p>
          <a:p>
            <a:pPr algn="just">
              <a:buFont typeface="Arial" pitchFamily="34" charset="0"/>
              <a:buChar char="•"/>
            </a:pPr>
            <a:endParaRPr lang="es-ES" dirty="0"/>
          </a:p>
          <a:p>
            <a:pPr algn="just">
              <a:buFont typeface="Arial" pitchFamily="34" charset="0"/>
              <a:buChar char="•"/>
            </a:pPr>
            <a:endParaRPr lang="es-ES" dirty="0"/>
          </a:p>
          <a:p>
            <a:pPr algn="just">
              <a:buFont typeface="Arial" pitchFamily="34" charset="0"/>
              <a:buChar char="•"/>
            </a:pPr>
            <a:endParaRPr lang="es-ES" dirty="0"/>
          </a:p>
          <a:p>
            <a:pPr algn="just">
              <a:buFont typeface="Arial" pitchFamily="34" charset="0"/>
              <a:buChar char="•"/>
            </a:pPr>
            <a:endParaRPr lang="es-ES" dirty="0"/>
          </a:p>
          <a:p>
            <a:pPr algn="just">
              <a:buFont typeface="Arial" pitchFamily="34" charset="0"/>
              <a:buChar char="•"/>
            </a:pPr>
            <a:endParaRPr lang="es-ES" dirty="0"/>
          </a:p>
          <a:p>
            <a:pPr algn="just"/>
            <a:endParaRPr lang="es-ES" dirty="0"/>
          </a:p>
          <a:p>
            <a:pPr algn="just">
              <a:buFont typeface="Arial" pitchFamily="34" charset="0"/>
              <a:buChar char="•"/>
            </a:pPr>
            <a:r>
              <a:rPr lang="es-ES" dirty="0"/>
              <a:t> </a:t>
            </a:r>
            <a:r>
              <a:rPr lang="es-ES" b="1" dirty="0"/>
              <a:t>Indíquele cuál es valor razonable</a:t>
            </a:r>
          </a:p>
        </p:txBody>
      </p:sp>
      <p:pic>
        <p:nvPicPr>
          <p:cNvPr id="632835" name="Picture 3"/>
          <p:cNvPicPr>
            <a:picLocks noChangeAspect="1" noChangeArrowheads="1"/>
          </p:cNvPicPr>
          <p:nvPr/>
        </p:nvPicPr>
        <p:blipFill>
          <a:blip r:embed="rId5" cstate="print"/>
          <a:srcRect/>
          <a:stretch>
            <a:fillRect/>
          </a:stretch>
        </p:blipFill>
        <p:spPr bwMode="auto">
          <a:xfrm>
            <a:off x="4355976" y="4725144"/>
            <a:ext cx="3456384" cy="1671285"/>
          </a:xfrm>
          <a:prstGeom prst="rect">
            <a:avLst/>
          </a:prstGeom>
          <a:noFill/>
          <a:ln w="9525">
            <a:noFill/>
            <a:miter lim="800000"/>
            <a:headEnd/>
            <a:tailEnd/>
          </a:ln>
        </p:spPr>
      </p:pic>
      <p:pic>
        <p:nvPicPr>
          <p:cNvPr id="632838" name="Picture 6"/>
          <p:cNvPicPr>
            <a:picLocks noChangeAspect="1" noChangeArrowheads="1"/>
          </p:cNvPicPr>
          <p:nvPr/>
        </p:nvPicPr>
        <p:blipFill>
          <a:blip r:embed="rId6" cstate="print"/>
          <a:srcRect/>
          <a:stretch>
            <a:fillRect/>
          </a:stretch>
        </p:blipFill>
        <p:spPr bwMode="auto">
          <a:xfrm>
            <a:off x="122852" y="4725144"/>
            <a:ext cx="3413755" cy="1344166"/>
          </a:xfrm>
          <a:prstGeom prst="rect">
            <a:avLst/>
          </a:prstGeom>
          <a:noFill/>
          <a:ln w="9525">
            <a:noFill/>
            <a:miter lim="800000"/>
            <a:headEnd/>
            <a:tailEnd/>
          </a:ln>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3283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32835"/>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1043608" y="0"/>
            <a:ext cx="4968552" cy="1052736"/>
          </a:xfrm>
        </p:spPr>
        <p:txBody>
          <a:bodyPr>
            <a:normAutofit/>
          </a:bodyPr>
          <a:lstStyle/>
          <a:p>
            <a:r>
              <a:rPr lang="es-ES_tradnl" sz="2400" dirty="0"/>
              <a:t>¿Qué es el Valor Razonable?</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634067"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lgn="just"/>
            <a:r>
              <a:rPr lang="es-ES_tradnl" dirty="0"/>
              <a:t>        El </a:t>
            </a:r>
            <a:r>
              <a:rPr lang="es-ES_tradnl" b="1" dirty="0"/>
              <a:t>valor razonable </a:t>
            </a:r>
            <a:r>
              <a:rPr lang="es-ES_tradnl" dirty="0"/>
              <a:t>de la acción </a:t>
            </a:r>
            <a:r>
              <a:rPr lang="es-ES_tradnl" b="1" dirty="0"/>
              <a:t>de Cencosud </a:t>
            </a:r>
            <a:r>
              <a:rPr lang="es-ES_tradnl" dirty="0"/>
              <a:t>al cierre de junio 2014 es </a:t>
            </a:r>
            <a:r>
              <a:rPr lang="es-ES_tradnl" b="1" dirty="0"/>
              <a:t>$ 1.821,1 </a:t>
            </a:r>
            <a:r>
              <a:rPr lang="es-ES_tradnl" dirty="0"/>
              <a:t>pues ese valor se fijo en la </a:t>
            </a:r>
            <a:r>
              <a:rPr lang="es-ES_tradnl" b="1" dirty="0"/>
              <a:t>Bolsa de Comercio </a:t>
            </a:r>
            <a:r>
              <a:rPr lang="es-ES_tradnl" dirty="0"/>
              <a:t>en </a:t>
            </a:r>
            <a:r>
              <a:rPr lang="es-ES_tradnl" b="1" dirty="0"/>
              <a:t>transacciones ordenadas </a:t>
            </a:r>
            <a:r>
              <a:rPr lang="es-ES_tradnl" dirty="0"/>
              <a:t>entre participantes del mercado, con las </a:t>
            </a:r>
            <a:r>
              <a:rPr lang="es-ES_tradnl" b="1" dirty="0"/>
              <a:t>condiciones presentes </a:t>
            </a:r>
            <a:r>
              <a:rPr lang="es-ES_tradnl" dirty="0"/>
              <a:t>en la </a:t>
            </a:r>
            <a:r>
              <a:rPr lang="es-ES_tradnl" b="1" dirty="0"/>
              <a:t>fecha de medición</a:t>
            </a:r>
            <a:r>
              <a:rPr lang="es-ES_tradnl" dirty="0"/>
              <a:t>, que es el 30 de junio 2014.</a:t>
            </a:r>
          </a:p>
          <a:p>
            <a:pPr algn="just">
              <a:buFont typeface="Arial" pitchFamily="34" charset="0"/>
              <a:buChar char="•"/>
            </a:pPr>
            <a:endParaRPr lang="es-ES_tradnl" dirty="0"/>
          </a:p>
          <a:p>
            <a:pPr algn="just">
              <a:buFont typeface="Arial" pitchFamily="34" charset="0"/>
              <a:buChar char="•"/>
            </a:pPr>
            <a:r>
              <a:rPr lang="es-ES_tradnl" dirty="0"/>
              <a:t>Así, el </a:t>
            </a:r>
            <a:r>
              <a:rPr lang="es-ES_tradnl" b="1" dirty="0"/>
              <a:t>valor razonable </a:t>
            </a:r>
            <a:r>
              <a:rPr lang="es-ES_tradnl" dirty="0"/>
              <a:t>de una </a:t>
            </a:r>
            <a:r>
              <a:rPr lang="es-ES_tradnl" b="1" dirty="0"/>
              <a:t>acción</a:t>
            </a:r>
            <a:r>
              <a:rPr lang="es-ES_tradnl" dirty="0"/>
              <a:t> o </a:t>
            </a:r>
            <a:r>
              <a:rPr lang="es-ES_tradnl" b="1" dirty="0"/>
              <a:t>bono</a:t>
            </a:r>
            <a:r>
              <a:rPr lang="es-ES_tradnl" dirty="0"/>
              <a:t> que </a:t>
            </a:r>
            <a:r>
              <a:rPr lang="es-ES_tradnl" b="1" dirty="0"/>
              <a:t>se transa</a:t>
            </a:r>
            <a:r>
              <a:rPr lang="es-ES_tradnl" dirty="0"/>
              <a:t>, en cantidad </a:t>
            </a:r>
            <a:r>
              <a:rPr lang="es-ES_tradnl" b="1" dirty="0"/>
              <a:t>relevante</a:t>
            </a:r>
            <a:r>
              <a:rPr lang="es-ES_tradnl" dirty="0"/>
              <a:t>, todos los días, sería el </a:t>
            </a:r>
            <a:r>
              <a:rPr lang="es-ES_tradnl" b="1" dirty="0"/>
              <a:t>precio</a:t>
            </a:r>
            <a:r>
              <a:rPr lang="es-ES_tradnl" dirty="0"/>
              <a:t> del día de </a:t>
            </a:r>
            <a:r>
              <a:rPr lang="es-ES_tradnl" b="1" dirty="0"/>
              <a:t>cierre</a:t>
            </a:r>
            <a:r>
              <a:rPr lang="es-ES_tradnl" dirty="0"/>
              <a:t> de los estados financieros. Si no se transó el día de cierre, deberemos utilizar datos objetivos, como las transacciones de días previos. </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Ejemplo: </a:t>
            </a:r>
            <a:r>
              <a:rPr lang="es-ES_tradnl" dirty="0"/>
              <a:t>AquaChile indica en la nota 2.7 de sus EE.FF. 2012: “</a:t>
            </a:r>
            <a:r>
              <a:rPr lang="es-CL" dirty="0"/>
              <a:t>La </a:t>
            </a:r>
            <a:r>
              <a:rPr lang="es-CL" b="1" dirty="0"/>
              <a:t>evaluación</a:t>
            </a:r>
            <a:r>
              <a:rPr lang="es-CL" dirty="0"/>
              <a:t> es revisada para </a:t>
            </a:r>
            <a:r>
              <a:rPr lang="es-CL" b="1" dirty="0"/>
              <a:t>cada centro </a:t>
            </a:r>
            <a:r>
              <a:rPr lang="es-CL" dirty="0"/>
              <a:t>de cultivo ... En su cálculo, el valor es estimado considerando el </a:t>
            </a:r>
            <a:r>
              <a:rPr lang="es-CL" b="1" dirty="0"/>
              <a:t>peso promedio</a:t>
            </a:r>
            <a:r>
              <a:rPr lang="es-CL" dirty="0"/>
              <a:t> al que se encuentre esa biomasa, la cual a su vez es </a:t>
            </a:r>
            <a:r>
              <a:rPr lang="es-CL" b="1" dirty="0"/>
              <a:t>multiplicada</a:t>
            </a:r>
            <a:r>
              <a:rPr lang="es-CL" dirty="0"/>
              <a:t> por el </a:t>
            </a:r>
            <a:r>
              <a:rPr lang="es-CL" b="1" dirty="0"/>
              <a:t>valor</a:t>
            </a:r>
            <a:r>
              <a:rPr lang="es-CL" dirty="0"/>
              <a:t> por </a:t>
            </a:r>
            <a:r>
              <a:rPr lang="es-CL" b="1" dirty="0"/>
              <a:t>kilo</a:t>
            </a:r>
            <a:r>
              <a:rPr lang="es-CL" dirty="0"/>
              <a:t> que refleja el </a:t>
            </a:r>
            <a:r>
              <a:rPr lang="es-CL" b="1" dirty="0"/>
              <a:t>precio</a:t>
            </a:r>
            <a:r>
              <a:rPr lang="es-CL" dirty="0"/>
              <a:t> de </a:t>
            </a:r>
            <a:r>
              <a:rPr lang="es-CL" b="1" dirty="0"/>
              <a:t>mercado</a:t>
            </a:r>
            <a:r>
              <a:rPr lang="es-CL" dirty="0"/>
              <a:t>. El precio de mercado es </a:t>
            </a:r>
            <a:r>
              <a:rPr lang="es-CL" b="1" dirty="0"/>
              <a:t>obtenido</a:t>
            </a:r>
            <a:r>
              <a:rPr lang="es-CL" dirty="0"/>
              <a:t> de un </a:t>
            </a:r>
            <a:r>
              <a:rPr lang="es-CL" b="1" dirty="0"/>
              <a:t>rango</a:t>
            </a:r>
            <a:r>
              <a:rPr lang="es-CL" dirty="0"/>
              <a:t> de precios, normalmente de las </a:t>
            </a:r>
            <a:r>
              <a:rPr lang="es-CL" b="1" dirty="0"/>
              <a:t>ventas</a:t>
            </a:r>
            <a:r>
              <a:rPr lang="es-CL" dirty="0"/>
              <a:t> realizadas </a:t>
            </a:r>
            <a:r>
              <a:rPr lang="es-CL" b="1" dirty="0"/>
              <a:t>cercanas</a:t>
            </a:r>
            <a:r>
              <a:rPr lang="es-CL" dirty="0"/>
              <a:t> al </a:t>
            </a:r>
            <a:r>
              <a:rPr lang="es-CL" b="1" dirty="0"/>
              <a:t>cierre</a:t>
            </a:r>
            <a:r>
              <a:rPr lang="es-CL" dirty="0"/>
              <a:t> de los estados financieros.”</a:t>
            </a:r>
            <a:endParaRPr lang="es-ES_tradnl" dirty="0"/>
          </a:p>
          <a:p>
            <a:pPr algn="just">
              <a:buFont typeface="Arial" pitchFamily="34" charset="0"/>
              <a:buChar char="•"/>
            </a:pPr>
            <a:endParaRPr lang="es-ES_tradnl" dirty="0"/>
          </a:p>
          <a:p>
            <a:pPr algn="just">
              <a:buFont typeface="Arial" pitchFamily="34" charset="0"/>
              <a:buChar char="•"/>
            </a:pPr>
            <a:r>
              <a:rPr lang="es-ES_tradnl" dirty="0"/>
              <a:t> Es importante considerar que, una vez definida la técnica de valorización cuando no hay un precio observable, debemos </a:t>
            </a:r>
            <a:r>
              <a:rPr lang="es-ES_tradnl" b="1" dirty="0"/>
              <a:t>ser coherentes </a:t>
            </a:r>
            <a:r>
              <a:rPr lang="es-ES_tradnl" dirty="0"/>
              <a:t>para instrumentos similares.</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Ejemplo:</a:t>
            </a:r>
            <a:r>
              <a:rPr lang="es-ES_tradnl" dirty="0"/>
              <a:t> si  una empresa define una técnica para valorizar un derivado que no se transa en un mercado abierto, como un </a:t>
            </a:r>
            <a:r>
              <a:rPr lang="es-ES_tradnl" dirty="0" err="1"/>
              <a:t>cross</a:t>
            </a:r>
            <a:r>
              <a:rPr lang="es-ES_tradnl" dirty="0"/>
              <a:t> </a:t>
            </a:r>
            <a:r>
              <a:rPr lang="es-ES_tradnl" dirty="0" err="1"/>
              <a:t>currency</a:t>
            </a:r>
            <a:r>
              <a:rPr lang="es-ES_tradnl" dirty="0"/>
              <a:t> swap, esta debe ser coherente con la técnica que utilice para valorizar otros derivados no transados en un mercado, como los forwards.</a:t>
            </a:r>
          </a:p>
        </p:txBody>
      </p:sp>
      <p:sp>
        <p:nvSpPr>
          <p:cNvPr id="8" name="7 Flecha derecha"/>
          <p:cNvSpPr/>
          <p:nvPr/>
        </p:nvSpPr>
        <p:spPr>
          <a:xfrm>
            <a:off x="251520" y="1124744"/>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0"/>
            <a:ext cx="5400600" cy="1052736"/>
          </a:xfrm>
        </p:spPr>
        <p:txBody>
          <a:bodyPr>
            <a:normAutofit/>
          </a:bodyPr>
          <a:lstStyle/>
          <a:p>
            <a:r>
              <a:rPr lang="es-ES_tradnl" sz="2400" dirty="0"/>
              <a:t>Aplicación: Valorización de Novillos</a:t>
            </a:r>
            <a:endParaRPr lang="es-CL" sz="1300" dirty="0"/>
          </a:p>
        </p:txBody>
      </p:sp>
      <p:graphicFrame>
        <p:nvGraphicFramePr>
          <p:cNvPr id="1026" name="Object 2"/>
          <p:cNvGraphicFramePr>
            <a:graphicFrameLocks noChangeAspect="1"/>
          </p:cNvGraphicFramePr>
          <p:nvPr/>
        </p:nvGraphicFramePr>
        <p:xfrm>
          <a:off x="0" y="0"/>
          <a:ext cx="971600" cy="1053457"/>
        </p:xfrm>
        <a:graphic>
          <a:graphicData uri="http://schemas.openxmlformats.org/presentationml/2006/ole">
            <mc:AlternateContent xmlns:mc="http://schemas.openxmlformats.org/markup-compatibility/2006">
              <mc:Choice xmlns:v="urn:schemas-microsoft-com:vml" Requires="v">
                <p:oleObj spid="_x0000_s799956"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784976" cy="1200329"/>
          </a:xfrm>
          <a:prstGeom prst="rect">
            <a:avLst/>
          </a:prstGeom>
          <a:noFill/>
        </p:spPr>
        <p:txBody>
          <a:bodyPr wrap="square" rtlCol="0">
            <a:spAutoFit/>
          </a:bodyPr>
          <a:lstStyle/>
          <a:p>
            <a:pPr algn="just">
              <a:buFont typeface="Arial" pitchFamily="34" charset="0"/>
              <a:buChar char="•"/>
            </a:pPr>
            <a:r>
              <a:rPr lang="es-ES_tradnl" dirty="0"/>
              <a:t> Analizaremos el </a:t>
            </a:r>
            <a:r>
              <a:rPr lang="es-ES_tradnl" b="1" dirty="0"/>
              <a:t>caso</a:t>
            </a:r>
            <a:r>
              <a:rPr lang="es-ES_tradnl" dirty="0"/>
              <a:t> de un intermediario que compra </a:t>
            </a:r>
            <a:r>
              <a:rPr lang="es-ES_tradnl" b="1" dirty="0"/>
              <a:t>1.000 novillos </a:t>
            </a:r>
            <a:r>
              <a:rPr lang="es-ES_tradnl" dirty="0"/>
              <a:t>para </a:t>
            </a:r>
            <a:r>
              <a:rPr lang="es-ES_tradnl" b="1" dirty="0"/>
              <a:t>engordar</a:t>
            </a:r>
            <a:r>
              <a:rPr lang="es-ES_tradnl" dirty="0"/>
              <a:t> en </a:t>
            </a:r>
            <a:r>
              <a:rPr lang="es-ES_tradnl" b="1" dirty="0"/>
              <a:t>Osorno</a:t>
            </a:r>
            <a:r>
              <a:rPr lang="es-ES_tradnl" dirty="0"/>
              <a:t>. Estos son </a:t>
            </a:r>
            <a:r>
              <a:rPr lang="es-ES_tradnl" b="1" dirty="0"/>
              <a:t>activos biológicos </a:t>
            </a:r>
            <a:r>
              <a:rPr lang="es-ES_tradnl" dirty="0"/>
              <a:t>(animales vivos o plantas sobre los que podemos gestionar y medir su cambio), los que se miden a </a:t>
            </a:r>
            <a:r>
              <a:rPr lang="es-ES_tradnl" b="1" dirty="0"/>
              <a:t>valor justo menos los costos de venta </a:t>
            </a:r>
            <a:r>
              <a:rPr lang="es-ES_tradnl" dirty="0"/>
              <a:t>estimados. (Nº 12, NIC 41)</a:t>
            </a:r>
          </a:p>
        </p:txBody>
      </p:sp>
      <p:sp>
        <p:nvSpPr>
          <p:cNvPr id="9" name="2 Subtítulo"/>
          <p:cNvSpPr txBox="1">
            <a:spLocks/>
          </p:cNvSpPr>
          <p:nvPr/>
        </p:nvSpPr>
        <p:spPr>
          <a:xfrm>
            <a:off x="6084168" y="0"/>
            <a:ext cx="3059832" cy="1052736"/>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200000"/>
              </a:lnSpc>
              <a:spcBef>
                <a:spcPct val="20000"/>
              </a:spcBef>
              <a:spcAft>
                <a:spcPts val="0"/>
              </a:spcAft>
              <a:buClrTx/>
              <a:buSzTx/>
              <a:buFont typeface="Arial" pitchFamily="34" charset="0"/>
              <a:buNone/>
              <a:tabLst/>
              <a:defRPr/>
            </a:pPr>
            <a:r>
              <a:rPr kumimoji="0" lang="es-ES_tradnl" sz="2400" b="0" i="0" u="none" strike="noStrike" kern="1200" cap="none" spc="0" normalizeH="0" baseline="0" noProof="0" dirty="0">
                <a:ln>
                  <a:noFill/>
                </a:ln>
                <a:solidFill>
                  <a:schemeClr val="tx1">
                    <a:tint val="75000"/>
                  </a:schemeClr>
                </a:solidFill>
                <a:effectLst/>
                <a:uLnTx/>
                <a:uFillTx/>
                <a:latin typeface="+mn-lt"/>
                <a:ea typeface="+mn-ea"/>
                <a:cs typeface="+mn-cs"/>
              </a:rPr>
              <a:t>Contabilidad Gerencial</a:t>
            </a:r>
          </a:p>
        </p:txBody>
      </p:sp>
      <p:pic>
        <p:nvPicPr>
          <p:cNvPr id="799747" name="Picture 3"/>
          <p:cNvPicPr>
            <a:picLocks noChangeAspect="1" noChangeArrowheads="1"/>
          </p:cNvPicPr>
          <p:nvPr/>
        </p:nvPicPr>
        <p:blipFill>
          <a:blip r:embed="rId5" cstate="print"/>
          <a:srcRect/>
          <a:stretch>
            <a:fillRect/>
          </a:stretch>
        </p:blipFill>
        <p:spPr bwMode="auto">
          <a:xfrm>
            <a:off x="6111171" y="1988840"/>
            <a:ext cx="2925325" cy="1800200"/>
          </a:xfrm>
          <a:prstGeom prst="rect">
            <a:avLst/>
          </a:prstGeom>
          <a:noFill/>
          <a:ln w="9525">
            <a:noFill/>
            <a:miter lim="800000"/>
            <a:headEnd/>
            <a:tailEnd/>
          </a:ln>
          <a:effectLst/>
        </p:spPr>
      </p:pic>
      <p:sp>
        <p:nvSpPr>
          <p:cNvPr id="8" name="7 CuadroTexto"/>
          <p:cNvSpPr txBox="1"/>
          <p:nvPr/>
        </p:nvSpPr>
        <p:spPr>
          <a:xfrm>
            <a:off x="107504" y="3645024"/>
            <a:ext cx="8784976" cy="3139321"/>
          </a:xfrm>
          <a:prstGeom prst="rect">
            <a:avLst/>
          </a:prstGeom>
          <a:noFill/>
        </p:spPr>
        <p:txBody>
          <a:bodyPr wrap="square" rtlCol="0">
            <a:spAutoFit/>
          </a:bodyPr>
          <a:lstStyle/>
          <a:p>
            <a:pPr algn="just">
              <a:buFont typeface="Arial" pitchFamily="34" charset="0"/>
              <a:buChar char="•"/>
            </a:pPr>
            <a:endParaRPr lang="es-ES_tradnl" dirty="0"/>
          </a:p>
          <a:p>
            <a:pPr algn="just">
              <a:buFont typeface="Arial" pitchFamily="34" charset="0"/>
              <a:buChar char="•"/>
            </a:pPr>
            <a:r>
              <a:rPr lang="es-ES_tradnl" dirty="0"/>
              <a:t> El año 2011 se beneficiaron 724.830 cabezas de ganado bovino en Chile.  Lo que permitió generar 190.979 toneladas de carne en vara.  De las cabezas, 53% fueron novillos.</a:t>
            </a:r>
          </a:p>
          <a:p>
            <a:pPr algn="just">
              <a:buFont typeface="Arial" pitchFamily="34" charset="0"/>
              <a:buChar char="•"/>
            </a:pPr>
            <a:endParaRPr lang="es-ES_tradnl" dirty="0"/>
          </a:p>
          <a:p>
            <a:pPr algn="just">
              <a:buFont typeface="Arial" pitchFamily="34" charset="0"/>
              <a:buChar char="•"/>
            </a:pPr>
            <a:r>
              <a:rPr lang="es-ES_tradnl" dirty="0"/>
              <a:t> Casi 2/3 del ganado bovino de Chile está en las regiones de la Araucanía, Los Lagos y Los Ríos. </a:t>
            </a:r>
          </a:p>
          <a:p>
            <a:pPr algn="just">
              <a:buFont typeface="Arial" pitchFamily="34" charset="0"/>
              <a:buChar char="•"/>
            </a:pPr>
            <a:endParaRPr lang="es-ES_tradnl" dirty="0"/>
          </a:p>
          <a:p>
            <a:pPr algn="just">
              <a:buFont typeface="Arial" pitchFamily="34" charset="0"/>
              <a:buChar char="•"/>
            </a:pPr>
            <a:r>
              <a:rPr lang="es-ES_tradnl" dirty="0"/>
              <a:t> El 2011 se remataron </a:t>
            </a:r>
            <a:r>
              <a:rPr lang="es-ES_tradnl" b="1" dirty="0"/>
              <a:t>915.551 cabezas</a:t>
            </a:r>
            <a:r>
              <a:rPr lang="es-ES_tradnl" dirty="0"/>
              <a:t> de </a:t>
            </a:r>
            <a:r>
              <a:rPr lang="es-ES_tradnl" b="1" dirty="0"/>
              <a:t>ganado</a:t>
            </a:r>
            <a:r>
              <a:rPr lang="es-ES_tradnl" dirty="0"/>
              <a:t> en las </a:t>
            </a:r>
            <a:r>
              <a:rPr lang="es-ES_tradnl" b="1" dirty="0"/>
              <a:t>ferias</a:t>
            </a:r>
            <a:r>
              <a:rPr lang="es-ES_tradnl" dirty="0"/>
              <a:t>. Los </a:t>
            </a:r>
            <a:r>
              <a:rPr lang="es-ES_tradnl" b="1" dirty="0"/>
              <a:t>35 locales </a:t>
            </a:r>
            <a:r>
              <a:rPr lang="es-ES_tradnl" dirty="0"/>
              <a:t>afiliados a la AFECH A.G. hacen más del </a:t>
            </a:r>
            <a:r>
              <a:rPr lang="es-ES_tradnl" b="1" dirty="0"/>
              <a:t>80%</a:t>
            </a:r>
            <a:r>
              <a:rPr lang="es-ES_tradnl" dirty="0"/>
              <a:t> de las transacciones feriales de ganado de Chile. Incluye empresas como Tattersal Remates,  </a:t>
            </a:r>
            <a:r>
              <a:rPr lang="es-ES_tradnl" dirty="0" err="1"/>
              <a:t>Fegosa</a:t>
            </a:r>
            <a:r>
              <a:rPr lang="es-ES_tradnl" dirty="0"/>
              <a:t>, etc.  Las que a través de sus web permiten tener </a:t>
            </a:r>
            <a:r>
              <a:rPr lang="es-ES_tradnl" b="1" dirty="0"/>
              <a:t>precio objetivos </a:t>
            </a:r>
            <a:r>
              <a:rPr lang="es-ES_tradnl" dirty="0"/>
              <a:t>de los remates de animales el precio en que se subastaron.</a:t>
            </a:r>
          </a:p>
        </p:txBody>
      </p:sp>
      <p:sp>
        <p:nvSpPr>
          <p:cNvPr id="10" name="9 CuadroTexto"/>
          <p:cNvSpPr txBox="1"/>
          <p:nvPr/>
        </p:nvSpPr>
        <p:spPr>
          <a:xfrm>
            <a:off x="107504" y="2276872"/>
            <a:ext cx="5688632" cy="1477328"/>
          </a:xfrm>
          <a:prstGeom prst="rect">
            <a:avLst/>
          </a:prstGeom>
          <a:noFill/>
        </p:spPr>
        <p:txBody>
          <a:bodyPr wrap="square" rtlCol="0">
            <a:spAutoFit/>
          </a:bodyPr>
          <a:lstStyle/>
          <a:p>
            <a:pPr algn="just">
              <a:buFont typeface="Arial" pitchFamily="34" charset="0"/>
              <a:buChar char="•"/>
            </a:pPr>
            <a:r>
              <a:rPr lang="es-ES_tradnl" dirty="0"/>
              <a:t> En el sur de Chile existen distintos predios que se dedican a la ganadería, criando ganado o bien comprándolo de criadores para luego engordarlo.  Se requieren cerca de 0,5 hectáreas para cada </a:t>
            </a:r>
            <a:r>
              <a:rPr lang="es-ES_tradnl" b="1" dirty="0"/>
              <a:t>novillo</a:t>
            </a:r>
            <a:r>
              <a:rPr lang="es-ES_tradnl" dirty="0"/>
              <a:t> y entre </a:t>
            </a:r>
            <a:r>
              <a:rPr lang="es-ES_tradnl" b="1" dirty="0"/>
              <a:t>12 </a:t>
            </a:r>
            <a:r>
              <a:rPr lang="es-ES_tradnl" dirty="0"/>
              <a:t>y</a:t>
            </a:r>
            <a:r>
              <a:rPr lang="es-ES_tradnl" b="1" dirty="0"/>
              <a:t> 18 meses </a:t>
            </a:r>
            <a:r>
              <a:rPr lang="es-ES_tradnl" dirty="0"/>
              <a:t>para </a:t>
            </a:r>
            <a:r>
              <a:rPr lang="es-ES_tradnl" b="1" dirty="0"/>
              <a:t>engordarlo</a:t>
            </a:r>
            <a:r>
              <a:rPr lang="es-ES_tradnl" dirty="0"/>
              <a:t> (dependiendo de la edad).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997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256584" cy="1052736"/>
          </a:xfrm>
        </p:spPr>
        <p:txBody>
          <a:bodyPr>
            <a:normAutofit/>
          </a:bodyPr>
          <a:lstStyle/>
          <a:p>
            <a:r>
              <a:rPr lang="es-ES_tradnl" sz="2400" dirty="0"/>
              <a:t>Consideraciones cálculo del Valor Justo</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800979"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036496" cy="5909310"/>
          </a:xfrm>
          <a:prstGeom prst="rect">
            <a:avLst/>
          </a:prstGeom>
          <a:noFill/>
        </p:spPr>
        <p:txBody>
          <a:bodyPr wrap="square" rtlCol="0">
            <a:spAutoFit/>
          </a:bodyPr>
          <a:lstStyle/>
          <a:p>
            <a:pPr algn="just" defTabSz="900113"/>
            <a:r>
              <a:rPr lang="es-ES_tradnl" dirty="0"/>
              <a:t>Requerimos considerar, para valorizar la posible “transacción”:</a:t>
            </a:r>
          </a:p>
          <a:p>
            <a:pPr marL="263525" indent="-263525" algn="just" defTabSz="900113">
              <a:buFont typeface="+mj-lt"/>
              <a:buAutoNum type="arabicPeriod"/>
              <a:tabLst>
                <a:tab pos="1703388" algn="l"/>
              </a:tabLst>
            </a:pPr>
            <a:r>
              <a:rPr lang="es-ES_tradnl" dirty="0"/>
              <a:t>El </a:t>
            </a:r>
            <a:r>
              <a:rPr lang="es-ES_tradnl" b="1" dirty="0"/>
              <a:t>activo</a:t>
            </a:r>
            <a:r>
              <a:rPr lang="es-ES_tradnl" dirty="0"/>
              <a:t> o pasivo </a:t>
            </a:r>
            <a:r>
              <a:rPr lang="es-ES_tradnl" b="1" dirty="0"/>
              <a:t>concreto</a:t>
            </a:r>
            <a:r>
              <a:rPr lang="es-ES_tradnl" dirty="0"/>
              <a:t>, con sus </a:t>
            </a:r>
            <a:r>
              <a:rPr lang="es-ES_tradnl" b="1" dirty="0"/>
              <a:t>características</a:t>
            </a:r>
            <a:r>
              <a:rPr lang="es-ES_tradnl" dirty="0"/>
              <a:t>. Por ejemplo “a) la </a:t>
            </a:r>
            <a:r>
              <a:rPr lang="es-ES_tradnl" b="1" dirty="0"/>
              <a:t>condición y localización</a:t>
            </a:r>
            <a:r>
              <a:rPr lang="es-ES_tradnl" dirty="0"/>
              <a:t> del </a:t>
            </a:r>
            <a:r>
              <a:rPr lang="es-ES_tradnl" b="1" dirty="0"/>
              <a:t>activo</a:t>
            </a:r>
            <a:r>
              <a:rPr lang="es-ES_tradnl" dirty="0"/>
              <a:t>; y b) </a:t>
            </a:r>
            <a:r>
              <a:rPr lang="es-ES_tradnl" b="1" dirty="0"/>
              <a:t>restricciones</a:t>
            </a:r>
            <a:r>
              <a:rPr lang="es-ES_tradnl" dirty="0"/>
              <a:t>, si las hubiera, sobre la </a:t>
            </a:r>
            <a:r>
              <a:rPr lang="es-ES_tradnl" b="1" dirty="0"/>
              <a:t>venta o uso</a:t>
            </a:r>
            <a:r>
              <a:rPr lang="es-ES_tradnl" dirty="0"/>
              <a:t>” (Nº 11, NIIF 13). En nuestro ejemplo,  para el ganado debemos considerar el precio del ganado en la Feria más cercana al predio, por ejemplo Osorno. La necesidad de llegar a la Feria, nos hará incorporar el costo de transporte al valor justo.</a:t>
            </a:r>
          </a:p>
          <a:p>
            <a:pPr marL="263525" indent="-263525" algn="just" defTabSz="900113">
              <a:buFont typeface="+mj-lt"/>
              <a:buAutoNum type="arabicPeriod"/>
              <a:tabLst>
                <a:tab pos="1703388" algn="l"/>
              </a:tabLst>
            </a:pPr>
            <a:endParaRPr lang="es-ES_tradnl" dirty="0"/>
          </a:p>
          <a:p>
            <a:pPr marL="263525" indent="-263525" algn="just" defTabSz="900113">
              <a:buFont typeface="+mj-lt"/>
              <a:buAutoNum type="arabicPeriod"/>
              <a:tabLst>
                <a:tab pos="1703388" algn="l"/>
              </a:tabLst>
            </a:pPr>
            <a:r>
              <a:rPr lang="es-ES_tradnl" dirty="0"/>
              <a:t>De existir un </a:t>
            </a:r>
            <a:r>
              <a:rPr lang="es-ES_tradnl" b="1" dirty="0"/>
              <a:t>mercado principal </a:t>
            </a:r>
            <a:r>
              <a:rPr lang="es-ES_tradnl" dirty="0"/>
              <a:t>del activo o pasivo, se debe considerar éste, sino existe, tomar el más ventajoso. No obstante, es requisito que la entidad tenga acceso posible al mercado que consideró. En nuestro ejemplo,  es relevante cuántas cabezas se transan por feria, para entender la profundidad del mercado y calidad de los precios.  Ahora, si hay 2 con suficientes transacciones para ser mercados relevantes, la principal será la más cercana. </a:t>
            </a:r>
          </a:p>
          <a:p>
            <a:pPr marL="263525" indent="-263525" algn="just" defTabSz="900113">
              <a:buFont typeface="+mj-lt"/>
              <a:buAutoNum type="arabicPeriod"/>
              <a:tabLst>
                <a:tab pos="1703388" algn="l"/>
              </a:tabLst>
            </a:pPr>
            <a:endParaRPr lang="es-ES_tradnl" dirty="0"/>
          </a:p>
          <a:p>
            <a:pPr marL="263525" indent="-263525" algn="just" defTabSz="900113">
              <a:buFont typeface="+mj-lt"/>
              <a:buAutoNum type="arabicPeriod"/>
              <a:tabLst>
                <a:tab pos="1703388" algn="l"/>
              </a:tabLst>
            </a:pPr>
            <a:r>
              <a:rPr lang="es-ES_tradnl" dirty="0"/>
              <a:t>Las </a:t>
            </a:r>
            <a:r>
              <a:rPr lang="es-ES_tradnl" b="1" dirty="0"/>
              <a:t>características</a:t>
            </a:r>
            <a:r>
              <a:rPr lang="es-ES_tradnl" dirty="0"/>
              <a:t> de los </a:t>
            </a:r>
            <a:r>
              <a:rPr lang="es-ES_tradnl" b="1" dirty="0"/>
              <a:t>participantes</a:t>
            </a:r>
            <a:r>
              <a:rPr lang="es-ES_tradnl" dirty="0"/>
              <a:t> del mercado, para entender los supuestos que estos utilizarían para fijar el precio. No se requiere identificar a participantes específicos.</a:t>
            </a:r>
          </a:p>
          <a:p>
            <a:pPr marL="263525" indent="-263525" algn="just" defTabSz="900113">
              <a:buFont typeface="+mj-lt"/>
              <a:buAutoNum type="arabicPeriod"/>
              <a:tabLst>
                <a:tab pos="1703388" algn="l"/>
              </a:tabLst>
            </a:pPr>
            <a:endParaRPr lang="es-ES_tradnl" dirty="0"/>
          </a:p>
          <a:p>
            <a:pPr marL="263525" indent="-263525" algn="just" defTabSz="900113">
              <a:buFont typeface="+mj-lt"/>
              <a:buAutoNum type="arabicPeriod"/>
              <a:tabLst>
                <a:tab pos="1703388" algn="l"/>
              </a:tabLst>
            </a:pPr>
            <a:r>
              <a:rPr lang="es-ES_tradnl" dirty="0"/>
              <a:t>El </a:t>
            </a:r>
            <a:r>
              <a:rPr lang="es-ES_tradnl" b="1" dirty="0"/>
              <a:t>precio</a:t>
            </a:r>
            <a:r>
              <a:rPr lang="es-ES_tradnl" dirty="0"/>
              <a:t> al que se realizaría una </a:t>
            </a:r>
            <a:r>
              <a:rPr lang="es-ES_tradnl" b="1" dirty="0"/>
              <a:t>transacción ordenada </a:t>
            </a:r>
            <a:r>
              <a:rPr lang="es-ES_tradnl" dirty="0"/>
              <a:t>(no una liquidación). </a:t>
            </a:r>
            <a:r>
              <a:rPr lang="es-ES_tradnl" b="1" dirty="0"/>
              <a:t>No</a:t>
            </a:r>
            <a:r>
              <a:rPr lang="es-ES_tradnl" dirty="0"/>
              <a:t> se consideran los </a:t>
            </a:r>
            <a:r>
              <a:rPr lang="es-ES_tradnl" b="1" dirty="0"/>
              <a:t>costos</a:t>
            </a:r>
            <a:r>
              <a:rPr lang="es-ES_tradnl" dirty="0"/>
              <a:t> de </a:t>
            </a:r>
            <a:r>
              <a:rPr lang="es-ES_tradnl" b="1" dirty="0"/>
              <a:t>transacción</a:t>
            </a:r>
            <a:r>
              <a:rPr lang="es-ES_tradnl" dirty="0"/>
              <a:t> pues estos son específicos de la transacción y pueden variar según cómo se haga. Pero </a:t>
            </a:r>
            <a:r>
              <a:rPr lang="es-ES_tradnl" b="1" dirty="0"/>
              <a:t>si</a:t>
            </a:r>
            <a:r>
              <a:rPr lang="es-ES_tradnl" dirty="0"/>
              <a:t> los </a:t>
            </a:r>
            <a:r>
              <a:rPr lang="es-ES_tradnl" b="1" dirty="0"/>
              <a:t>costos</a:t>
            </a:r>
            <a:r>
              <a:rPr lang="es-ES_tradnl" dirty="0"/>
              <a:t> de </a:t>
            </a:r>
            <a:r>
              <a:rPr lang="es-ES_tradnl" b="1" dirty="0"/>
              <a:t>transporte</a:t>
            </a:r>
            <a:r>
              <a:rPr lang="es-ES_tradnl" dirty="0"/>
              <a:t> cuando la localización es una característica relevante. Por ejemplo, si la empresa de remate nos cobra un 3%, esto es un costo de transacción, no es parte del valor justo.</a:t>
            </a:r>
          </a:p>
        </p:txBody>
      </p:sp>
      <p:sp>
        <p:nvSpPr>
          <p:cNvPr id="9" name="2 Subtítulo"/>
          <p:cNvSpPr txBox="1">
            <a:spLocks/>
          </p:cNvSpPr>
          <p:nvPr/>
        </p:nvSpPr>
        <p:spPr>
          <a:xfrm>
            <a:off x="6084168" y="0"/>
            <a:ext cx="3059832" cy="1052736"/>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200000"/>
              </a:lnSpc>
              <a:spcBef>
                <a:spcPct val="20000"/>
              </a:spcBef>
              <a:spcAft>
                <a:spcPts val="0"/>
              </a:spcAft>
              <a:buClrTx/>
              <a:buSzTx/>
              <a:buFont typeface="Arial" pitchFamily="34" charset="0"/>
              <a:buNone/>
              <a:tabLst/>
              <a:defRPr/>
            </a:pPr>
            <a:r>
              <a:rPr kumimoji="0" lang="es-ES_tradnl" sz="2400" b="0" i="0" u="none" strike="noStrike" kern="1200" cap="none" spc="0" normalizeH="0" baseline="0" noProof="0" dirty="0">
                <a:ln>
                  <a:noFill/>
                </a:ln>
                <a:solidFill>
                  <a:schemeClr val="tx1">
                    <a:tint val="75000"/>
                  </a:schemeClr>
                </a:solidFill>
                <a:effectLst/>
                <a:uLnTx/>
                <a:uFillTx/>
                <a:latin typeface="+mn-lt"/>
                <a:ea typeface="+mn-ea"/>
                <a:cs typeface="+mn-cs"/>
              </a:rPr>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802005"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lgn="just"/>
            <a:r>
              <a:rPr lang="es-ES_tradnl" b="1" dirty="0"/>
              <a:t>Activos no financieros</a:t>
            </a:r>
            <a:r>
              <a:rPr lang="es-ES_tradnl" dirty="0"/>
              <a:t>, considerar:</a:t>
            </a:r>
          </a:p>
          <a:p>
            <a:pPr algn="just">
              <a:buFont typeface="Arial" pitchFamily="34" charset="0"/>
              <a:buChar char="•"/>
            </a:pPr>
            <a:r>
              <a:rPr lang="es-ES_tradnl" dirty="0"/>
              <a:t> El máximo y </a:t>
            </a:r>
            <a:r>
              <a:rPr lang="es-ES_tradnl" b="1" dirty="0"/>
              <a:t>mejor uso </a:t>
            </a:r>
            <a:r>
              <a:rPr lang="es-ES_tradnl" dirty="0"/>
              <a:t>del activo, considerando la utilización que es “</a:t>
            </a:r>
            <a:r>
              <a:rPr lang="es-ES_tradnl" b="1" dirty="0"/>
              <a:t>físicamente posible</a:t>
            </a:r>
            <a:r>
              <a:rPr lang="es-ES_tradnl" dirty="0"/>
              <a:t>, </a:t>
            </a:r>
            <a:r>
              <a:rPr lang="es-ES_tradnl" b="1" dirty="0"/>
              <a:t>legalmente permisible </a:t>
            </a:r>
            <a:r>
              <a:rPr lang="es-ES_tradnl" dirty="0"/>
              <a:t>y </a:t>
            </a:r>
            <a:r>
              <a:rPr lang="es-ES_tradnl" b="1" dirty="0"/>
              <a:t>financieramente factible</a:t>
            </a:r>
            <a:r>
              <a:rPr lang="es-ES_tradnl" dirty="0"/>
              <a:t>” (Nº 28, NIIF 13).</a:t>
            </a:r>
          </a:p>
          <a:p>
            <a:pPr algn="just"/>
            <a:r>
              <a:rPr lang="es-ES_tradnl" dirty="0"/>
              <a:t>  </a:t>
            </a:r>
          </a:p>
          <a:p>
            <a:pPr algn="just"/>
            <a:r>
              <a:rPr lang="es-ES_tradnl" b="1" dirty="0"/>
              <a:t>Ejemplo:</a:t>
            </a:r>
            <a:r>
              <a:rPr lang="es-ES_tradnl" dirty="0"/>
              <a:t> la valorización de un terreno debiese considerar la ubicación (restricción física) y las normativas de construcción de esa ubicación (restricciones legales). </a:t>
            </a:r>
          </a:p>
          <a:p>
            <a:pPr algn="just"/>
            <a:r>
              <a:rPr lang="es-ES_tradnl" b="1" dirty="0"/>
              <a:t>Ejemplo: </a:t>
            </a:r>
            <a:r>
              <a:rPr lang="es-ES_tradnl" dirty="0"/>
              <a:t>Una máquina debe considerar los costos de transporte e instalación.</a:t>
            </a:r>
          </a:p>
          <a:p>
            <a:pPr algn="just">
              <a:buFont typeface="Arial" pitchFamily="34" charset="0"/>
              <a:buChar char="•"/>
            </a:pPr>
            <a:endParaRPr lang="es-ES_tradnl" dirty="0"/>
          </a:p>
          <a:p>
            <a:pPr algn="just">
              <a:buFont typeface="Arial" pitchFamily="34" charset="0"/>
              <a:buChar char="•"/>
            </a:pPr>
            <a:r>
              <a:rPr lang="es-ES_tradnl" dirty="0"/>
              <a:t> Aun cuando la medición sea individual, si el valor mejora con activos complementarios, también se debe considerar que están disponibles para los otros participantes del mercado. Por ejemplo, si queremos valorizar nuestra inversión en un negocio en marcha.</a:t>
            </a:r>
          </a:p>
          <a:p>
            <a:pPr algn="just">
              <a:buFont typeface="Arial" pitchFamily="34" charset="0"/>
              <a:buChar char="•"/>
            </a:pPr>
            <a:endParaRPr lang="es-ES_tradnl" dirty="0"/>
          </a:p>
          <a:p>
            <a:pPr algn="just"/>
            <a:r>
              <a:rPr lang="es-ES_tradnl" dirty="0"/>
              <a:t>Pasivos y Patrimonio, considerar:</a:t>
            </a:r>
          </a:p>
          <a:p>
            <a:pPr algn="just">
              <a:buFont typeface="Arial" pitchFamily="34" charset="0"/>
              <a:buChar char="•"/>
            </a:pPr>
            <a:r>
              <a:rPr lang="es-ES_tradnl" dirty="0"/>
              <a:t> El </a:t>
            </a:r>
            <a:r>
              <a:rPr lang="es-ES_tradnl" b="1" dirty="0"/>
              <a:t>pasivo</a:t>
            </a:r>
            <a:r>
              <a:rPr lang="es-ES_tradnl" dirty="0"/>
              <a:t> o instrumento de </a:t>
            </a:r>
            <a:r>
              <a:rPr lang="es-ES_tradnl" b="1" dirty="0"/>
              <a:t>patrimonio</a:t>
            </a:r>
            <a:r>
              <a:rPr lang="es-ES_tradnl" dirty="0"/>
              <a:t> </a:t>
            </a:r>
            <a:r>
              <a:rPr lang="es-ES_tradnl" b="1" dirty="0"/>
              <a:t>no se extinguirá </a:t>
            </a:r>
            <a:r>
              <a:rPr lang="es-ES_tradnl" dirty="0"/>
              <a:t>con la </a:t>
            </a:r>
            <a:r>
              <a:rPr lang="es-ES_tradnl" b="1" dirty="0"/>
              <a:t>transacción</a:t>
            </a:r>
            <a:r>
              <a:rPr lang="es-ES_tradnl" dirty="0"/>
              <a:t>. Por ejemplo, para valorizar la transferencia de una deuda, debemos suponer que esta será honrada en las condiciones pactadas. Pero para el </a:t>
            </a:r>
            <a:r>
              <a:rPr lang="es-ES_tradnl" b="1" dirty="0"/>
              <a:t>pasivo</a:t>
            </a:r>
            <a:r>
              <a:rPr lang="es-ES_tradnl" dirty="0"/>
              <a:t> debemos considerar el </a:t>
            </a:r>
            <a:r>
              <a:rPr lang="es-ES_tradnl" b="1" dirty="0"/>
              <a:t>riesgo</a:t>
            </a:r>
            <a:r>
              <a:rPr lang="es-ES_tradnl" dirty="0"/>
              <a:t> de </a:t>
            </a:r>
            <a:r>
              <a:rPr lang="es-ES_tradnl" b="1" dirty="0"/>
              <a:t>incumplimiento</a:t>
            </a:r>
            <a:r>
              <a:rPr lang="es-ES_tradnl" dirty="0"/>
              <a:t>.</a:t>
            </a:r>
            <a:endParaRPr lang="es-ES_tradnl" b="1" dirty="0"/>
          </a:p>
          <a:p>
            <a:pPr algn="just">
              <a:buFont typeface="Arial" pitchFamily="34" charset="0"/>
              <a:buChar char="•"/>
            </a:pPr>
            <a:endParaRPr lang="es-ES_tradnl" dirty="0"/>
          </a:p>
          <a:p>
            <a:pPr algn="just">
              <a:buFont typeface="Arial" pitchFamily="34" charset="0"/>
              <a:buChar char="•"/>
            </a:pPr>
            <a:r>
              <a:rPr lang="es-ES_tradnl" dirty="0"/>
              <a:t>Si </a:t>
            </a:r>
            <a:r>
              <a:rPr lang="es-ES_tradnl" b="1" dirty="0"/>
              <a:t>no</a:t>
            </a:r>
            <a:r>
              <a:rPr lang="es-ES_tradnl" dirty="0"/>
              <a:t> </a:t>
            </a:r>
            <a:r>
              <a:rPr lang="es-ES_tradnl" b="1" dirty="0"/>
              <a:t>hay precio</a:t>
            </a:r>
            <a:r>
              <a:rPr lang="es-ES_tradnl" dirty="0"/>
              <a:t> de referencia disponible, </a:t>
            </a:r>
            <a:r>
              <a:rPr lang="es-ES_tradnl" b="1" dirty="0"/>
              <a:t>medir</a:t>
            </a:r>
            <a:r>
              <a:rPr lang="es-ES_tradnl" dirty="0"/>
              <a:t> desde la perspectiva de quién lo tiene como activo (la </a:t>
            </a:r>
            <a:r>
              <a:rPr lang="es-ES_tradnl" b="1" dirty="0"/>
              <a:t>contraparte</a:t>
            </a:r>
            <a:r>
              <a:rPr lang="es-ES_tradnl" dirty="0"/>
              <a:t>).  Podemos así utilizar el cálculo del valor presente neto del flujo (enfoque de ingresos) o el precio transado de instrumentos similares (enfoque de mercado). </a:t>
            </a:r>
          </a:p>
          <a:p>
            <a:endParaRPr lang="es-ES_tradnl" dirty="0"/>
          </a:p>
        </p:txBody>
      </p:sp>
      <p:sp>
        <p:nvSpPr>
          <p:cNvPr id="9" name="2 Subtítulo"/>
          <p:cNvSpPr txBox="1">
            <a:spLocks/>
          </p:cNvSpPr>
          <p:nvPr/>
        </p:nvSpPr>
        <p:spPr>
          <a:xfrm>
            <a:off x="6084168" y="0"/>
            <a:ext cx="3059832" cy="1052736"/>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200000"/>
              </a:lnSpc>
              <a:spcBef>
                <a:spcPct val="20000"/>
              </a:spcBef>
              <a:spcAft>
                <a:spcPts val="0"/>
              </a:spcAft>
              <a:buClrTx/>
              <a:buSzTx/>
              <a:buFont typeface="Arial" pitchFamily="34" charset="0"/>
              <a:buNone/>
              <a:tabLst/>
              <a:defRPr/>
            </a:pPr>
            <a:r>
              <a:rPr kumimoji="0" lang="es-ES_tradnl" sz="2400" b="0" i="0" u="none" strike="noStrike" kern="1200" cap="none" spc="0" normalizeH="0" baseline="0" noProof="0" dirty="0">
                <a:ln>
                  <a:noFill/>
                </a:ln>
                <a:solidFill>
                  <a:schemeClr val="tx1">
                    <a:tint val="75000"/>
                  </a:schemeClr>
                </a:solidFill>
                <a:effectLst/>
                <a:uLnTx/>
                <a:uFillTx/>
                <a:latin typeface="+mn-lt"/>
                <a:ea typeface="+mn-ea"/>
                <a:cs typeface="+mn-cs"/>
              </a:rPr>
              <a:t>Contabilidad Gerencial</a:t>
            </a:r>
          </a:p>
        </p:txBody>
      </p:sp>
      <p:sp>
        <p:nvSpPr>
          <p:cNvPr id="11" name="1 Título"/>
          <p:cNvSpPr txBox="1">
            <a:spLocks/>
          </p:cNvSpPr>
          <p:nvPr/>
        </p:nvSpPr>
        <p:spPr>
          <a:xfrm>
            <a:off x="827584" y="0"/>
            <a:ext cx="5256584" cy="1052736"/>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s-ES_tradnl" sz="2400" b="0" i="0" u="none" strike="noStrike" kern="1200" cap="none" spc="0" normalizeH="0" baseline="0" noProof="0" dirty="0">
                <a:ln>
                  <a:noFill/>
                </a:ln>
                <a:solidFill>
                  <a:schemeClr val="tx1"/>
                </a:solidFill>
                <a:effectLst/>
                <a:uLnTx/>
                <a:uFillTx/>
                <a:latin typeface="+mj-lt"/>
                <a:ea typeface="+mj-ea"/>
                <a:cs typeface="+mj-cs"/>
              </a:rPr>
              <a:t>Consideraciones en su cálculo</a:t>
            </a:r>
            <a:endParaRPr kumimoji="0" lang="es-CL" sz="2400" b="0" i="0" u="none" strike="noStrike" kern="1200" cap="none" spc="0" normalizeH="0" baseline="0" noProof="0" dirty="0">
              <a:ln>
                <a:noFill/>
              </a:ln>
              <a:solidFill>
                <a:schemeClr val="tx1"/>
              </a:solidFill>
              <a:effectLst/>
              <a:uLnTx/>
              <a:uFillTx/>
              <a:latin typeface="+mj-lt"/>
              <a:ea typeface="+mj-ea"/>
              <a:cs typeface="+mj-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9" end="9"/>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256584" cy="1052736"/>
          </a:xfrm>
        </p:spPr>
        <p:txBody>
          <a:bodyPr>
            <a:normAutofit/>
          </a:bodyPr>
          <a:lstStyle/>
          <a:p>
            <a:r>
              <a:rPr lang="es-ES_tradnl" sz="2400" dirty="0"/>
              <a:t>Técnicas de cálculo Valor Razonable</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80302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980728"/>
            <a:ext cx="9036496" cy="5909310"/>
          </a:xfrm>
          <a:prstGeom prst="rect">
            <a:avLst/>
          </a:prstGeom>
          <a:noFill/>
        </p:spPr>
        <p:txBody>
          <a:bodyPr wrap="square" rtlCol="0">
            <a:spAutoFit/>
          </a:bodyPr>
          <a:lstStyle/>
          <a:p>
            <a:pPr algn="just"/>
            <a:r>
              <a:rPr lang="es-ES_tradnl" dirty="0"/>
              <a:t>Técnicas de valoración:</a:t>
            </a:r>
          </a:p>
          <a:p>
            <a:pPr marL="342900" indent="-342900" algn="just">
              <a:buFont typeface="+mj-lt"/>
              <a:buAutoNum type="arabicPeriod"/>
            </a:pPr>
            <a:r>
              <a:rPr lang="es-ES_tradnl" b="1" dirty="0"/>
              <a:t>Enfoque de mercado</a:t>
            </a:r>
            <a:r>
              <a:rPr lang="es-ES_tradnl" dirty="0"/>
              <a:t>: Se basa en </a:t>
            </a:r>
            <a:r>
              <a:rPr lang="es-ES_tradnl" b="1" dirty="0"/>
              <a:t>información</a:t>
            </a:r>
            <a:r>
              <a:rPr lang="es-ES_tradnl" dirty="0"/>
              <a:t> generada por </a:t>
            </a:r>
            <a:r>
              <a:rPr lang="es-ES_tradnl" b="1" dirty="0"/>
              <a:t>transacciones</a:t>
            </a:r>
            <a:r>
              <a:rPr lang="es-ES_tradnl" dirty="0"/>
              <a:t> de mercado. Dentro de las técnicas aceptables en este enfoque está el uso de “</a:t>
            </a:r>
            <a:r>
              <a:rPr lang="es-ES_tradnl" b="1" dirty="0"/>
              <a:t>múltiplos</a:t>
            </a:r>
            <a:r>
              <a:rPr lang="es-ES_tradnl" dirty="0"/>
              <a:t> de mercado procedentes de un </a:t>
            </a:r>
            <a:r>
              <a:rPr lang="es-ES_tradnl" b="1" dirty="0"/>
              <a:t>conjunto comparable</a:t>
            </a:r>
            <a:r>
              <a:rPr lang="es-ES_tradnl" dirty="0"/>
              <a:t>” (Apéndice B6, NIIF 13). </a:t>
            </a:r>
          </a:p>
          <a:p>
            <a:pPr marL="342900" indent="-342900" algn="just">
              <a:buFont typeface="+mj-lt"/>
              <a:buAutoNum type="arabicPeriod"/>
            </a:pPr>
            <a:endParaRPr lang="es-ES_tradnl" dirty="0"/>
          </a:p>
          <a:p>
            <a:pPr marL="342900" indent="-342900" algn="just"/>
            <a:r>
              <a:rPr lang="es-ES_tradnl" dirty="0"/>
              <a:t>	En nuestro ejemplo, el valorizar los novillos al precio publicado por las Ferias, es un enfoque de mercado. Usar múltiplos de acciones similares para una poco líquida, también lo sería.</a:t>
            </a:r>
          </a:p>
          <a:p>
            <a:pPr marL="342900" indent="-342900" algn="just"/>
            <a:endParaRPr lang="es-ES_tradnl" b="1" dirty="0"/>
          </a:p>
          <a:p>
            <a:pPr marL="342900" indent="-342900" algn="just">
              <a:buFont typeface="+mj-lt"/>
              <a:buAutoNum type="arabicPeriod" startAt="2"/>
            </a:pPr>
            <a:r>
              <a:rPr lang="es-ES_tradnl" b="1" dirty="0"/>
              <a:t>Enfoque del costo</a:t>
            </a:r>
            <a:r>
              <a:rPr lang="es-ES_tradnl" dirty="0"/>
              <a:t>: El </a:t>
            </a:r>
            <a:r>
              <a:rPr lang="es-ES_tradnl" b="1" dirty="0"/>
              <a:t>costo</a:t>
            </a:r>
            <a:r>
              <a:rPr lang="es-ES_tradnl" dirty="0"/>
              <a:t> necesario “en el momento presente para </a:t>
            </a:r>
            <a:r>
              <a:rPr lang="es-ES_tradnl" b="1" dirty="0"/>
              <a:t>sustituir</a:t>
            </a:r>
            <a:r>
              <a:rPr lang="es-ES_tradnl" dirty="0"/>
              <a:t> la </a:t>
            </a:r>
            <a:r>
              <a:rPr lang="es-ES_tradnl" b="1" dirty="0"/>
              <a:t>capacidad</a:t>
            </a:r>
            <a:r>
              <a:rPr lang="es-ES_tradnl" dirty="0"/>
              <a:t> de servicio de un activo” (Apéndice B8, NIIF 13). Este enfoque es más común cuando evaluamos activos productivos, que no los tenemos para vender.</a:t>
            </a:r>
          </a:p>
          <a:p>
            <a:pPr marL="342900" indent="-342900" algn="just">
              <a:buFont typeface="+mj-lt"/>
              <a:buAutoNum type="arabicPeriod" startAt="2"/>
            </a:pPr>
            <a:endParaRPr lang="es-ES_tradnl" dirty="0"/>
          </a:p>
          <a:p>
            <a:pPr marL="342900" indent="-342900" algn="just"/>
            <a:r>
              <a:rPr lang="es-ES_tradnl" dirty="0"/>
              <a:t>	Es decir, los activos productivos se tienen para hacer algo con ellos, no para transarse, suelen ser específicos, por lo que su capacidad productiva es lo relevante.</a:t>
            </a:r>
          </a:p>
          <a:p>
            <a:pPr marL="342900" indent="-342900" algn="just"/>
            <a:r>
              <a:rPr lang="es-ES_tradnl" dirty="0"/>
              <a:t>		 Debemos considerar la </a:t>
            </a:r>
            <a:r>
              <a:rPr lang="es-ES_tradnl" b="1" dirty="0"/>
              <a:t>obsolescencia</a:t>
            </a:r>
            <a:r>
              <a:rPr lang="es-ES_tradnl" dirty="0"/>
              <a:t>, que es más amplio que la depreciación. </a:t>
            </a:r>
          </a:p>
          <a:p>
            <a:pPr marL="342900" indent="-342900" algn="just"/>
            <a:endParaRPr lang="es-ES_tradnl" b="1" dirty="0"/>
          </a:p>
          <a:p>
            <a:pPr marL="342900" indent="-342900" algn="just"/>
            <a:r>
              <a:rPr lang="es-ES_tradnl" b="1" dirty="0"/>
              <a:t>	Ejemplo:</a:t>
            </a:r>
            <a:r>
              <a:rPr lang="es-ES_tradnl" dirty="0"/>
              <a:t> un </a:t>
            </a:r>
            <a:r>
              <a:rPr lang="es-ES_tradnl" b="1" dirty="0"/>
              <a:t>servidor</a:t>
            </a:r>
            <a:r>
              <a:rPr lang="es-ES_tradnl" dirty="0"/>
              <a:t> computacional puede depreciarse a </a:t>
            </a:r>
            <a:r>
              <a:rPr lang="es-ES_tradnl" b="1" dirty="0"/>
              <a:t>5 años</a:t>
            </a:r>
            <a:r>
              <a:rPr lang="es-ES_tradnl" dirty="0"/>
              <a:t>, pero un </a:t>
            </a:r>
            <a:r>
              <a:rPr lang="es-ES_tradnl" b="1" dirty="0"/>
              <a:t>cambio tecnológico</a:t>
            </a:r>
            <a:r>
              <a:rPr lang="es-ES_tradnl" dirty="0"/>
              <a:t> relevante al </a:t>
            </a:r>
            <a:r>
              <a:rPr lang="es-ES_tradnl" b="1" dirty="0"/>
              <a:t>año 2 </a:t>
            </a:r>
            <a:r>
              <a:rPr lang="es-ES_tradnl" dirty="0"/>
              <a:t>hace que el </a:t>
            </a:r>
            <a:r>
              <a:rPr lang="es-ES_tradnl" b="1" dirty="0"/>
              <a:t>costo</a:t>
            </a:r>
            <a:r>
              <a:rPr lang="es-ES_tradnl" dirty="0"/>
              <a:t> de conseguir un </a:t>
            </a:r>
            <a:r>
              <a:rPr lang="es-ES_tradnl" b="1" dirty="0"/>
              <a:t>equipo nuevo</a:t>
            </a:r>
            <a:r>
              <a:rPr lang="es-ES_tradnl" dirty="0"/>
              <a:t>, con el </a:t>
            </a:r>
            <a:r>
              <a:rPr lang="es-ES_tradnl" b="1" dirty="0"/>
              <a:t>mismo desempeño</a:t>
            </a:r>
            <a:r>
              <a:rPr lang="es-ES_tradnl" dirty="0"/>
              <a:t>, sea muy </a:t>
            </a:r>
            <a:r>
              <a:rPr lang="es-ES_tradnl" b="1" dirty="0"/>
              <a:t>inferior</a:t>
            </a:r>
            <a:r>
              <a:rPr lang="es-ES_tradnl" dirty="0"/>
              <a:t> al </a:t>
            </a:r>
            <a:r>
              <a:rPr lang="es-ES_tradnl" b="1" dirty="0"/>
              <a:t>60%</a:t>
            </a:r>
            <a:r>
              <a:rPr lang="es-ES_tradnl" dirty="0"/>
              <a:t> (3 años de 5) que queda por depreciar. El valor justo sería el del servidor nuevo con el mismo desempeño y vida restante (3 años).</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467544" y="5157192"/>
            <a:ext cx="432048"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256584" cy="1052736"/>
          </a:xfrm>
        </p:spPr>
        <p:txBody>
          <a:bodyPr>
            <a:normAutofit/>
          </a:bodyPr>
          <a:lstStyle/>
          <a:p>
            <a:r>
              <a:rPr lang="es-ES_tradnl" sz="2400" dirty="0"/>
              <a:t>Técnicas de cálculo Valor Razonable</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136275"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37049"/>
            <a:ext cx="8928992" cy="5632311"/>
          </a:xfrm>
          <a:prstGeom prst="rect">
            <a:avLst/>
          </a:prstGeom>
          <a:noFill/>
        </p:spPr>
        <p:txBody>
          <a:bodyPr wrap="square" rtlCol="0">
            <a:spAutoFit/>
          </a:bodyPr>
          <a:lstStyle/>
          <a:p>
            <a:pPr algn="just"/>
            <a:r>
              <a:rPr lang="es-ES_tradnl" dirty="0"/>
              <a:t>Técnicas de valoración:</a:t>
            </a:r>
          </a:p>
          <a:p>
            <a:pPr marL="342900" indent="-342900" algn="just">
              <a:buFont typeface="+mj-lt"/>
              <a:buAutoNum type="arabicPeriod" startAt="3"/>
            </a:pPr>
            <a:r>
              <a:rPr lang="es-ES_tradnl" b="1" dirty="0"/>
              <a:t>Enfoque de ingresos</a:t>
            </a:r>
            <a:r>
              <a:rPr lang="es-ES_tradnl" dirty="0"/>
              <a:t>: Convertir los flujos futuros en un valor único hoy, lo que puede ser a través del valor presente neto pero también técnicas de valorización de opciones. </a:t>
            </a:r>
          </a:p>
          <a:p>
            <a:pPr marL="342900" indent="-342900" algn="just">
              <a:buFont typeface="+mj-lt"/>
              <a:buAutoNum type="arabicPeriod" startAt="3"/>
            </a:pPr>
            <a:endParaRPr lang="es-ES_tradnl" dirty="0"/>
          </a:p>
          <a:p>
            <a:pPr marL="342900" indent="-342900" algn="just"/>
            <a:r>
              <a:rPr lang="es-ES_tradnl" dirty="0"/>
              <a:t>	Si tenemos un centro de beneficios o unidad de negocios, no lo tenemos para venderlo (sería un activo disponible para la venta, en ese caso) sino para generar flujos futuros de caja. Así, lo más razonable es valorarlo según el descuento de dichos flujos. </a:t>
            </a:r>
          </a:p>
          <a:p>
            <a:pPr marL="342900" indent="-342900" algn="just"/>
            <a:endParaRPr lang="es-ES_tradnl" dirty="0"/>
          </a:p>
          <a:p>
            <a:pPr marL="342900" indent="-342900" algn="just"/>
            <a:r>
              <a:rPr lang="es-ES_tradnl" dirty="0"/>
              <a:t>		</a:t>
            </a:r>
          </a:p>
          <a:p>
            <a:pPr marL="342900" indent="-342900" algn="just"/>
            <a:endParaRPr lang="es-ES_tradnl" dirty="0"/>
          </a:p>
          <a:p>
            <a:pPr marL="342900" indent="-342900" algn="just"/>
            <a:endParaRPr lang="es-ES_tradnl" dirty="0"/>
          </a:p>
          <a:p>
            <a:pPr marL="342900" indent="-342900" algn="just"/>
            <a:endParaRPr lang="es-ES_tradnl" dirty="0"/>
          </a:p>
          <a:p>
            <a:pPr marL="342900" indent="-342900" algn="just"/>
            <a:endParaRPr lang="es-ES_tradnl" dirty="0"/>
          </a:p>
          <a:p>
            <a:pPr marL="342900" indent="-342900" algn="just"/>
            <a:endParaRPr lang="es-ES_tradnl" dirty="0"/>
          </a:p>
          <a:p>
            <a:pPr marL="342900" indent="-342900" algn="just"/>
            <a:endParaRPr lang="es-ES_tradnl" dirty="0"/>
          </a:p>
          <a:p>
            <a:pPr marL="342900" indent="-342900" algn="just"/>
            <a:endParaRPr lang="es-ES_tradnl" dirty="0"/>
          </a:p>
          <a:p>
            <a:pPr marL="342900" indent="-342900" algn="just"/>
            <a:r>
              <a:rPr lang="es-ES_tradnl" dirty="0"/>
              <a:t>		Es importante recordar que los supuestos de flujos y tasa de descuento deben ser coherente, flujos nominales deben ser descontados con tasas nominales; si consideraron el efecto de los impuestos en los flujos, éstos también deben estar incluidos en la tasa de descuento, etc.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539552" y="3284984"/>
            <a:ext cx="432048"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Flecha derecha"/>
          <p:cNvSpPr/>
          <p:nvPr/>
        </p:nvSpPr>
        <p:spPr>
          <a:xfrm>
            <a:off x="539552" y="5445224"/>
            <a:ext cx="432048"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2136067" name="Picture 3"/>
          <p:cNvPicPr>
            <a:picLocks noChangeAspect="1" noChangeArrowheads="1"/>
          </p:cNvPicPr>
          <p:nvPr/>
        </p:nvPicPr>
        <p:blipFill>
          <a:blip r:embed="rId6" cstate="print"/>
          <a:srcRect/>
          <a:stretch>
            <a:fillRect/>
          </a:stretch>
        </p:blipFill>
        <p:spPr bwMode="auto">
          <a:xfrm>
            <a:off x="4932040" y="2996952"/>
            <a:ext cx="3139916" cy="2351906"/>
          </a:xfrm>
          <a:prstGeom prst="rect">
            <a:avLst/>
          </a:prstGeom>
          <a:noFill/>
          <a:ln w="9525">
            <a:noFill/>
            <a:miter lim="800000"/>
            <a:headEnd/>
            <a:tailEnd/>
          </a:ln>
          <a:effectLst/>
        </p:spPr>
      </p:pic>
      <p:sp>
        <p:nvSpPr>
          <p:cNvPr id="12" name="11 CuadroTexto"/>
          <p:cNvSpPr txBox="1"/>
          <p:nvPr/>
        </p:nvSpPr>
        <p:spPr>
          <a:xfrm>
            <a:off x="395536" y="3284984"/>
            <a:ext cx="4176464" cy="2031325"/>
          </a:xfrm>
          <a:prstGeom prst="rect">
            <a:avLst/>
          </a:prstGeom>
          <a:noFill/>
        </p:spPr>
        <p:txBody>
          <a:bodyPr wrap="square" rtlCol="0">
            <a:spAutoFit/>
          </a:bodyPr>
          <a:lstStyle/>
          <a:p>
            <a:pPr algn="just"/>
            <a:r>
              <a:rPr lang="es-ES_tradnl" dirty="0"/>
              <a:t>           </a:t>
            </a:r>
            <a:r>
              <a:rPr lang="es-ES_tradnl" b="1" dirty="0"/>
              <a:t>Ejemplo:</a:t>
            </a:r>
            <a:r>
              <a:rPr lang="es-ES_tradnl" dirty="0"/>
              <a:t> Textil Los Patitos SA compra una </a:t>
            </a:r>
            <a:r>
              <a:rPr lang="es-ES_tradnl" b="1" dirty="0"/>
              <a:t>fábrica productora de telas</a:t>
            </a:r>
            <a:r>
              <a:rPr lang="es-ES_tradnl" dirty="0"/>
              <a:t> y la convierte en una </a:t>
            </a:r>
            <a:r>
              <a:rPr lang="es-ES_tradnl" b="1" dirty="0"/>
              <a:t>unidad de negocios </a:t>
            </a:r>
            <a:r>
              <a:rPr lang="es-ES_tradnl" dirty="0"/>
              <a:t>dentro de la empresa.  Esta unidad puede ser valorizada con el valor presente neto de las futuras ganancias esperadas, ya que tiene ingresos y costos separables.</a:t>
            </a:r>
            <a:endParaRPr lang="es-CL"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13606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1043608" y="0"/>
            <a:ext cx="4968552" cy="1052736"/>
          </a:xfrm>
        </p:spPr>
        <p:txBody>
          <a:bodyPr>
            <a:normAutofit/>
          </a:bodyPr>
          <a:lstStyle/>
          <a:p>
            <a:r>
              <a:rPr lang="es-ES_tradnl" sz="2400" dirty="0"/>
              <a:t>Contabilidad</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91697"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4524315"/>
          </a:xfrm>
          <a:prstGeom prst="rect">
            <a:avLst/>
          </a:prstGeom>
          <a:noFill/>
        </p:spPr>
        <p:txBody>
          <a:bodyPr wrap="square" rtlCol="0">
            <a:spAutoFit/>
          </a:bodyPr>
          <a:lstStyle/>
          <a:p>
            <a:pPr>
              <a:buFont typeface="Arial" pitchFamily="34" charset="0"/>
              <a:buChar char="•"/>
            </a:pPr>
            <a:r>
              <a:rPr lang="es-ES_tradnl" dirty="0"/>
              <a:t>  Contabilidad, viene de contable, es decir, lo que puede ser contado. La necesidad de contar los bienes existe desde los primeros pastores que debían controlar sus ganados. </a:t>
            </a:r>
          </a:p>
          <a:p>
            <a:pPr>
              <a:buFont typeface="Arial" pitchFamily="34" charset="0"/>
              <a:buChar char="•"/>
            </a:pPr>
            <a:endParaRPr lang="es-ES_tradnl" dirty="0"/>
          </a:p>
          <a:p>
            <a:pPr>
              <a:buFont typeface="Arial" pitchFamily="34" charset="0"/>
              <a:buChar char="•"/>
            </a:pPr>
            <a:r>
              <a:rPr lang="es-ES_tradnl" dirty="0"/>
              <a:t> El </a:t>
            </a:r>
            <a:r>
              <a:rPr lang="es-ES_tradnl" b="1" dirty="0"/>
              <a:t>Código</a:t>
            </a:r>
            <a:r>
              <a:rPr lang="es-ES_tradnl" dirty="0"/>
              <a:t> de </a:t>
            </a:r>
            <a:r>
              <a:rPr lang="es-ES_tradnl" b="1" dirty="0" err="1"/>
              <a:t>Hammurabi</a:t>
            </a:r>
            <a:r>
              <a:rPr lang="es-ES_tradnl" dirty="0"/>
              <a:t> (rey de Babilonia que lo dictó, en torno a </a:t>
            </a:r>
            <a:r>
              <a:rPr lang="es-ES_tradnl" b="1" dirty="0"/>
              <a:t>1.760 AC</a:t>
            </a:r>
            <a:r>
              <a:rPr lang="es-ES_tradnl" dirty="0"/>
              <a:t>) señalaba:</a:t>
            </a:r>
          </a:p>
          <a:p>
            <a:endParaRPr lang="es-ES_tradnl" dirty="0"/>
          </a:p>
          <a:p>
            <a:r>
              <a:rPr lang="es-ES_tradnl" dirty="0"/>
              <a:t>-ley Nº 104 “si un mercader da a un agente cebada,</a:t>
            </a:r>
          </a:p>
          <a:p>
            <a:r>
              <a:rPr lang="es-ES_tradnl" dirty="0"/>
              <a:t> lana, aceite o cualquier mercancía para su venta, </a:t>
            </a:r>
          </a:p>
          <a:p>
            <a:r>
              <a:rPr lang="es-ES_tradnl" dirty="0"/>
              <a:t>que el agente vaya apuntando el dinero que devuelve </a:t>
            </a:r>
          </a:p>
          <a:p>
            <a:r>
              <a:rPr lang="es-ES_tradnl" dirty="0"/>
              <a:t>al mercader; el agente se procurará un recibo sellado </a:t>
            </a:r>
          </a:p>
          <a:p>
            <a:r>
              <a:rPr lang="es-ES_tradnl" dirty="0"/>
              <a:t>por el dinero que le haya ido entregando al mercader”</a:t>
            </a:r>
          </a:p>
          <a:p>
            <a:r>
              <a:rPr lang="es-ES_tradnl" dirty="0"/>
              <a:t> </a:t>
            </a:r>
          </a:p>
          <a:p>
            <a:r>
              <a:rPr lang="es-ES_tradnl" dirty="0"/>
              <a:t>-ley 105 “si un agente es descuidado y no se procura</a:t>
            </a:r>
          </a:p>
          <a:p>
            <a:r>
              <a:rPr lang="es-ES_tradnl" dirty="0"/>
              <a:t> recibo sellado por el dinero que haya dado al mercader, </a:t>
            </a:r>
          </a:p>
          <a:p>
            <a:r>
              <a:rPr lang="es-ES_tradnl" dirty="0"/>
              <a:t>el </a:t>
            </a:r>
            <a:r>
              <a:rPr lang="es-ES_tradnl" b="1" dirty="0"/>
              <a:t>dinero</a:t>
            </a:r>
            <a:r>
              <a:rPr lang="es-ES_tradnl" dirty="0"/>
              <a:t> que no </a:t>
            </a:r>
            <a:r>
              <a:rPr lang="es-ES_tradnl" b="1" dirty="0"/>
              <a:t>conste</a:t>
            </a:r>
            <a:r>
              <a:rPr lang="es-ES_tradnl" dirty="0"/>
              <a:t> en </a:t>
            </a:r>
            <a:r>
              <a:rPr lang="es-ES_tradnl" b="1" dirty="0"/>
              <a:t>recibo sellado </a:t>
            </a:r>
            <a:r>
              <a:rPr lang="es-ES_tradnl" dirty="0"/>
              <a:t>no se contará</a:t>
            </a:r>
          </a:p>
          <a:p>
            <a:r>
              <a:rPr lang="es-ES_tradnl" dirty="0"/>
              <a:t> en el </a:t>
            </a:r>
            <a:r>
              <a:rPr lang="es-ES_tradnl" b="1" dirty="0"/>
              <a:t>balance</a:t>
            </a:r>
            <a:r>
              <a:rPr lang="es-ES_tradnl" dirty="0"/>
              <a:t>”. </a:t>
            </a:r>
          </a:p>
          <a:p>
            <a:endParaRPr lang="es-ES_tradnl" dirty="0"/>
          </a:p>
        </p:txBody>
      </p:sp>
      <p:pic>
        <p:nvPicPr>
          <p:cNvPr id="8" name="7 Imagen" descr="hammurabi.jpg"/>
          <p:cNvPicPr>
            <a:picLocks noChangeAspect="1"/>
          </p:cNvPicPr>
          <p:nvPr/>
        </p:nvPicPr>
        <p:blipFill>
          <a:blip r:embed="rId5" cstate="print"/>
          <a:stretch>
            <a:fillRect/>
          </a:stretch>
        </p:blipFill>
        <p:spPr>
          <a:xfrm>
            <a:off x="5724128" y="2204864"/>
            <a:ext cx="3001516" cy="4532289"/>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804051"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lgn="just"/>
            <a:r>
              <a:rPr lang="es-ES_tradnl" dirty="0"/>
              <a:t>Revisemos la nota 2.5 de los Estados Financieros Consolidados 2012 de </a:t>
            </a:r>
            <a:r>
              <a:rPr lang="es-ES_tradnl" b="1" dirty="0"/>
              <a:t>Parque Arauco </a:t>
            </a:r>
            <a:r>
              <a:rPr lang="es-ES_tradnl" dirty="0"/>
              <a:t>SA:</a:t>
            </a:r>
          </a:p>
          <a:p>
            <a:pPr algn="just"/>
            <a:r>
              <a:rPr lang="es-CL" b="1" dirty="0"/>
              <a:t>“2.5 Bases de medición</a:t>
            </a:r>
          </a:p>
          <a:p>
            <a:pPr algn="just"/>
            <a:r>
              <a:rPr lang="es-CL" dirty="0"/>
              <a:t>Los Estados Financieros Consolidados han sido preparados sobre la base del </a:t>
            </a:r>
            <a:r>
              <a:rPr lang="es-CL" b="1" dirty="0"/>
              <a:t>costo histórico con excepción </a:t>
            </a:r>
            <a:r>
              <a:rPr lang="es-CL" dirty="0"/>
              <a:t>de las siguientes partidas incluidas en el Estado de Situación Financiera.</a:t>
            </a:r>
          </a:p>
          <a:p>
            <a:pPr algn="just"/>
            <a:r>
              <a:rPr lang="es-CL" dirty="0"/>
              <a:t> Los </a:t>
            </a:r>
            <a:r>
              <a:rPr lang="es-CL" b="1" dirty="0"/>
              <a:t>instrumentos financieros derivados </a:t>
            </a:r>
            <a:r>
              <a:rPr lang="es-CL" dirty="0"/>
              <a:t>son valorizados a </a:t>
            </a:r>
            <a:r>
              <a:rPr lang="es-CL" b="1" dirty="0"/>
              <a:t>valor razonable</a:t>
            </a:r>
            <a:r>
              <a:rPr lang="es-CL" dirty="0"/>
              <a:t>.</a:t>
            </a:r>
          </a:p>
          <a:p>
            <a:pPr algn="just"/>
            <a:r>
              <a:rPr lang="es-CL" dirty="0"/>
              <a:t> Los </a:t>
            </a:r>
            <a:r>
              <a:rPr lang="es-CL" b="1" dirty="0"/>
              <a:t>instrumentos financieros a valor razonable </a:t>
            </a:r>
            <a:r>
              <a:rPr lang="es-CL" dirty="0"/>
              <a:t>con cambio en resultados son valorizados</a:t>
            </a:r>
          </a:p>
          <a:p>
            <a:pPr algn="just"/>
            <a:r>
              <a:rPr lang="es-CL" dirty="0"/>
              <a:t>igualmente.</a:t>
            </a:r>
          </a:p>
          <a:p>
            <a:pPr algn="just"/>
            <a:r>
              <a:rPr lang="es-CL" dirty="0"/>
              <a:t> La </a:t>
            </a:r>
            <a:r>
              <a:rPr lang="es-CL" b="1" dirty="0"/>
              <a:t>propiedad de inversión </a:t>
            </a:r>
            <a:r>
              <a:rPr lang="es-CL" dirty="0"/>
              <a:t>es valorizada a </a:t>
            </a:r>
            <a:r>
              <a:rPr lang="es-CL" b="1" dirty="0"/>
              <a:t>valor razonable</a:t>
            </a:r>
            <a:r>
              <a:rPr lang="es-CL" dirty="0"/>
              <a:t>.</a:t>
            </a:r>
          </a:p>
          <a:p>
            <a:pPr algn="just"/>
            <a:r>
              <a:rPr lang="es-CL" dirty="0"/>
              <a:t> Los </a:t>
            </a:r>
            <a:r>
              <a:rPr lang="es-CL" b="1" dirty="0"/>
              <a:t>activos financieros disponibles para la venta </a:t>
            </a:r>
            <a:r>
              <a:rPr lang="es-CL" dirty="0"/>
              <a:t>son valorizados a </a:t>
            </a:r>
            <a:r>
              <a:rPr lang="es-CL" b="1" dirty="0"/>
              <a:t>valor razonable</a:t>
            </a:r>
            <a:r>
              <a:rPr lang="es-CL" dirty="0"/>
              <a:t>.”</a:t>
            </a:r>
          </a:p>
          <a:p>
            <a:pPr algn="just"/>
            <a:endParaRPr lang="es-ES_tradnl" dirty="0"/>
          </a:p>
          <a:p>
            <a:pPr marL="342900" indent="-342900" algn="just">
              <a:buFont typeface="Arial" pitchFamily="34" charset="0"/>
              <a:buChar char="•"/>
            </a:pPr>
            <a:r>
              <a:rPr lang="es-ES_tradnl" dirty="0"/>
              <a:t>Los </a:t>
            </a:r>
            <a:r>
              <a:rPr lang="es-ES_tradnl" b="1" dirty="0"/>
              <a:t>instrumentos financieros y </a:t>
            </a:r>
            <a:r>
              <a:rPr lang="es-CL" b="1" dirty="0"/>
              <a:t>activos financieros disponibles para la venta </a:t>
            </a:r>
            <a:r>
              <a:rPr lang="es-ES_tradnl" dirty="0"/>
              <a:t>son valorizados con un </a:t>
            </a:r>
            <a:r>
              <a:rPr lang="es-ES_tradnl" b="1" dirty="0"/>
              <a:t>enfoque de mercado</a:t>
            </a:r>
          </a:p>
          <a:p>
            <a:pPr marL="342900" indent="-342900" algn="just">
              <a:buFont typeface="Arial" pitchFamily="34" charset="0"/>
              <a:buChar char="•"/>
            </a:pPr>
            <a:endParaRPr lang="es-ES_tradnl" dirty="0"/>
          </a:p>
          <a:p>
            <a:pPr marL="342900" indent="-342900" algn="just">
              <a:buFont typeface="Arial" pitchFamily="34" charset="0"/>
              <a:buChar char="•"/>
            </a:pPr>
            <a:r>
              <a:rPr lang="es-ES_tradnl" dirty="0"/>
              <a:t>En cambio las </a:t>
            </a:r>
            <a:r>
              <a:rPr lang="es-ES_tradnl" b="1" dirty="0"/>
              <a:t>propiedades de inversión </a:t>
            </a:r>
            <a:r>
              <a:rPr lang="es-ES_tradnl" dirty="0"/>
              <a:t>son valorizados con un </a:t>
            </a:r>
            <a:r>
              <a:rPr lang="es-ES_tradnl" b="1" dirty="0"/>
              <a:t>enfoque de ingresos</a:t>
            </a:r>
            <a:r>
              <a:rPr lang="es-ES_tradnl" dirty="0"/>
              <a:t>, según vemos en la nota 2.7:</a:t>
            </a:r>
          </a:p>
          <a:p>
            <a:pPr marL="342900" indent="-342900" algn="just">
              <a:buFont typeface="Arial" pitchFamily="34" charset="0"/>
              <a:buChar char="•"/>
            </a:pPr>
            <a:endParaRPr lang="es-ES_tradnl" dirty="0"/>
          </a:p>
          <a:p>
            <a:pPr algn="just"/>
            <a:r>
              <a:rPr lang="es-CL" b="1" dirty="0"/>
              <a:t>“Valor justo de propiedades de inversión: </a:t>
            </a:r>
            <a:r>
              <a:rPr lang="es-CL" dirty="0"/>
              <a:t>La Administración determina anualmente el valor razonable de las propiedades de inversión. Esto requiere que </a:t>
            </a:r>
            <a:r>
              <a:rPr lang="es-CL" b="1" dirty="0"/>
              <a:t>la administración </a:t>
            </a:r>
            <a:r>
              <a:rPr lang="es-CL" dirty="0"/>
              <a:t>realice una </a:t>
            </a:r>
            <a:r>
              <a:rPr lang="es-CL" b="1" dirty="0"/>
              <a:t>estimación de los flujos de efectivo </a:t>
            </a:r>
            <a:r>
              <a:rPr lang="es-CL" dirty="0"/>
              <a:t>futuros esperados de la </a:t>
            </a:r>
            <a:r>
              <a:rPr lang="es-CL" b="1" dirty="0"/>
              <a:t>unidad generadora de efectivo </a:t>
            </a:r>
            <a:r>
              <a:rPr lang="es-CL" dirty="0"/>
              <a:t>y, además, que </a:t>
            </a:r>
            <a:r>
              <a:rPr lang="es-CL" b="1" dirty="0"/>
              <a:t>determine una tasa de descuento </a:t>
            </a:r>
            <a:r>
              <a:rPr lang="es-CL" dirty="0"/>
              <a:t>apropiada para calcular el </a:t>
            </a:r>
            <a:r>
              <a:rPr lang="es-CL" b="1" dirty="0"/>
              <a:t>valor presente </a:t>
            </a:r>
            <a:r>
              <a:rPr lang="es-CL" dirty="0"/>
              <a:t>de esos </a:t>
            </a:r>
            <a:r>
              <a:rPr lang="es-CL" b="1" dirty="0"/>
              <a:t>flujos de efectivo </a:t>
            </a:r>
            <a:r>
              <a:rPr lang="es-CL" dirty="0"/>
              <a:t>(ver Nota 3.2, las negritas son mías).</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1" name="1 Título"/>
          <p:cNvSpPr>
            <a:spLocks noGrp="1"/>
          </p:cNvSpPr>
          <p:nvPr>
            <p:ph type="ctrTitle"/>
          </p:nvPr>
        </p:nvSpPr>
        <p:spPr>
          <a:xfrm>
            <a:off x="899592" y="0"/>
            <a:ext cx="5256584" cy="1052736"/>
          </a:xfrm>
        </p:spPr>
        <p:txBody>
          <a:bodyPr>
            <a:normAutofit/>
          </a:bodyPr>
          <a:lstStyle/>
          <a:p>
            <a:r>
              <a:rPr lang="es-ES_tradnl" sz="2400" dirty="0"/>
              <a:t>Técnicas de cálculo - Ejemplo</a:t>
            </a:r>
            <a:endParaRPr lang="es-CL"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07227"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1" name="1 Título"/>
          <p:cNvSpPr>
            <a:spLocks noGrp="1"/>
          </p:cNvSpPr>
          <p:nvPr>
            <p:ph type="ctrTitle"/>
          </p:nvPr>
        </p:nvSpPr>
        <p:spPr>
          <a:xfrm>
            <a:off x="899592" y="0"/>
            <a:ext cx="5256584" cy="1052736"/>
          </a:xfrm>
        </p:spPr>
        <p:txBody>
          <a:bodyPr>
            <a:normAutofit/>
          </a:bodyPr>
          <a:lstStyle/>
          <a:p>
            <a:r>
              <a:rPr lang="es-ES_tradnl" sz="2400" dirty="0"/>
              <a:t>Jerarquía del valor razonable</a:t>
            </a:r>
            <a:endParaRPr lang="es-CL" sz="2400" dirty="0"/>
          </a:p>
        </p:txBody>
      </p:sp>
      <p:sp>
        <p:nvSpPr>
          <p:cNvPr id="8" name="6 CuadroTexto"/>
          <p:cNvSpPr txBox="1"/>
          <p:nvPr/>
        </p:nvSpPr>
        <p:spPr>
          <a:xfrm>
            <a:off x="107504" y="1052736"/>
            <a:ext cx="8928992" cy="5909310"/>
          </a:xfrm>
          <a:prstGeom prst="rect">
            <a:avLst/>
          </a:prstGeom>
          <a:noFill/>
        </p:spPr>
        <p:txBody>
          <a:bodyPr wrap="square" rtlCol="0">
            <a:spAutoFit/>
          </a:bodyPr>
          <a:lstStyle/>
          <a:p>
            <a:pPr algn="just">
              <a:buFont typeface="Arial" pitchFamily="34" charset="0"/>
              <a:buChar char="•"/>
            </a:pPr>
            <a:r>
              <a:rPr lang="es-ES_tradnl" dirty="0"/>
              <a:t> Para poder comparar la medición del valor razonable, la norma establece una jerarquía.</a:t>
            </a:r>
          </a:p>
          <a:p>
            <a:pPr algn="just"/>
            <a:endParaRPr lang="es-ES_tradnl" dirty="0"/>
          </a:p>
          <a:p>
            <a:pPr algn="just">
              <a:buFont typeface="Arial" pitchFamily="34" charset="0"/>
              <a:buChar char="•"/>
            </a:pPr>
            <a:r>
              <a:rPr lang="es-ES_tradnl" dirty="0"/>
              <a:t> “Concede la prioridad más alta a los precios cotizados (sin ajustar) en mercados activos para activos y pasivos idénticos (datos de entrada de Nivel 1) y la prioridad más baja a los datos de entrada no observables (datos de entrada de Nivel 3)” (Nº 72, NIIF 13)</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Nivel 1</a:t>
            </a:r>
            <a:r>
              <a:rPr lang="es-ES_tradnl" dirty="0"/>
              <a:t>: “Un precio cotizado en un mercado activo proporciona la evidencia más fiable del valor razonable y se utilizará sin ajuste para medir” (Nº 77, NIIF 13). Hay casos especiales en que se aceptará ajustar los datos nivel 1, pero esa medición ya no se considerará nivel 1.</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Nivel 2</a:t>
            </a:r>
            <a:r>
              <a:rPr lang="es-ES_tradnl" dirty="0"/>
              <a:t>: Se basa en el mercado, pero no es una cotización del instrumento en un mercado activo. Ejemplos de datos nivel 2 son:</a:t>
            </a:r>
          </a:p>
          <a:p>
            <a:pPr marL="342900" indent="-342900" algn="just">
              <a:buFont typeface="+mj-lt"/>
              <a:buAutoNum type="alphaLcParenR"/>
            </a:pPr>
            <a:r>
              <a:rPr lang="es-ES_tradnl" dirty="0"/>
              <a:t>“Precios cotizados por activos o pasivos similares en mercados activos.</a:t>
            </a:r>
          </a:p>
          <a:p>
            <a:pPr marL="342900" indent="-342900" algn="just">
              <a:buFont typeface="+mj-lt"/>
              <a:buAutoNum type="alphaLcParenR"/>
            </a:pPr>
            <a:r>
              <a:rPr lang="es-ES_tradnl" dirty="0"/>
              <a:t>Precios cotizados para activos … idénticos o similares en mercados que no son activos. </a:t>
            </a:r>
          </a:p>
          <a:p>
            <a:pPr marL="342900" indent="-342900" algn="just">
              <a:buFont typeface="+mj-lt"/>
              <a:buAutoNum type="alphaLcParenR"/>
            </a:pPr>
            <a:r>
              <a:rPr lang="es-ES_tradnl" dirty="0"/>
              <a:t>Datos de entrada distintos a los precios cotizados que son observables para el activo …</a:t>
            </a:r>
          </a:p>
          <a:p>
            <a:pPr marL="342900" indent="-342900" algn="just">
              <a:buFont typeface="+mj-lt"/>
              <a:buAutoNum type="alphaLcParenR"/>
            </a:pPr>
            <a:r>
              <a:rPr lang="es-ES_tradnl" dirty="0"/>
              <a:t>Datos de entrada corroborados por el mercado” (Nº 82, NIIF 13)</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Nivel 3</a:t>
            </a:r>
            <a:r>
              <a:rPr lang="es-ES_tradnl" dirty="0"/>
              <a:t>: Son datos no observables en un mercado. “Se utilizarán para medir el valor razonable en la medida  en que esos datos de entrada observables relevantes no estén disponibles … reflejarán los supuestos que los participantes de mercado utilizarían al fijar el precio”. (Nº 87, NIIF 13)</a:t>
            </a:r>
          </a:p>
        </p:txBody>
      </p:sp>
    </p:spTree>
    <p:extLst>
      <p:ext uri="{BB962C8B-B14F-4D97-AF65-F5344CB8AC3E}">
        <p14:creationId xmlns:p14="http://schemas.microsoft.com/office/powerpoint/2010/main" val="927812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7" end="7"/>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10" end="10"/>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Deterioro del Valor de los Activos- NIC 36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2641934" r:id="rId3" imgW="1257476" imgH="1362265" progId="">
                  <p:embed/>
                </p:oleObj>
              </mc:Choice>
              <mc:Fallback>
                <p:oleObj r:id="rId3" imgW="1257476" imgH="1362265" progId="">
                  <p:embed/>
                  <p:pic>
                    <p:nvPicPr>
                      <p:cNvPr id="1026"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414587054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Deterioro del Valor de los Activos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42958"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251520" y="980728"/>
            <a:ext cx="8784976" cy="5909310"/>
          </a:xfrm>
          <a:prstGeom prst="rect">
            <a:avLst/>
          </a:prstGeom>
          <a:noFill/>
        </p:spPr>
        <p:txBody>
          <a:bodyPr wrap="square" rtlCol="0">
            <a:spAutoFit/>
          </a:bodyPr>
          <a:lstStyle/>
          <a:p>
            <a:pPr algn="just">
              <a:buFont typeface="Arial" pitchFamily="34" charset="0"/>
              <a:buChar char="•"/>
            </a:pPr>
            <a:r>
              <a:rPr lang="es-ES_tradnl" dirty="0"/>
              <a:t> “El </a:t>
            </a:r>
            <a:r>
              <a:rPr lang="es-ES_tradnl" b="1" dirty="0"/>
              <a:t>valor</a:t>
            </a:r>
            <a:r>
              <a:rPr lang="es-ES_tradnl" dirty="0"/>
              <a:t> de un </a:t>
            </a:r>
            <a:r>
              <a:rPr lang="es-ES_tradnl" b="1" dirty="0"/>
              <a:t>activo</a:t>
            </a:r>
            <a:r>
              <a:rPr lang="es-ES_tradnl" dirty="0"/>
              <a:t> se </a:t>
            </a:r>
            <a:r>
              <a:rPr lang="es-ES_tradnl" b="1" dirty="0"/>
              <a:t>deteriora</a:t>
            </a:r>
            <a:r>
              <a:rPr lang="es-ES_tradnl" dirty="0"/>
              <a:t> cuando su importe en </a:t>
            </a:r>
            <a:r>
              <a:rPr lang="es-ES_tradnl" b="1" dirty="0"/>
              <a:t>libros excede </a:t>
            </a:r>
            <a:r>
              <a:rPr lang="es-ES_tradnl" dirty="0"/>
              <a:t>su valor </a:t>
            </a:r>
            <a:r>
              <a:rPr lang="es-ES_tradnl" b="1" dirty="0"/>
              <a:t>recuperable</a:t>
            </a:r>
            <a:r>
              <a:rPr lang="es-ES_tradnl" dirty="0"/>
              <a:t>” (Nº 8, NIC 36) . Siendo el valor recuperable el mayor entre el valor razonable menos los costos de disposición y el valor de uso.  </a:t>
            </a:r>
          </a:p>
          <a:p>
            <a:pPr algn="just">
              <a:buFont typeface="Arial" pitchFamily="34" charset="0"/>
              <a:buChar char="•"/>
            </a:pPr>
            <a:endParaRPr lang="es-ES_tradnl" dirty="0"/>
          </a:p>
          <a:p>
            <a:pPr algn="just">
              <a:buFont typeface="Arial" pitchFamily="34" charset="0"/>
              <a:buChar char="•"/>
            </a:pPr>
            <a:r>
              <a:rPr lang="es-ES_tradnl" dirty="0"/>
              <a:t> Los costos de </a:t>
            </a:r>
            <a:r>
              <a:rPr lang="es-ES_tradnl" b="1" dirty="0"/>
              <a:t>disposición</a:t>
            </a:r>
            <a:r>
              <a:rPr lang="es-ES_tradnl" dirty="0"/>
              <a:t> son los incrementales asociados a vender el activo en alguna condición (vender, desguazar, etc.). </a:t>
            </a:r>
          </a:p>
          <a:p>
            <a:pPr algn="just"/>
            <a:endParaRPr lang="es-ES_tradnl" dirty="0"/>
          </a:p>
          <a:p>
            <a:pPr algn="just">
              <a:buFont typeface="Arial" pitchFamily="34" charset="0"/>
              <a:buChar char="•"/>
            </a:pPr>
            <a:r>
              <a:rPr lang="es-ES_tradnl" dirty="0"/>
              <a:t> El </a:t>
            </a:r>
            <a:r>
              <a:rPr lang="es-ES_tradnl" b="1" dirty="0"/>
              <a:t>valor de uso </a:t>
            </a:r>
            <a:r>
              <a:rPr lang="es-ES_tradnl" dirty="0"/>
              <a:t>es el </a:t>
            </a:r>
            <a:r>
              <a:rPr lang="es-ES_tradnl" b="1" dirty="0"/>
              <a:t>valor presente </a:t>
            </a:r>
            <a:r>
              <a:rPr lang="es-ES_tradnl" dirty="0"/>
              <a:t>de los </a:t>
            </a:r>
            <a:r>
              <a:rPr lang="es-ES_tradnl" b="1" dirty="0"/>
              <a:t>flujos</a:t>
            </a:r>
            <a:r>
              <a:rPr lang="es-ES_tradnl" dirty="0"/>
              <a:t> que se espera obtener de ese </a:t>
            </a:r>
            <a:r>
              <a:rPr lang="es-ES_tradnl" b="1" dirty="0"/>
              <a:t>activo.</a:t>
            </a:r>
          </a:p>
          <a:p>
            <a:pPr algn="just">
              <a:buFont typeface="Arial" pitchFamily="34" charset="0"/>
              <a:buChar char="•"/>
            </a:pPr>
            <a:endParaRPr lang="es-ES_tradnl" b="1" dirty="0"/>
          </a:p>
          <a:p>
            <a:pPr algn="just"/>
            <a:r>
              <a:rPr lang="es-ES_tradnl" dirty="0"/>
              <a:t>         Es decir, tomaremos el mejor valor entre seguir usándolo o venderlo.</a:t>
            </a:r>
            <a:endParaRPr lang="es-ES_tradnl" b="1" dirty="0"/>
          </a:p>
          <a:p>
            <a:pPr algn="just">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Evaluamos la construcción de un </a:t>
            </a:r>
            <a:r>
              <a:rPr lang="es-ES_tradnl" b="1" dirty="0"/>
              <a:t>software</a:t>
            </a:r>
            <a:r>
              <a:rPr lang="es-ES_tradnl" dirty="0"/>
              <a:t> de gestión de inventario, estimando que </a:t>
            </a:r>
            <a:r>
              <a:rPr lang="es-ES_tradnl" b="1" dirty="0"/>
              <a:t>ahorraríamos USD 1 MM </a:t>
            </a:r>
            <a:r>
              <a:rPr lang="es-ES_tradnl" dirty="0"/>
              <a:t>por menor capital de trabajo y aprobamos una </a:t>
            </a:r>
            <a:r>
              <a:rPr lang="es-ES_tradnl" b="1" dirty="0"/>
              <a:t>inversión</a:t>
            </a:r>
            <a:r>
              <a:rPr lang="es-ES_tradnl" dirty="0"/>
              <a:t> de </a:t>
            </a:r>
            <a:r>
              <a:rPr lang="es-ES_tradnl" b="1" dirty="0"/>
              <a:t>USD 600.000 </a:t>
            </a:r>
            <a:r>
              <a:rPr lang="es-ES_tradnl" dirty="0"/>
              <a:t>en 1 año. Finalmente nos demoramos 3 años e </a:t>
            </a:r>
            <a:r>
              <a:rPr lang="es-ES_tradnl" b="1" dirty="0"/>
              <a:t>invertimos USD 1,2 MM.</a:t>
            </a:r>
          </a:p>
          <a:p>
            <a:r>
              <a:rPr lang="es-ES_tradnl" dirty="0"/>
              <a:t> </a:t>
            </a:r>
          </a:p>
          <a:p>
            <a:r>
              <a:rPr lang="es-ES_tradnl" b="1" dirty="0"/>
              <a:t>¿Podemos valorizar el SW a USD 1,2 MM en libros si sabemos que sólo genera USD 1 MM?</a:t>
            </a:r>
          </a:p>
          <a:p>
            <a:pPr algn="just"/>
            <a:endParaRPr lang="es-ES_tradnl" dirty="0"/>
          </a:p>
          <a:p>
            <a:pPr algn="just">
              <a:buFont typeface="Arial" pitchFamily="34" charset="0"/>
              <a:buChar char="•"/>
            </a:pPr>
            <a:r>
              <a:rPr lang="es-ES_tradnl" dirty="0"/>
              <a:t> Esto se aplica al nivel más “bajo” posible, idealmente </a:t>
            </a:r>
            <a:r>
              <a:rPr lang="es-ES_tradnl" b="1" dirty="0"/>
              <a:t>activos individuales </a:t>
            </a:r>
            <a:r>
              <a:rPr lang="es-ES_tradnl" dirty="0"/>
              <a:t>pero también a </a:t>
            </a:r>
            <a:r>
              <a:rPr lang="es-ES_tradnl" b="1" dirty="0"/>
              <a:t>unidades generadoras </a:t>
            </a:r>
            <a:r>
              <a:rPr lang="es-ES_tradnl" dirty="0"/>
              <a:t>de </a:t>
            </a:r>
            <a:r>
              <a:rPr lang="es-ES_tradnl" b="1" dirty="0"/>
              <a:t>efectivo</a:t>
            </a:r>
            <a:r>
              <a:rPr lang="es-ES_tradnl" dirty="0"/>
              <a:t>. Éstas no se pueden ver sólo como la suma de sus activos, sino por su capacidad de generar flujos (por eso su nombre). </a:t>
            </a:r>
          </a:p>
          <a:p>
            <a:pPr algn="just"/>
            <a:r>
              <a:rPr lang="es-ES_tradnl" dirty="0"/>
              <a:t>       Es muy relevante en la combinación de negocios y las plusvalías asociadas (mayor valor).</a:t>
            </a:r>
          </a:p>
        </p:txBody>
      </p:sp>
      <p:sp>
        <p:nvSpPr>
          <p:cNvPr id="9" name="2 Subtítulo"/>
          <p:cNvSpPr txBox="1">
            <a:spLocks/>
          </p:cNvSpPr>
          <p:nvPr/>
        </p:nvSpPr>
        <p:spPr>
          <a:xfrm>
            <a:off x="6084168" y="0"/>
            <a:ext cx="3059832" cy="1052736"/>
          </a:xfrm>
          <a:prstGeom prst="rect">
            <a:avLst/>
          </a:prstGeom>
        </p:spPr>
        <p:txBody>
          <a:bodyPr vert="horz" lIns="91440" tIns="45720" rIns="91440" bIns="45720" rtlCol="0">
            <a:normAutofit/>
          </a:bodyPr>
          <a:lstStyle/>
          <a:p>
            <a:pPr marL="0" marR="0" lvl="0" indent="0" algn="ctr" defTabSz="914400" rtl="0" eaLnBrk="1" fontAlgn="auto" latinLnBrk="0" hangingPunct="1">
              <a:lnSpc>
                <a:spcPct val="200000"/>
              </a:lnSpc>
              <a:spcBef>
                <a:spcPct val="20000"/>
              </a:spcBef>
              <a:spcAft>
                <a:spcPts val="0"/>
              </a:spcAft>
              <a:buClrTx/>
              <a:buSzTx/>
              <a:buFont typeface="Arial" pitchFamily="34" charset="0"/>
              <a:buNone/>
              <a:tabLst/>
              <a:defRPr/>
            </a:pPr>
            <a:r>
              <a:rPr kumimoji="0" lang="es-ES_tradnl" sz="2400" b="0" i="0" u="none" strike="noStrike" kern="1200" cap="none" spc="0" normalizeH="0" baseline="0" noProof="0" dirty="0">
                <a:ln>
                  <a:noFill/>
                </a:ln>
                <a:solidFill>
                  <a:schemeClr val="tx1">
                    <a:tint val="75000"/>
                  </a:schemeClr>
                </a:solidFill>
                <a:effectLst/>
                <a:uLnTx/>
                <a:uFillTx/>
                <a:latin typeface="+mn-lt"/>
                <a:ea typeface="+mn-ea"/>
                <a:cs typeface="+mn-cs"/>
              </a:rPr>
              <a:t>Contabilidad Gerencial</a:t>
            </a:r>
          </a:p>
        </p:txBody>
      </p:sp>
      <p:sp>
        <p:nvSpPr>
          <p:cNvPr id="3" name="Flecha derecha 2"/>
          <p:cNvSpPr/>
          <p:nvPr/>
        </p:nvSpPr>
        <p:spPr>
          <a:xfrm>
            <a:off x="341785" y="3501008"/>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8" name="Flecha derecha 7"/>
          <p:cNvSpPr/>
          <p:nvPr/>
        </p:nvSpPr>
        <p:spPr>
          <a:xfrm>
            <a:off x="323528" y="6525344"/>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8465006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332656"/>
            <a:ext cx="5112568" cy="506487"/>
          </a:xfrm>
        </p:spPr>
        <p:txBody>
          <a:bodyPr>
            <a:normAutofit/>
          </a:bodyPr>
          <a:lstStyle/>
          <a:p>
            <a:r>
              <a:rPr lang="es-ES_tradnl" sz="2400" dirty="0"/>
              <a:t>Estimación flujos futuros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43982"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buFont typeface="Arial" pitchFamily="34" charset="0"/>
              <a:buChar char="•"/>
            </a:pPr>
            <a:r>
              <a:rPr lang="es-ES_tradnl" dirty="0"/>
              <a:t> Es obligatorio </a:t>
            </a:r>
            <a:r>
              <a:rPr lang="es-ES_tradnl" b="1" dirty="0"/>
              <a:t>comprobar anualmen</a:t>
            </a:r>
            <a:r>
              <a:rPr lang="es-ES_tradnl" dirty="0"/>
              <a:t>te el deterioro de activos </a:t>
            </a:r>
            <a:r>
              <a:rPr lang="es-ES_tradnl" b="1" dirty="0"/>
              <a:t>intangibles</a:t>
            </a:r>
            <a:r>
              <a:rPr lang="es-ES_tradnl" dirty="0"/>
              <a:t> con </a:t>
            </a:r>
            <a:r>
              <a:rPr lang="es-ES_tradnl" b="1" dirty="0"/>
              <a:t>vida</a:t>
            </a:r>
            <a:r>
              <a:rPr lang="es-ES_tradnl" dirty="0"/>
              <a:t> útil </a:t>
            </a:r>
            <a:r>
              <a:rPr lang="es-ES_tradnl" b="1" dirty="0"/>
              <a:t>indefinida</a:t>
            </a:r>
            <a:r>
              <a:rPr lang="es-ES_tradnl" dirty="0"/>
              <a:t> (como puede ser una marca), los intangibles que </a:t>
            </a:r>
            <a:r>
              <a:rPr lang="es-ES_tradnl" b="1" dirty="0"/>
              <a:t>no</a:t>
            </a:r>
            <a:r>
              <a:rPr lang="es-ES_tradnl" dirty="0"/>
              <a:t> estén aun </a:t>
            </a:r>
            <a:r>
              <a:rPr lang="es-ES_tradnl" b="1" dirty="0"/>
              <a:t>disponibles</a:t>
            </a:r>
            <a:r>
              <a:rPr lang="es-ES_tradnl" dirty="0"/>
              <a:t> para su </a:t>
            </a:r>
            <a:r>
              <a:rPr lang="es-ES_tradnl" b="1" dirty="0"/>
              <a:t>uso</a:t>
            </a:r>
            <a:r>
              <a:rPr lang="es-ES_tradnl" dirty="0"/>
              <a:t> (como un proyecto de software) y las </a:t>
            </a:r>
            <a:r>
              <a:rPr lang="es-ES_tradnl" b="1" dirty="0"/>
              <a:t>plusvalías</a:t>
            </a:r>
            <a:r>
              <a:rPr lang="es-ES_tradnl" dirty="0"/>
              <a:t> de combinación de negocios. Además de analizar cualquier posible deterioro de activos. </a:t>
            </a:r>
          </a:p>
          <a:p>
            <a:pPr>
              <a:buFont typeface="Arial" pitchFamily="34" charset="0"/>
              <a:buChar char="•"/>
            </a:pPr>
            <a:endParaRPr lang="es-ES_tradnl" dirty="0"/>
          </a:p>
          <a:p>
            <a:pPr>
              <a:buFont typeface="Arial" pitchFamily="34" charset="0"/>
              <a:buChar char="•"/>
            </a:pPr>
            <a:r>
              <a:rPr lang="es-ES_tradnl" dirty="0"/>
              <a:t> El valor crítico en muchos de estos activos será el de uso, que depende de nuestra estimación de los flujos futuros del activo. Por lo que la norma regula esta estimación.</a:t>
            </a:r>
          </a:p>
          <a:p>
            <a:pPr>
              <a:buFont typeface="Arial" pitchFamily="34" charset="0"/>
              <a:buChar char="•"/>
            </a:pPr>
            <a:endParaRPr lang="es-ES_tradnl" dirty="0"/>
          </a:p>
          <a:p>
            <a:pPr>
              <a:buFont typeface="Arial" pitchFamily="34" charset="0"/>
              <a:buChar char="•"/>
            </a:pPr>
            <a:r>
              <a:rPr lang="es-ES_tradnl" dirty="0"/>
              <a:t> Bases para estimación de los flujos futuros (Nº 33, NIC 36):</a:t>
            </a:r>
          </a:p>
          <a:p>
            <a:pPr marL="342900" indent="-342900">
              <a:buFont typeface="+mj-lt"/>
              <a:buAutoNum type="alphaLcParenR"/>
            </a:pPr>
            <a:r>
              <a:rPr lang="es-ES_tradnl" dirty="0"/>
              <a:t> Requiere hipótesis fundamentadas y se otorgará mayor peso a la evidencia externa</a:t>
            </a:r>
          </a:p>
          <a:p>
            <a:pPr marL="342900" indent="-342900">
              <a:buFont typeface="+mj-lt"/>
              <a:buAutoNum type="alphaLcParenR"/>
            </a:pPr>
            <a:endParaRPr lang="es-ES_tradnl" dirty="0"/>
          </a:p>
          <a:p>
            <a:pPr marL="342900" indent="-342900">
              <a:buFont typeface="+mj-lt"/>
              <a:buAutoNum type="alphaLcParenR"/>
            </a:pPr>
            <a:r>
              <a:rPr lang="es-ES_tradnl" dirty="0"/>
              <a:t>Usará los presupuestos aprobados más recientes pero eliminará de ellos el efecto de futuras re-estructuraciones o mejoras en el rendimiento de los activos. El plazo máximo será de 5 años, salvo que se </a:t>
            </a:r>
            <a:r>
              <a:rPr lang="es-ES_tradnl" b="1" dirty="0"/>
              <a:t>pueda justificar </a:t>
            </a:r>
            <a:r>
              <a:rPr lang="es-ES_tradnl" dirty="0"/>
              <a:t>uno mayor</a:t>
            </a:r>
          </a:p>
          <a:p>
            <a:pPr marL="342900" indent="-342900">
              <a:buFont typeface="+mj-lt"/>
              <a:buAutoNum type="alphaLcParenR"/>
            </a:pPr>
            <a:endParaRPr lang="es-ES_tradnl" dirty="0"/>
          </a:p>
          <a:p>
            <a:pPr marL="342900" indent="-342900">
              <a:buFont typeface="+mj-lt"/>
              <a:buAutoNum type="alphaLcParenR"/>
            </a:pPr>
            <a:r>
              <a:rPr lang="es-ES_tradnl" dirty="0"/>
              <a:t>Para los años posteriores al presupuesto se usará una tasa de crecimiento nula o decreciente, salvo que se pueda justificar una mayor. No podrá exceder la tasa de largo plazo para el conjunto de productos o de la industria.</a:t>
            </a:r>
          </a:p>
          <a:p>
            <a:pPr marL="342900" indent="-342900">
              <a:buFont typeface="+mj-lt"/>
              <a:buAutoNum type="alphaLcParenR"/>
            </a:pPr>
            <a:endParaRPr lang="es-ES_tradnl" dirty="0"/>
          </a:p>
          <a:p>
            <a:pPr marL="342900" indent="-342900"/>
            <a:r>
              <a:rPr lang="es-ES_tradnl" dirty="0"/>
              <a:t>	    Se exige explícitamente un tratamiento fundando y conservador de las estimaciones</a:t>
            </a:r>
          </a:p>
        </p:txBody>
      </p:sp>
      <p:sp>
        <p:nvSpPr>
          <p:cNvPr id="8" name="7 Flecha derecha"/>
          <p:cNvSpPr/>
          <p:nvPr/>
        </p:nvSpPr>
        <p:spPr>
          <a:xfrm>
            <a:off x="395536" y="6309320"/>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0"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extLst>
      <p:ext uri="{BB962C8B-B14F-4D97-AF65-F5344CB8AC3E}">
        <p14:creationId xmlns:p14="http://schemas.microsoft.com/office/powerpoint/2010/main" val="209785939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332656"/>
            <a:ext cx="5112568" cy="506487"/>
          </a:xfrm>
        </p:spPr>
        <p:txBody>
          <a:bodyPr>
            <a:normAutofit/>
          </a:bodyPr>
          <a:lstStyle/>
          <a:p>
            <a:r>
              <a:rPr lang="es-ES_tradnl" sz="2400" dirty="0"/>
              <a:t>Ejemplo deterioro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45006"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buFont typeface="Arial" pitchFamily="34" charset="0"/>
              <a:buChar char="•"/>
            </a:pPr>
            <a:r>
              <a:rPr lang="es-ES_tradnl" dirty="0"/>
              <a:t> </a:t>
            </a:r>
            <a:r>
              <a:rPr lang="es-CL" dirty="0"/>
              <a:t>La Compañía de Transporte Marítimo compró un buque portacontenedores el año 2014, a Samsung Heavy Industries. Este tiene una capacidad es de 8.000 </a:t>
            </a:r>
            <a:r>
              <a:rPr lang="es-CL" dirty="0" err="1"/>
              <a:t>teus</a:t>
            </a:r>
            <a:r>
              <a:rPr lang="es-CL" dirty="0"/>
              <a:t> (=contenedores de 20 pies) y un precio de USD 81 MM. La vida útil es de 40 años. Este fue recibido a inicios de 2016. Desafortunadamente, el precio del flete de </a:t>
            </a:r>
          </a:p>
          <a:p>
            <a:r>
              <a:rPr lang="es-CL" dirty="0"/>
              <a:t>contenedores, se ha reducido a la mitad desde </a:t>
            </a:r>
          </a:p>
          <a:p>
            <a:r>
              <a:rPr lang="es-CL" dirty="0"/>
              <a:t>la compra, como muestra el gráfico. </a:t>
            </a:r>
          </a:p>
          <a:p>
            <a:pPr>
              <a:buFont typeface="Arial" pitchFamily="34" charset="0"/>
              <a:buChar char="•"/>
            </a:pPr>
            <a:r>
              <a:rPr lang="es-CL" b="1" dirty="0"/>
              <a:t>Analicé el posible deterioro.</a:t>
            </a:r>
            <a:endParaRPr lang="es-ES_tradnl" b="1" dirty="0"/>
          </a:p>
          <a:p>
            <a:endParaRPr lang="es-ES_tradnl" dirty="0"/>
          </a:p>
          <a:p>
            <a:endParaRPr lang="es-ES_tradnl" dirty="0"/>
          </a:p>
          <a:p>
            <a:pPr>
              <a:buFont typeface="Arial" pitchFamily="34" charset="0"/>
              <a:buChar char="•"/>
            </a:pPr>
            <a:r>
              <a:rPr lang="es-ES_tradnl" dirty="0"/>
              <a:t> El buque vende tanto el flete de </a:t>
            </a:r>
            <a:r>
              <a:rPr lang="es-ES_tradnl" dirty="0" err="1"/>
              <a:t>containers</a:t>
            </a:r>
            <a:r>
              <a:rPr lang="es-ES_tradnl" dirty="0"/>
              <a:t> de Chile a China como a su regreso, obteniendo un total de USD 800/</a:t>
            </a:r>
            <a:r>
              <a:rPr lang="es-ES_tradnl" dirty="0" err="1"/>
              <a:t>container</a:t>
            </a:r>
            <a:r>
              <a:rPr lang="es-ES_tradnl" dirty="0"/>
              <a:t>, es decir USD 6,4 MM/viaje redondo de 84 días. Pero el costo de operar el viaje hoy es de USD 6,1 MM. La tasa de descuento relevante es de 8%/año.</a:t>
            </a:r>
          </a:p>
          <a:p>
            <a:pPr>
              <a:buFont typeface="Arial" pitchFamily="34" charset="0"/>
              <a:buChar char="•"/>
            </a:pPr>
            <a:endParaRPr lang="es-ES_tradnl" dirty="0"/>
          </a:p>
          <a:p>
            <a:pPr>
              <a:buFont typeface="Arial" pitchFamily="34" charset="0"/>
              <a:buChar char="•"/>
            </a:pPr>
            <a:r>
              <a:rPr lang="es-ES_tradnl" dirty="0"/>
              <a:t> El buque puede hacer 4 viajes al año, considerando el tiempo de mantención anual. Generando por tanto un flujo anual de (USD 6,4 MM – USD 6,1 MM) * 4 = USD 1,2 MM. El VPN a 40 años con una tasa de descuento de 8% da USD 14,3 MM.</a:t>
            </a:r>
          </a:p>
          <a:p>
            <a:pPr>
              <a:buFont typeface="Arial" pitchFamily="34" charset="0"/>
              <a:buChar char="•"/>
            </a:pPr>
            <a:endParaRPr lang="es-ES_tradnl" dirty="0"/>
          </a:p>
          <a:p>
            <a:pPr>
              <a:buFont typeface="Arial" pitchFamily="34" charset="0"/>
              <a:buChar char="•"/>
            </a:pPr>
            <a:r>
              <a:rPr lang="es-ES_tradnl" dirty="0"/>
              <a:t> Si no hay uso alternativo, el deterioro sería USD 81,0 MM – USD 14,3 MM = USD 66,7 MM</a:t>
            </a:r>
          </a:p>
          <a:p>
            <a:pPr>
              <a:lnSpc>
                <a:spcPct val="150000"/>
              </a:lnSpc>
            </a:pPr>
            <a:r>
              <a:rPr lang="es-ES_tradnl" dirty="0"/>
              <a:t> Pérdida por deterioro (EE.RR.)                        		66.700.000</a:t>
            </a:r>
          </a:p>
          <a:p>
            <a:pPr>
              <a:lnSpc>
                <a:spcPct val="150000"/>
              </a:lnSpc>
            </a:pPr>
            <a:r>
              <a:rPr lang="es-ES_tradnl" dirty="0"/>
              <a:t> Provisión por deterioro (en Propiedad, Planta y Equipos)		    66.700.000	</a:t>
            </a:r>
          </a:p>
        </p:txBody>
      </p:sp>
      <p:sp>
        <p:nvSpPr>
          <p:cNvPr id="10"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2612227" name="Picture 3" descr="http://www1.chineseshipping.com.cn/resource/img/update/scfiallen.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85514" y="1891879"/>
            <a:ext cx="4043722" cy="1606777"/>
          </a:xfrm>
          <a:prstGeom prst="rect">
            <a:avLst/>
          </a:prstGeom>
          <a:noFill/>
          <a:extLst>
            <a:ext uri="{909E8E84-426E-40DD-AFC4-6F175D3DCCD1}">
              <a14:hiddenFill xmlns:a14="http://schemas.microsoft.com/office/drawing/2010/main">
                <a:solidFill>
                  <a:srgbClr val="FFFFFF"/>
                </a:solidFill>
              </a14:hiddenFill>
            </a:ext>
          </a:extLst>
        </p:spPr>
      </p:pic>
      <p:cxnSp>
        <p:nvCxnSpPr>
          <p:cNvPr id="9" name="7 Conector recto"/>
          <p:cNvCxnSpPr/>
          <p:nvPr/>
        </p:nvCxnSpPr>
        <p:spPr>
          <a:xfrm>
            <a:off x="179512" y="6093296"/>
            <a:ext cx="0" cy="720080"/>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7 Conector recto"/>
          <p:cNvCxnSpPr/>
          <p:nvPr/>
        </p:nvCxnSpPr>
        <p:spPr>
          <a:xfrm>
            <a:off x="7956376" y="6093296"/>
            <a:ext cx="0" cy="72008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05108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332656"/>
            <a:ext cx="5112568" cy="506487"/>
          </a:xfrm>
        </p:spPr>
        <p:txBody>
          <a:bodyPr>
            <a:normAutofit/>
          </a:bodyPr>
          <a:lstStyle/>
          <a:p>
            <a:r>
              <a:rPr lang="es-ES_tradnl" sz="2400" dirty="0"/>
              <a:t>Ejercicio de deterioro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46030"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078313"/>
          </a:xfrm>
          <a:prstGeom prst="rect">
            <a:avLst/>
          </a:prstGeom>
          <a:noFill/>
        </p:spPr>
        <p:txBody>
          <a:bodyPr wrap="square" rtlCol="0">
            <a:spAutoFit/>
          </a:bodyPr>
          <a:lstStyle/>
          <a:p>
            <a:pPr>
              <a:buFont typeface="Arial" pitchFamily="34" charset="0"/>
              <a:buChar char="•"/>
            </a:pPr>
            <a:r>
              <a:rPr lang="es-ES_tradnl" dirty="0"/>
              <a:t> </a:t>
            </a:r>
            <a:r>
              <a:rPr lang="es-ES_tradnl" dirty="0" err="1"/>
              <a:t>Barrick</a:t>
            </a:r>
            <a:r>
              <a:rPr lang="es-ES_tradnl" dirty="0"/>
              <a:t> Gold es una empresa canadiense dedicada a la minería de oro, siendo una de las mayores a nivel mundial en ese metal.</a:t>
            </a:r>
          </a:p>
          <a:p>
            <a:pPr>
              <a:buFont typeface="Arial" pitchFamily="34" charset="0"/>
              <a:buChar char="•"/>
            </a:pPr>
            <a:endParaRPr lang="es-ES_tradnl" dirty="0"/>
          </a:p>
          <a:p>
            <a:pPr>
              <a:buFont typeface="Arial" pitchFamily="34" charset="0"/>
              <a:buChar char="•"/>
            </a:pPr>
            <a:r>
              <a:rPr lang="es-ES_tradnl" dirty="0"/>
              <a:t> </a:t>
            </a:r>
            <a:r>
              <a:rPr lang="es-ES_tradnl" dirty="0" err="1"/>
              <a:t>Pacua</a:t>
            </a:r>
            <a:r>
              <a:rPr lang="es-ES_tradnl" dirty="0"/>
              <a:t>-Lama es un proyecto de </a:t>
            </a:r>
            <a:r>
              <a:rPr lang="es-ES_tradnl" dirty="0" err="1"/>
              <a:t>Barrick</a:t>
            </a:r>
            <a:r>
              <a:rPr lang="es-ES_tradnl" dirty="0"/>
              <a:t> Gold para extraer oro y plata en una mina de tajo abierto, ubicado en la Región de Atacama, Chile y en la Provincia de San Juan, Argentina. Siendo uno de los primeros proyectos mineros binacionales a nivel mundial.</a:t>
            </a:r>
          </a:p>
          <a:p>
            <a:pPr>
              <a:buFont typeface="Arial" pitchFamily="34" charset="0"/>
              <a:buChar char="•"/>
            </a:pPr>
            <a:endParaRPr lang="es-ES_tradnl" dirty="0"/>
          </a:p>
          <a:p>
            <a:pPr>
              <a:buFont typeface="Arial" pitchFamily="34" charset="0"/>
              <a:buChar char="•"/>
            </a:pPr>
            <a:r>
              <a:rPr lang="es-ES_tradnl" dirty="0"/>
              <a:t> Los recursos minerales están ubicados bajo los glaciares Toro 1, Toro 2 y Esperanza.  Lo que generó fuerte oposición al proyecto por su impacto ambiental. Además, como toda mina, tiene un uso importante de agua en una zona donde esta es escasa. </a:t>
            </a:r>
          </a:p>
          <a:p>
            <a:pPr>
              <a:buFont typeface="Arial" pitchFamily="34" charset="0"/>
              <a:buChar char="•"/>
            </a:pPr>
            <a:endParaRPr lang="es-ES_tradnl" dirty="0"/>
          </a:p>
          <a:p>
            <a:pPr>
              <a:buFont typeface="Arial" pitchFamily="34" charset="0"/>
              <a:buChar char="•"/>
            </a:pPr>
            <a:r>
              <a:rPr lang="es-ES_tradnl" dirty="0"/>
              <a:t> El proyecto fue modificado para ser una mina subterránea (originalmente se moverían los glaciares), pero esto no detuvo la batalla legal. El año 2013 la Corte Suprema de Chile dictaminó la suspensión de las faenas mientras no se resolvieran una serie de medidas medio-ambientales. </a:t>
            </a:r>
            <a:r>
              <a:rPr lang="es-ES_tradnl" dirty="0" err="1"/>
              <a:t>Barrick</a:t>
            </a:r>
            <a:r>
              <a:rPr lang="es-ES_tradnl" dirty="0"/>
              <a:t> luego de ello decide suspender el proyecto.</a:t>
            </a:r>
          </a:p>
          <a:p>
            <a:pPr>
              <a:buFont typeface="Arial" pitchFamily="34" charset="0"/>
              <a:buChar char="•"/>
            </a:pPr>
            <a:endParaRPr lang="es-ES_tradnl" dirty="0"/>
          </a:p>
          <a:p>
            <a:r>
              <a:rPr lang="es-ES_tradnl" dirty="0"/>
              <a:t>         Se le pide revisar el impacto de esta decisión en los estados financieros de </a:t>
            </a:r>
            <a:r>
              <a:rPr lang="es-ES_tradnl" dirty="0" err="1"/>
              <a:t>Barrick</a:t>
            </a:r>
            <a:r>
              <a:rPr lang="es-ES_tradnl" dirty="0"/>
              <a:t> Gold. </a:t>
            </a:r>
          </a:p>
          <a:p>
            <a:endParaRPr lang="es-ES_tradnl" dirty="0"/>
          </a:p>
        </p:txBody>
      </p:sp>
      <p:sp>
        <p:nvSpPr>
          <p:cNvPr id="8" name="7 Flecha derecha"/>
          <p:cNvSpPr/>
          <p:nvPr/>
        </p:nvSpPr>
        <p:spPr>
          <a:xfrm>
            <a:off x="305781" y="5517232"/>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0"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extLst>
      <p:ext uri="{BB962C8B-B14F-4D97-AF65-F5344CB8AC3E}">
        <p14:creationId xmlns:p14="http://schemas.microsoft.com/office/powerpoint/2010/main" val="272312148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solidFill>
                  <a:srgbClr val="002060"/>
                </a:solidFill>
              </a:rPr>
              <a:t>Sección 2 – Reconocimiento de Ingresos</a:t>
            </a:r>
            <a:endParaRPr lang="es-CL" sz="4200" dirty="0">
              <a:solidFill>
                <a:srgbClr val="002060"/>
              </a:solidFill>
            </a:endParaRPr>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17969"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Ingreso de actividades ordinarias – </a:t>
            </a:r>
            <a:br>
              <a:rPr lang="es-ES_tradnl" sz="4200" dirty="0"/>
            </a:br>
            <a:r>
              <a:rPr lang="es-ES_tradnl" sz="4200" dirty="0"/>
              <a:t>NIC 18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243345"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Conceptos sobre los Ingresos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2104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646331"/>
          </a:xfrm>
          <a:prstGeom prst="rect">
            <a:avLst/>
          </a:prstGeom>
          <a:noFill/>
        </p:spPr>
        <p:txBody>
          <a:bodyPr wrap="square" rtlCol="0">
            <a:spAutoFit/>
          </a:bodyPr>
          <a:lstStyle/>
          <a:p>
            <a:pPr>
              <a:buFont typeface="Arial" pitchFamily="34" charset="0"/>
              <a:buChar char="•"/>
            </a:pPr>
            <a:r>
              <a:rPr lang="es-ES_tradnl" dirty="0"/>
              <a:t> El estado financiero de la empresa refleja un equilibrio (balance) en que en la columna izquierda (Debe) están los usos de recursos y en la derecha sus fuente (Haber).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120835" name="Picture 3"/>
          <p:cNvPicPr>
            <a:picLocks noChangeAspect="1" noChangeArrowheads="1"/>
          </p:cNvPicPr>
          <p:nvPr/>
        </p:nvPicPr>
        <p:blipFill>
          <a:blip r:embed="rId6" cstate="print"/>
          <a:srcRect/>
          <a:stretch>
            <a:fillRect/>
          </a:stretch>
        </p:blipFill>
        <p:spPr bwMode="auto">
          <a:xfrm>
            <a:off x="6154398" y="1700808"/>
            <a:ext cx="2433159" cy="1224136"/>
          </a:xfrm>
          <a:prstGeom prst="rect">
            <a:avLst/>
          </a:prstGeom>
          <a:noFill/>
          <a:ln w="9525">
            <a:noFill/>
            <a:miter lim="800000"/>
            <a:headEnd/>
            <a:tailEnd/>
          </a:ln>
          <a:effectLst/>
        </p:spPr>
      </p:pic>
      <p:sp>
        <p:nvSpPr>
          <p:cNvPr id="8" name="7 CuadroTexto"/>
          <p:cNvSpPr txBox="1"/>
          <p:nvPr/>
        </p:nvSpPr>
        <p:spPr>
          <a:xfrm>
            <a:off x="179512" y="3140968"/>
            <a:ext cx="8784976" cy="3693319"/>
          </a:xfrm>
          <a:prstGeom prst="rect">
            <a:avLst/>
          </a:prstGeom>
          <a:noFill/>
        </p:spPr>
        <p:txBody>
          <a:bodyPr wrap="square" rtlCol="0">
            <a:spAutoFit/>
          </a:bodyPr>
          <a:lstStyle/>
          <a:p>
            <a:pPr algn="just">
              <a:buFont typeface="Arial" pitchFamily="34" charset="0"/>
              <a:buChar char="•"/>
            </a:pPr>
            <a:r>
              <a:rPr lang="es-ES_tradnl" dirty="0"/>
              <a:t> “</a:t>
            </a:r>
            <a:r>
              <a:rPr lang="es-ES_tradnl" b="1" dirty="0"/>
              <a:t>Ingreso</a:t>
            </a:r>
            <a:r>
              <a:rPr lang="es-ES_tradnl" dirty="0"/>
              <a:t> </a:t>
            </a:r>
            <a:r>
              <a:rPr lang="es-ES_tradnl" b="1" dirty="0"/>
              <a:t>de actividades ordinarias </a:t>
            </a:r>
            <a:r>
              <a:rPr lang="es-ES_tradnl" dirty="0"/>
              <a:t>es la </a:t>
            </a:r>
            <a:r>
              <a:rPr lang="es-ES_tradnl" b="1" dirty="0"/>
              <a:t>entrada</a:t>
            </a:r>
            <a:r>
              <a:rPr lang="es-ES_tradnl" dirty="0"/>
              <a:t> bruta </a:t>
            </a:r>
            <a:r>
              <a:rPr lang="es-ES_tradnl" b="1" dirty="0"/>
              <a:t>de beneficios económicos</a:t>
            </a:r>
            <a:r>
              <a:rPr lang="es-ES_tradnl" dirty="0"/>
              <a:t>, durante el </a:t>
            </a:r>
            <a:r>
              <a:rPr lang="es-ES_tradnl" b="1" dirty="0"/>
              <a:t>período</a:t>
            </a:r>
            <a:r>
              <a:rPr lang="es-ES_tradnl" dirty="0"/>
              <a:t>, surgidos en el </a:t>
            </a:r>
            <a:r>
              <a:rPr lang="es-ES_tradnl" b="1" dirty="0"/>
              <a:t>curso</a:t>
            </a:r>
            <a:r>
              <a:rPr lang="es-ES_tradnl" dirty="0"/>
              <a:t> de las </a:t>
            </a:r>
            <a:r>
              <a:rPr lang="es-ES_tradnl" b="1" dirty="0"/>
              <a:t>actividades</a:t>
            </a:r>
            <a:r>
              <a:rPr lang="es-ES_tradnl" dirty="0"/>
              <a:t> ordinarias de una </a:t>
            </a:r>
            <a:r>
              <a:rPr lang="es-ES_tradnl" b="1" dirty="0"/>
              <a:t>entidad</a:t>
            </a:r>
            <a:r>
              <a:rPr lang="es-ES_tradnl" dirty="0"/>
              <a:t>, siempre que tal entrada de lugar a un </a:t>
            </a:r>
            <a:r>
              <a:rPr lang="es-ES_tradnl" b="1" dirty="0"/>
              <a:t>aumento</a:t>
            </a:r>
            <a:r>
              <a:rPr lang="es-ES_tradnl" dirty="0"/>
              <a:t> en el </a:t>
            </a:r>
            <a:r>
              <a:rPr lang="es-ES_tradnl" b="1" dirty="0"/>
              <a:t>patrimonio</a:t>
            </a:r>
            <a:r>
              <a:rPr lang="es-ES_tradnl" dirty="0"/>
              <a:t>, que no esté relacionado con la aportación de los propietarios de ese patrimonio” (Nº 7, NIC 18 )</a:t>
            </a:r>
          </a:p>
          <a:p>
            <a:pPr algn="just"/>
            <a:endParaRPr lang="es-ES_tradnl" dirty="0"/>
          </a:p>
          <a:p>
            <a:pPr algn="just">
              <a:buFont typeface="Arial" pitchFamily="34" charset="0"/>
              <a:buChar char="•"/>
            </a:pPr>
            <a:r>
              <a:rPr lang="es-ES_tradnl" dirty="0"/>
              <a:t>“La principal preocupación en la contabilización de </a:t>
            </a:r>
            <a:r>
              <a:rPr lang="es-ES_tradnl" b="1" dirty="0"/>
              <a:t>ingresos</a:t>
            </a:r>
            <a:r>
              <a:rPr lang="es-ES_tradnl" dirty="0"/>
              <a:t> de actividades ordinarias es determinar cuándo deben ser </a:t>
            </a:r>
            <a:r>
              <a:rPr lang="es-ES_tradnl" b="1" dirty="0"/>
              <a:t>reconocidos</a:t>
            </a:r>
            <a:r>
              <a:rPr lang="es-ES_tradnl" dirty="0"/>
              <a:t>. El ingreso de actividades ordinarias es reconocido cuando es </a:t>
            </a:r>
            <a:r>
              <a:rPr lang="es-ES_tradnl" b="1" dirty="0"/>
              <a:t>probable</a:t>
            </a:r>
            <a:r>
              <a:rPr lang="es-ES_tradnl" dirty="0"/>
              <a:t> que los </a:t>
            </a:r>
            <a:r>
              <a:rPr lang="es-ES_tradnl" b="1" dirty="0"/>
              <a:t>beneficios económicos futuros fluyan a la entidad </a:t>
            </a:r>
            <a:r>
              <a:rPr lang="es-ES_tradnl" dirty="0"/>
              <a:t>y estos beneficios puedan ser medidos con fiabilidad” (Objetivo, NIC 18 )</a:t>
            </a:r>
          </a:p>
          <a:p>
            <a:pPr algn="just">
              <a:buFont typeface="Arial" pitchFamily="34" charset="0"/>
              <a:buChar char="•"/>
            </a:pPr>
            <a:endParaRPr lang="es-ES_tradnl" dirty="0"/>
          </a:p>
          <a:p>
            <a:pPr algn="just"/>
            <a:r>
              <a:rPr lang="es-ES_tradnl" dirty="0"/>
              <a:t>            Si reconozco ingresos antes de lo que debiese estoy reconociendo derechos a obtener entradas de dinero a las que quizás no tengo derecho,  “inflaremos” los resultados (si margen venta &gt; 0) y aumentaremos los pagos asociados a metas de ventas e impuestos</a:t>
            </a:r>
          </a:p>
        </p:txBody>
      </p:sp>
      <p:sp>
        <p:nvSpPr>
          <p:cNvPr id="10" name="9 Flecha derecha"/>
          <p:cNvSpPr/>
          <p:nvPr/>
        </p:nvSpPr>
        <p:spPr>
          <a:xfrm>
            <a:off x="5292080" y="2132856"/>
            <a:ext cx="576064"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CuadroTexto"/>
          <p:cNvSpPr txBox="1"/>
          <p:nvPr/>
        </p:nvSpPr>
        <p:spPr>
          <a:xfrm>
            <a:off x="179512" y="1844824"/>
            <a:ext cx="4891252" cy="1200329"/>
          </a:xfrm>
          <a:prstGeom prst="rect">
            <a:avLst/>
          </a:prstGeom>
          <a:noFill/>
        </p:spPr>
        <p:txBody>
          <a:bodyPr wrap="square" rtlCol="0">
            <a:spAutoFit/>
          </a:bodyPr>
          <a:lstStyle/>
          <a:p>
            <a:pPr algn="just">
              <a:buFont typeface="Arial" pitchFamily="34" charset="0"/>
              <a:buChar char="•"/>
            </a:pPr>
            <a:r>
              <a:rPr lang="es-ES_tradnl" dirty="0"/>
              <a:t> Las compañías obtienen recursos de sus Pasivos, Patrimonio e Ingresos y los usan para obtener Activos necesarios para la operación y financiar sus gastos </a:t>
            </a:r>
          </a:p>
        </p:txBody>
      </p:sp>
      <p:sp>
        <p:nvSpPr>
          <p:cNvPr id="12" name="9 Flecha derecha"/>
          <p:cNvSpPr/>
          <p:nvPr/>
        </p:nvSpPr>
        <p:spPr>
          <a:xfrm>
            <a:off x="323528" y="5877272"/>
            <a:ext cx="504056"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08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8">
                                            <p:txEl>
                                              <p:pRg st="4" end="4"/>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p:bldP spid="1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1043608" y="0"/>
            <a:ext cx="4968552" cy="1052736"/>
          </a:xfrm>
        </p:spPr>
        <p:txBody>
          <a:bodyPr>
            <a:normAutofit/>
          </a:bodyPr>
          <a:lstStyle/>
          <a:p>
            <a:r>
              <a:rPr lang="es-ES_tradnl" sz="2400" dirty="0"/>
              <a:t>Contabilidad</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36753"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632311"/>
          </a:xfrm>
          <a:prstGeom prst="rect">
            <a:avLst/>
          </a:prstGeom>
          <a:noFill/>
        </p:spPr>
        <p:txBody>
          <a:bodyPr wrap="square" rtlCol="0">
            <a:spAutoFit/>
          </a:bodyPr>
          <a:lstStyle/>
          <a:p>
            <a:pPr>
              <a:buFont typeface="Arial" pitchFamily="34" charset="0"/>
              <a:buChar char="•"/>
            </a:pPr>
            <a:r>
              <a:rPr lang="es-ES_tradnl" dirty="0"/>
              <a:t> El sistema de registro por partida doble surgió en otra sociedad de mercaderes.</a:t>
            </a:r>
          </a:p>
          <a:p>
            <a:pPr>
              <a:buFont typeface="Arial" pitchFamily="34" charset="0"/>
              <a:buChar char="•"/>
            </a:pPr>
            <a:endParaRPr lang="es-ES_tradnl" dirty="0"/>
          </a:p>
          <a:p>
            <a:pPr>
              <a:buFont typeface="Arial" pitchFamily="34" charset="0"/>
              <a:buChar char="•"/>
            </a:pPr>
            <a:r>
              <a:rPr lang="es-ES_tradnl" dirty="0"/>
              <a:t> Tenemos registros de contabilidad de partida doble los mercaderes florentinos </a:t>
            </a:r>
            <a:r>
              <a:rPr lang="es-ES_tradnl" dirty="0" err="1"/>
              <a:t>Rinieri</a:t>
            </a:r>
            <a:r>
              <a:rPr lang="es-ES_tradnl" dirty="0"/>
              <a:t> </a:t>
            </a:r>
            <a:r>
              <a:rPr lang="es-ES_tradnl" dirty="0" err="1"/>
              <a:t>Fini</a:t>
            </a:r>
            <a:r>
              <a:rPr lang="es-ES_tradnl" dirty="0"/>
              <a:t> y </a:t>
            </a:r>
            <a:r>
              <a:rPr lang="es-ES_tradnl" dirty="0" err="1"/>
              <a:t>hnos</a:t>
            </a:r>
            <a:r>
              <a:rPr lang="es-ES_tradnl" dirty="0"/>
              <a:t> (1296-1305) y las de Giovanni </a:t>
            </a:r>
            <a:r>
              <a:rPr lang="es-ES_tradnl" dirty="0" err="1"/>
              <a:t>Farolfi</a:t>
            </a:r>
            <a:r>
              <a:rPr lang="es-ES_tradnl" dirty="0"/>
              <a:t> y </a:t>
            </a:r>
            <a:r>
              <a:rPr lang="es-ES_tradnl" dirty="0" err="1"/>
              <a:t>Cía</a:t>
            </a:r>
            <a:r>
              <a:rPr lang="es-ES_tradnl" dirty="0"/>
              <a:t> (1299-1300)</a:t>
            </a:r>
          </a:p>
          <a:p>
            <a:pPr>
              <a:buFont typeface="Arial" pitchFamily="34" charset="0"/>
              <a:buChar char="•"/>
            </a:pPr>
            <a:endParaRPr lang="es-ES_tradnl" dirty="0"/>
          </a:p>
          <a:p>
            <a:pPr>
              <a:buFont typeface="Arial" pitchFamily="34" charset="0"/>
              <a:buChar char="•"/>
            </a:pPr>
            <a:r>
              <a:rPr lang="es-ES_tradnl" dirty="0"/>
              <a:t> El fraile </a:t>
            </a:r>
            <a:r>
              <a:rPr lang="es-ES_tradnl" b="1" dirty="0"/>
              <a:t>Luca </a:t>
            </a:r>
            <a:r>
              <a:rPr lang="es-ES_tradnl" b="1" dirty="0" err="1"/>
              <a:t>Pacioli</a:t>
            </a:r>
            <a:r>
              <a:rPr lang="es-ES_tradnl" dirty="0"/>
              <a:t>, en su “</a:t>
            </a:r>
            <a:r>
              <a:rPr lang="es-ES_tradnl" dirty="0" err="1"/>
              <a:t>Summa</a:t>
            </a:r>
            <a:r>
              <a:rPr lang="es-ES_tradnl" dirty="0"/>
              <a:t> de </a:t>
            </a:r>
            <a:r>
              <a:rPr lang="es-ES_tradnl" dirty="0" err="1"/>
              <a:t>arithmetica</a:t>
            </a:r>
            <a:r>
              <a:rPr lang="es-ES_tradnl" dirty="0"/>
              <a:t>, geometría, </a:t>
            </a:r>
            <a:r>
              <a:rPr lang="es-ES_tradnl" dirty="0" err="1"/>
              <a:t>proportioni</a:t>
            </a:r>
            <a:r>
              <a:rPr lang="es-ES_tradnl" dirty="0"/>
              <a:t> et </a:t>
            </a:r>
            <a:r>
              <a:rPr lang="es-ES_tradnl" dirty="0" err="1"/>
              <a:t>proportionalita</a:t>
            </a:r>
            <a:r>
              <a:rPr lang="es-ES_tradnl" dirty="0"/>
              <a:t>” (1494), dedica el tratado “</a:t>
            </a:r>
            <a:r>
              <a:rPr lang="es-ES_tradnl" b="1" dirty="0" err="1"/>
              <a:t>Particularis</a:t>
            </a:r>
            <a:r>
              <a:rPr lang="es-ES_tradnl" b="1" dirty="0"/>
              <a:t> de </a:t>
            </a:r>
            <a:r>
              <a:rPr lang="es-ES_tradnl" b="1" dirty="0" err="1"/>
              <a:t>computis</a:t>
            </a:r>
            <a:r>
              <a:rPr lang="es-ES_tradnl" b="1" dirty="0"/>
              <a:t> et </a:t>
            </a:r>
            <a:r>
              <a:rPr lang="es-ES_tradnl" b="1" dirty="0" err="1"/>
              <a:t>scripturis</a:t>
            </a:r>
            <a:r>
              <a:rPr lang="es-ES_tradnl" dirty="0"/>
              <a:t>” a la contabilidad.</a:t>
            </a:r>
          </a:p>
          <a:p>
            <a:endParaRPr lang="es-ES_tradnl" dirty="0"/>
          </a:p>
          <a:p>
            <a:pPr>
              <a:buFont typeface="Arial" pitchFamily="34" charset="0"/>
              <a:buChar char="•"/>
            </a:pPr>
            <a:r>
              <a:rPr lang="es-ES_tradnl" dirty="0"/>
              <a:t> El sistema de contabilidad por partida doble, busca </a:t>
            </a:r>
          </a:p>
          <a:p>
            <a:r>
              <a:rPr lang="es-ES_tradnl" dirty="0"/>
              <a:t>mejorar el registro de una información que, aún, era </a:t>
            </a:r>
          </a:p>
          <a:p>
            <a:r>
              <a:rPr lang="es-ES_tradnl" dirty="0"/>
              <a:t>para un uso principalmente interno, del comerciante. </a:t>
            </a:r>
          </a:p>
          <a:p>
            <a:endParaRPr lang="es-ES_tradnl" dirty="0"/>
          </a:p>
          <a:p>
            <a:pPr>
              <a:buFont typeface="Arial" pitchFamily="34" charset="0"/>
              <a:buChar char="•"/>
            </a:pPr>
            <a:r>
              <a:rPr lang="es-ES_tradnl" dirty="0"/>
              <a:t> La contabilidad financiera se utiliza para usuarios</a:t>
            </a:r>
          </a:p>
          <a:p>
            <a:r>
              <a:rPr lang="es-ES_tradnl" dirty="0"/>
              <a:t> externos, por lo que tiene reglas y estructuras definidas.</a:t>
            </a:r>
          </a:p>
          <a:p>
            <a:r>
              <a:rPr lang="es-ES_tradnl" dirty="0"/>
              <a:t>Los mercados de valores existen hace siglos.</a:t>
            </a:r>
          </a:p>
          <a:p>
            <a:endParaRPr lang="es-ES_tradnl" dirty="0"/>
          </a:p>
          <a:p>
            <a:pPr>
              <a:buFont typeface="Arial" pitchFamily="34" charset="0"/>
              <a:buChar char="•"/>
            </a:pPr>
            <a:r>
              <a:rPr lang="es-ES_tradnl" dirty="0"/>
              <a:t> La </a:t>
            </a:r>
            <a:r>
              <a:rPr lang="es-ES_tradnl" b="1" dirty="0"/>
              <a:t>Compañía</a:t>
            </a:r>
            <a:r>
              <a:rPr lang="es-ES_tradnl" dirty="0"/>
              <a:t> de </a:t>
            </a:r>
            <a:r>
              <a:rPr lang="es-ES_tradnl" b="1" dirty="0"/>
              <a:t>Moscovia</a:t>
            </a:r>
            <a:r>
              <a:rPr lang="es-ES_tradnl" dirty="0"/>
              <a:t>, en Londres, tuvo </a:t>
            </a:r>
            <a:r>
              <a:rPr lang="es-ES_tradnl" b="1" dirty="0"/>
              <a:t>acciones</a:t>
            </a:r>
            <a:r>
              <a:rPr lang="es-ES_tradnl" dirty="0"/>
              <a:t> </a:t>
            </a:r>
          </a:p>
          <a:p>
            <a:r>
              <a:rPr lang="es-ES_tradnl" dirty="0"/>
              <a:t>de </a:t>
            </a:r>
            <a:r>
              <a:rPr lang="es-ES_tradnl" b="1" dirty="0"/>
              <a:t>oferta pública</a:t>
            </a:r>
            <a:r>
              <a:rPr lang="es-ES_tradnl" dirty="0"/>
              <a:t> en </a:t>
            </a:r>
            <a:r>
              <a:rPr lang="es-ES_tradnl" b="1" dirty="0"/>
              <a:t>1555</a:t>
            </a:r>
            <a:r>
              <a:rPr lang="es-ES_tradnl" dirty="0"/>
              <a:t> y la Bolsa de Ámsterdam fue </a:t>
            </a:r>
          </a:p>
          <a:p>
            <a:r>
              <a:rPr lang="es-ES_tradnl" dirty="0"/>
              <a:t>fundada en 1602 por la Compañía Holandesa de las </a:t>
            </a:r>
          </a:p>
          <a:p>
            <a:r>
              <a:rPr lang="es-ES_tradnl" dirty="0"/>
              <a:t>Indias Orientales.</a:t>
            </a:r>
          </a:p>
        </p:txBody>
      </p:sp>
      <p:pic>
        <p:nvPicPr>
          <p:cNvPr id="8" name="7 Imagen" descr="SummaArit.jpg"/>
          <p:cNvPicPr>
            <a:picLocks noChangeAspect="1"/>
          </p:cNvPicPr>
          <p:nvPr/>
        </p:nvPicPr>
        <p:blipFill>
          <a:blip r:embed="rId5" cstate="print"/>
          <a:stretch>
            <a:fillRect/>
          </a:stretch>
        </p:blipFill>
        <p:spPr>
          <a:xfrm>
            <a:off x="5580112" y="3140968"/>
            <a:ext cx="2664296" cy="3570706"/>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Ingreso de actividades ordinarias </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1899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lgn="just">
              <a:buFont typeface="Arial" pitchFamily="34" charset="0"/>
              <a:buChar char="•"/>
            </a:pPr>
            <a:r>
              <a:rPr lang="es-ES_tradnl" dirty="0"/>
              <a:t> </a:t>
            </a:r>
            <a:r>
              <a:rPr lang="es-ES_tradnl" b="1" dirty="0"/>
              <a:t>Analice</a:t>
            </a:r>
            <a:r>
              <a:rPr lang="es-ES_tradnl" dirty="0"/>
              <a:t>: </a:t>
            </a:r>
            <a:r>
              <a:rPr lang="es-ES_tradnl" b="1" dirty="0"/>
              <a:t>CAP</a:t>
            </a:r>
            <a:r>
              <a:rPr lang="es-ES_tradnl" dirty="0"/>
              <a:t> le </a:t>
            </a:r>
            <a:r>
              <a:rPr lang="es-ES_tradnl" b="1" dirty="0"/>
              <a:t>vende</a:t>
            </a:r>
            <a:r>
              <a:rPr lang="es-ES_tradnl" dirty="0"/>
              <a:t> a </a:t>
            </a:r>
            <a:r>
              <a:rPr lang="es-ES_tradnl" b="1" dirty="0" err="1"/>
              <a:t>Salfa</a:t>
            </a:r>
            <a:r>
              <a:rPr lang="es-ES_tradnl" dirty="0"/>
              <a:t> Ing. y Construcción 28.000 kilos de </a:t>
            </a:r>
            <a:r>
              <a:rPr lang="es-ES_tradnl" b="1" dirty="0"/>
              <a:t>fierro</a:t>
            </a:r>
            <a:r>
              <a:rPr lang="es-ES_tradnl" dirty="0"/>
              <a:t> (1 camión) a  $450/kilo, que </a:t>
            </a:r>
            <a:r>
              <a:rPr lang="es-ES_tradnl" b="1" dirty="0"/>
              <a:t>salen</a:t>
            </a:r>
            <a:r>
              <a:rPr lang="es-ES_tradnl" dirty="0"/>
              <a:t> de sus bodegas el </a:t>
            </a:r>
            <a:r>
              <a:rPr lang="es-ES_tradnl" b="1" dirty="0"/>
              <a:t>7-Ago-13</a:t>
            </a:r>
            <a:r>
              <a:rPr lang="es-ES_tradnl" dirty="0"/>
              <a:t> para </a:t>
            </a:r>
            <a:r>
              <a:rPr lang="es-ES_tradnl" b="1" dirty="0"/>
              <a:t>entrega</a:t>
            </a:r>
            <a:r>
              <a:rPr lang="es-ES_tradnl" dirty="0"/>
              <a:t> en Temuco el 8-Ago-13. La factura se emitió a 60 días plazo, </a:t>
            </a:r>
            <a:r>
              <a:rPr lang="es-ES_tradnl" dirty="0" err="1"/>
              <a:t>Salfa</a:t>
            </a:r>
            <a:r>
              <a:rPr lang="es-ES_tradnl" dirty="0"/>
              <a:t> </a:t>
            </a:r>
            <a:r>
              <a:rPr lang="es-ES_tradnl" b="1" dirty="0"/>
              <a:t>pagaría</a:t>
            </a:r>
            <a:r>
              <a:rPr lang="es-ES_tradnl" dirty="0"/>
              <a:t> en </a:t>
            </a:r>
            <a:r>
              <a:rPr lang="es-ES_tradnl" b="1" dirty="0"/>
              <a:t>Octubre</a:t>
            </a:r>
            <a:r>
              <a:rPr lang="es-ES_tradnl" dirty="0"/>
              <a:t> de 2013. </a:t>
            </a:r>
          </a:p>
          <a:p>
            <a:pPr algn="just"/>
            <a:endParaRPr lang="es-ES_tradnl" dirty="0"/>
          </a:p>
          <a:p>
            <a:pPr>
              <a:buFont typeface="Arial" pitchFamily="34" charset="0"/>
              <a:buChar char="•"/>
            </a:pPr>
            <a:r>
              <a:rPr lang="es-ES_tradnl" b="1" dirty="0"/>
              <a:t> ¿Cuándo tiene CAP derecho a la fuente de recursos que representan los ingresos?</a:t>
            </a:r>
          </a:p>
          <a:p>
            <a:pPr>
              <a:buFont typeface="Arial" pitchFamily="34" charset="0"/>
              <a:buChar char="•"/>
            </a:pPr>
            <a:endParaRPr lang="es-ES_tradnl" b="1" dirty="0"/>
          </a:p>
          <a:p>
            <a:r>
              <a:rPr lang="es-ES_tradnl" dirty="0"/>
              <a:t>7-Ago     8-Ago                                                                                  6-Oct                    6-Dic</a:t>
            </a:r>
          </a:p>
          <a:p>
            <a:r>
              <a:rPr lang="es-ES_tradnl" dirty="0"/>
              <a:t>Salida     Entrega					Vencimiento          Pago </a:t>
            </a:r>
          </a:p>
          <a:p>
            <a:endParaRPr lang="es-ES_tradnl" dirty="0"/>
          </a:p>
          <a:p>
            <a:pPr>
              <a:buFont typeface="Arial" pitchFamily="34" charset="0"/>
              <a:buChar char="•"/>
            </a:pPr>
            <a:r>
              <a:rPr lang="es-ES_tradnl" dirty="0"/>
              <a:t> Una primera idea sería cuando hemos materializado la venta y cobrado su monto. </a:t>
            </a:r>
          </a:p>
          <a:p>
            <a:pPr>
              <a:buFont typeface="Arial" pitchFamily="34" charset="0"/>
              <a:buChar char="•"/>
            </a:pPr>
            <a:endParaRPr lang="es-ES_tradnl" dirty="0"/>
          </a:p>
          <a:p>
            <a:r>
              <a:rPr lang="es-ES_tradnl" dirty="0"/>
              <a:t>           ¿Si </a:t>
            </a:r>
            <a:r>
              <a:rPr lang="es-ES_tradnl" dirty="0" err="1"/>
              <a:t>Salfa</a:t>
            </a:r>
            <a:r>
              <a:rPr lang="es-ES_tradnl" dirty="0"/>
              <a:t> se atrasa y paga en Diciembre 2013 cambia esto que el fierro está disponible en la obra para su uso? ¿Puede </a:t>
            </a:r>
            <a:r>
              <a:rPr lang="es-ES_tradnl" dirty="0" err="1"/>
              <a:t>Cap</a:t>
            </a:r>
            <a:r>
              <a:rPr lang="es-ES_tradnl" dirty="0"/>
              <a:t> vender este fierro a otro cliente? </a:t>
            </a:r>
          </a:p>
          <a:p>
            <a:pPr>
              <a:buFont typeface="Arial" pitchFamily="34" charset="0"/>
              <a:buChar char="•"/>
            </a:pPr>
            <a:endParaRPr lang="es-ES_tradnl" dirty="0"/>
          </a:p>
          <a:p>
            <a:pPr>
              <a:buFont typeface="Arial" pitchFamily="34" charset="0"/>
              <a:buChar char="•"/>
            </a:pPr>
            <a:r>
              <a:rPr lang="es-ES_tradnl" dirty="0"/>
              <a:t> Con la </a:t>
            </a:r>
            <a:r>
              <a:rPr lang="es-ES_tradnl" b="1" dirty="0"/>
              <a:t>factura recibida </a:t>
            </a:r>
            <a:r>
              <a:rPr lang="es-ES_tradnl" dirty="0"/>
              <a:t>se generó el </a:t>
            </a:r>
            <a:r>
              <a:rPr lang="es-ES_tradnl" b="1" dirty="0"/>
              <a:t>derecho a cobrar </a:t>
            </a:r>
            <a:r>
              <a:rPr lang="es-ES_tradnl" dirty="0"/>
              <a:t>y esta cuenta por cobrar es un activo independiente del ingreso reconocido.</a:t>
            </a:r>
          </a:p>
          <a:p>
            <a:endParaRPr lang="es-ES_tradnl" dirty="0"/>
          </a:p>
          <a:p>
            <a:pPr>
              <a:buFont typeface="Arial" pitchFamily="34" charset="0"/>
              <a:buChar char="•"/>
            </a:pPr>
            <a:r>
              <a:rPr lang="es-ES_tradnl" dirty="0"/>
              <a:t> Por ejemplo, en Chile después de 8 días de recibidas, sin ser rechazadas al proveedor, las facturas se transforman en título ejecutivo, permitiendo forzar el cobro incluso judicialmente.             Es un activo financiero.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1691680" y="6309320"/>
            <a:ext cx="432048"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9 Flecha derecha"/>
          <p:cNvSpPr/>
          <p:nvPr/>
        </p:nvSpPr>
        <p:spPr>
          <a:xfrm>
            <a:off x="323528" y="4080366"/>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4" name="Conector recto de flecha 3"/>
          <p:cNvCxnSpPr/>
          <p:nvPr/>
        </p:nvCxnSpPr>
        <p:spPr>
          <a:xfrm>
            <a:off x="395536" y="2708920"/>
            <a:ext cx="756084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Conector recto 10"/>
          <p:cNvCxnSpPr/>
          <p:nvPr/>
        </p:nvCxnSpPr>
        <p:spPr>
          <a:xfrm>
            <a:off x="395536" y="2708920"/>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Conector recto 12"/>
          <p:cNvCxnSpPr/>
          <p:nvPr/>
        </p:nvCxnSpPr>
        <p:spPr>
          <a:xfrm>
            <a:off x="395536" y="2564904"/>
            <a:ext cx="0" cy="2880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Conector recto 15"/>
          <p:cNvCxnSpPr/>
          <p:nvPr/>
        </p:nvCxnSpPr>
        <p:spPr>
          <a:xfrm>
            <a:off x="1259632" y="2572188"/>
            <a:ext cx="0" cy="2880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Conector recto 16"/>
          <p:cNvCxnSpPr/>
          <p:nvPr/>
        </p:nvCxnSpPr>
        <p:spPr>
          <a:xfrm>
            <a:off x="6066331" y="2572188"/>
            <a:ext cx="0" cy="2880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8" name="Conector recto 17"/>
          <p:cNvCxnSpPr/>
          <p:nvPr/>
        </p:nvCxnSpPr>
        <p:spPr>
          <a:xfrm>
            <a:off x="7668344" y="2572188"/>
            <a:ext cx="0" cy="288032"/>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4" end="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xEl>
                                              <p:pRg st="13" end="13"/>
                                            </p:txEl>
                                          </p:spTgt>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Venta de bienes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405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078313"/>
          </a:xfrm>
          <a:prstGeom prst="rect">
            <a:avLst/>
          </a:prstGeom>
          <a:noFill/>
        </p:spPr>
        <p:txBody>
          <a:bodyPr wrap="square" rtlCol="0">
            <a:spAutoFit/>
          </a:bodyPr>
          <a:lstStyle/>
          <a:p>
            <a:pPr algn="just">
              <a:buFont typeface="Arial" pitchFamily="34" charset="0"/>
              <a:buChar char="•"/>
            </a:pPr>
            <a:r>
              <a:rPr lang="es-ES_tradnl" dirty="0"/>
              <a:t> “Los </a:t>
            </a:r>
            <a:r>
              <a:rPr lang="es-ES_tradnl" b="1" dirty="0"/>
              <a:t>ingresos</a:t>
            </a:r>
            <a:r>
              <a:rPr lang="es-ES_tradnl" dirty="0"/>
              <a:t> de actividades ordinarias procedentes de la </a:t>
            </a:r>
            <a:r>
              <a:rPr lang="es-ES_tradnl" b="1" dirty="0"/>
              <a:t>venta de bienes </a:t>
            </a:r>
            <a:r>
              <a:rPr lang="es-ES_tradnl" dirty="0"/>
              <a:t>deben ser reconocidos y registrados en los estados financieros cuando se cumplen todas y cada una de las siguientes </a:t>
            </a:r>
            <a:r>
              <a:rPr lang="es-ES_tradnl" b="1" dirty="0"/>
              <a:t>condiciones</a:t>
            </a:r>
            <a:r>
              <a:rPr lang="es-ES_tradnl" dirty="0"/>
              <a:t>:</a:t>
            </a:r>
          </a:p>
          <a:p>
            <a:pPr algn="just">
              <a:buFont typeface="Arial" pitchFamily="34" charset="0"/>
              <a:buChar char="•"/>
            </a:pPr>
            <a:endParaRPr lang="es-ES_tradnl" dirty="0"/>
          </a:p>
          <a:p>
            <a:pPr marL="342900" indent="-342900" algn="just">
              <a:buAutoNum type="alphaLcParenR"/>
            </a:pPr>
            <a:r>
              <a:rPr lang="es-ES_tradnl" dirty="0"/>
              <a:t>La entidad ha </a:t>
            </a:r>
            <a:r>
              <a:rPr lang="es-ES_tradnl" b="1" dirty="0"/>
              <a:t>transferido</a:t>
            </a:r>
            <a:r>
              <a:rPr lang="es-ES_tradnl" dirty="0"/>
              <a:t> al comprador los </a:t>
            </a:r>
            <a:r>
              <a:rPr lang="es-ES_tradnl" b="1" dirty="0"/>
              <a:t>riesgos y ventajas</a:t>
            </a:r>
            <a:r>
              <a:rPr lang="es-ES_tradnl" dirty="0"/>
              <a:t>, de tipo significativo, derivados de la </a:t>
            </a:r>
            <a:r>
              <a:rPr lang="es-ES_tradnl" b="1" dirty="0"/>
              <a:t>propiedad</a:t>
            </a:r>
            <a:r>
              <a:rPr lang="es-ES_tradnl" dirty="0"/>
              <a:t> de los bienes;</a:t>
            </a:r>
          </a:p>
          <a:p>
            <a:pPr marL="342900" indent="-342900" algn="just">
              <a:buAutoNum type="alphaLcParenR"/>
            </a:pPr>
            <a:endParaRPr lang="es-ES_tradnl" dirty="0"/>
          </a:p>
          <a:p>
            <a:pPr marL="342900" indent="-342900" algn="just">
              <a:buAutoNum type="alphaLcParenR"/>
            </a:pPr>
            <a:r>
              <a:rPr lang="es-ES_tradnl" dirty="0"/>
              <a:t>La entidad </a:t>
            </a:r>
            <a:r>
              <a:rPr lang="es-ES_tradnl" b="1" dirty="0"/>
              <a:t>no conserva </a:t>
            </a:r>
            <a:r>
              <a:rPr lang="es-ES_tradnl" dirty="0"/>
              <a:t>para sí ninguna implicación en la </a:t>
            </a:r>
            <a:r>
              <a:rPr lang="es-ES_tradnl" b="1" dirty="0"/>
              <a:t>gestión</a:t>
            </a:r>
            <a:r>
              <a:rPr lang="es-ES_tradnl" dirty="0"/>
              <a:t> corriente de los bienes vendidos, en el grado usualmente asociado con la propiedad, ni retiene el control efectivo sobre los mismos;</a:t>
            </a:r>
          </a:p>
          <a:p>
            <a:pPr marL="342900" indent="-342900" algn="just">
              <a:buAutoNum type="alphaLcParenR"/>
            </a:pPr>
            <a:endParaRPr lang="es-ES_tradnl" dirty="0"/>
          </a:p>
          <a:p>
            <a:pPr marL="342900" indent="-342900" algn="just">
              <a:buAutoNum type="alphaLcParenR"/>
            </a:pPr>
            <a:r>
              <a:rPr lang="es-ES_tradnl" dirty="0"/>
              <a:t>el </a:t>
            </a:r>
            <a:r>
              <a:rPr lang="es-ES_tradnl" b="1" dirty="0"/>
              <a:t>importe</a:t>
            </a:r>
            <a:r>
              <a:rPr lang="es-ES_tradnl" dirty="0"/>
              <a:t> de los ingresos de actividades ordinarias puede </a:t>
            </a:r>
            <a:r>
              <a:rPr lang="es-ES_tradnl" b="1" dirty="0"/>
              <a:t>medirse</a:t>
            </a:r>
            <a:r>
              <a:rPr lang="es-ES_tradnl" dirty="0"/>
              <a:t> con fiabilidad;</a:t>
            </a:r>
          </a:p>
          <a:p>
            <a:pPr marL="342900" indent="-342900" algn="just">
              <a:buAutoNum type="alphaLcParenR"/>
            </a:pPr>
            <a:endParaRPr lang="es-ES_tradnl" dirty="0"/>
          </a:p>
          <a:p>
            <a:pPr marL="342900" indent="-342900" algn="just">
              <a:buAutoNum type="alphaLcParenR"/>
            </a:pPr>
            <a:r>
              <a:rPr lang="es-ES_tradnl" dirty="0"/>
              <a:t>sea </a:t>
            </a:r>
            <a:r>
              <a:rPr lang="es-ES_tradnl" b="1" dirty="0"/>
              <a:t>probable</a:t>
            </a:r>
            <a:r>
              <a:rPr lang="es-ES_tradnl" dirty="0"/>
              <a:t> que la entidad </a:t>
            </a:r>
            <a:r>
              <a:rPr lang="es-ES_tradnl" b="1" dirty="0"/>
              <a:t>reciba</a:t>
            </a:r>
            <a:r>
              <a:rPr lang="es-ES_tradnl" dirty="0"/>
              <a:t> los </a:t>
            </a:r>
            <a:r>
              <a:rPr lang="es-ES_tradnl" b="1" dirty="0"/>
              <a:t>beneficios económicos </a:t>
            </a:r>
            <a:r>
              <a:rPr lang="es-ES_tradnl" dirty="0"/>
              <a:t>asociados con la transacción; y</a:t>
            </a:r>
          </a:p>
          <a:p>
            <a:pPr marL="342900" indent="-342900" algn="just">
              <a:buAutoNum type="alphaLcParenR"/>
            </a:pPr>
            <a:endParaRPr lang="es-ES_tradnl" dirty="0"/>
          </a:p>
          <a:p>
            <a:pPr marL="342900" indent="-342900" algn="just">
              <a:buAutoNum type="alphaLcParenR"/>
            </a:pPr>
            <a:r>
              <a:rPr lang="es-ES_tradnl" dirty="0"/>
              <a:t>Los </a:t>
            </a:r>
            <a:r>
              <a:rPr lang="es-ES_tradnl" b="1" dirty="0"/>
              <a:t>costos</a:t>
            </a:r>
            <a:r>
              <a:rPr lang="es-ES_tradnl" dirty="0"/>
              <a:t> incurridos, o por incurrir, en relación con la transacción </a:t>
            </a:r>
            <a:r>
              <a:rPr lang="es-ES_tradnl" b="1" dirty="0"/>
              <a:t>pueden ser medidos </a:t>
            </a:r>
            <a:r>
              <a:rPr lang="es-ES_tradnl" dirty="0"/>
              <a:t>con fiabilidad ” (Nº 14, NIC 18 ).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Venta de bienes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52187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buFont typeface="Arial" pitchFamily="34" charset="0"/>
              <a:buChar char="•"/>
            </a:pPr>
            <a:r>
              <a:rPr lang="es-ES_tradnl" dirty="0"/>
              <a:t> En general, para bienes se acepta que existe una transferencia de la propiedad cuando el proveedor entrega en las bodegas del cliente. ¿Por qué? Revisemos los criterios anteriores: </a:t>
            </a:r>
          </a:p>
          <a:p>
            <a:pPr>
              <a:buFont typeface="Arial" pitchFamily="34" charset="0"/>
              <a:buChar char="•"/>
            </a:pPr>
            <a:endParaRPr lang="es-ES_tradnl" dirty="0"/>
          </a:p>
          <a:p>
            <a:pPr marL="342900" indent="-342900">
              <a:buAutoNum type="alphaLcParenR"/>
            </a:pPr>
            <a:r>
              <a:rPr lang="es-ES_tradnl" b="1" dirty="0"/>
              <a:t>Transferir riesgos</a:t>
            </a:r>
            <a:r>
              <a:rPr lang="es-ES_tradnl" dirty="0"/>
              <a:t>: Si el cliente los recibe en su bodega y hay un incendio, la pérdida es de él, si es en el trayecto, la pérdida es del proveedor (en comercio interno se suele pactar CIF, pero se debe revisar si las condiciones de venta son </a:t>
            </a:r>
            <a:r>
              <a:rPr lang="es-ES_tradnl" b="1" dirty="0"/>
              <a:t>FOB </a:t>
            </a:r>
            <a:r>
              <a:rPr lang="es-ES_tradnl" dirty="0"/>
              <a:t>o </a:t>
            </a:r>
            <a:r>
              <a:rPr lang="es-ES_tradnl" b="1" dirty="0"/>
              <a:t>CIF</a:t>
            </a:r>
            <a:r>
              <a:rPr lang="es-ES_tradnl" dirty="0"/>
              <a:t>).</a:t>
            </a:r>
          </a:p>
          <a:p>
            <a:pPr marL="342900" indent="-342900"/>
            <a:r>
              <a:rPr lang="es-ES_tradnl" dirty="0"/>
              <a:t> </a:t>
            </a:r>
          </a:p>
          <a:p>
            <a:pPr marL="342900" indent="-342900">
              <a:buFont typeface="Arial" pitchFamily="34" charset="0"/>
              <a:buChar char="•"/>
            </a:pPr>
            <a:r>
              <a:rPr lang="es-ES_tradnl" b="1" dirty="0"/>
              <a:t>FOB </a:t>
            </a:r>
            <a:r>
              <a:rPr lang="es-ES_tradnl" dirty="0"/>
              <a:t>(Free </a:t>
            </a:r>
            <a:r>
              <a:rPr lang="es-ES_tradnl" dirty="0" err="1"/>
              <a:t>On</a:t>
            </a:r>
            <a:r>
              <a:rPr lang="es-ES_tradnl" dirty="0"/>
              <a:t> </a:t>
            </a:r>
            <a:r>
              <a:rPr lang="es-ES_tradnl" dirty="0" err="1"/>
              <a:t>Board</a:t>
            </a:r>
            <a:r>
              <a:rPr lang="es-ES_tradnl" dirty="0"/>
              <a:t>) = Entregamos la mercadería sobre la cubierta del barco</a:t>
            </a:r>
          </a:p>
          <a:p>
            <a:pPr marL="342900" indent="-342900">
              <a:buFont typeface="Arial" pitchFamily="34" charset="0"/>
              <a:buChar char="•"/>
            </a:pPr>
            <a:endParaRPr lang="es-ES_tradnl" dirty="0"/>
          </a:p>
          <a:p>
            <a:pPr marL="342900" indent="-342900">
              <a:buFont typeface="Arial" pitchFamily="34" charset="0"/>
              <a:buChar char="•"/>
            </a:pPr>
            <a:r>
              <a:rPr lang="es-ES_tradnl" b="1" dirty="0"/>
              <a:t>CIF </a:t>
            </a:r>
            <a:r>
              <a:rPr lang="es-ES_tradnl" dirty="0"/>
              <a:t>(</a:t>
            </a:r>
            <a:r>
              <a:rPr lang="en-US" dirty="0"/>
              <a:t>Cost, Insurance and Freight</a:t>
            </a:r>
            <a:r>
              <a:rPr lang="es-ES_tradnl" dirty="0"/>
              <a:t>) = El vendedor se hace responsable del seguro y flete a destino. Normalmente esto implica que se transfiere contra recepción del comprador</a:t>
            </a:r>
          </a:p>
          <a:p>
            <a:pPr marL="342900" indent="-342900">
              <a:buAutoNum type="alphaLcParenR"/>
            </a:pPr>
            <a:endParaRPr lang="es-ES_tradnl" dirty="0"/>
          </a:p>
          <a:p>
            <a:pPr marL="342900" indent="-342900">
              <a:buFont typeface="+mj-lt"/>
              <a:buAutoNum type="alphaLcParenR" startAt="2"/>
            </a:pPr>
            <a:r>
              <a:rPr lang="es-ES_tradnl" b="1" dirty="0"/>
              <a:t>Implicación en la gestión</a:t>
            </a:r>
            <a:r>
              <a:rPr lang="es-ES_tradnl" dirty="0"/>
              <a:t>: Una vez que los bienes están en la bodega, el cliente decide qué hace con ellos, aunque el proveedor mantenga su obligación de cumplir la garantía con terceros, esto es accesorio </a:t>
            </a:r>
          </a:p>
          <a:p>
            <a:pPr marL="342900" indent="-342900">
              <a:buAutoNum type="alphaLcParenR" startAt="2"/>
            </a:pPr>
            <a:endParaRPr lang="es-ES_tradnl" dirty="0"/>
          </a:p>
          <a:p>
            <a:pPr marL="342900" indent="-342900">
              <a:buFont typeface="+mj-lt"/>
              <a:buAutoNum type="alphaLcParenR" startAt="3"/>
            </a:pPr>
            <a:r>
              <a:rPr lang="es-ES_tradnl" b="1" dirty="0"/>
              <a:t>Ingreso puede medirse</a:t>
            </a:r>
            <a:r>
              <a:rPr lang="es-ES_tradnl" dirty="0"/>
              <a:t>: Si hemos entregado, normalmente es porque tenemos un precio pactado que nos permitió emitir una factura o documento de cobro. </a:t>
            </a:r>
          </a:p>
          <a:p>
            <a:pPr marL="342900" indent="-342900">
              <a:buFont typeface="+mj-lt"/>
              <a:buAutoNum type="alphaLcParenR" startAt="3"/>
            </a:pPr>
            <a:endParaRPr lang="es-ES_tradnl" dirty="0"/>
          </a:p>
          <a:p>
            <a:pPr marL="342900" indent="-342900">
              <a:buAutoNum type="alphaLcParenR" startAt="3"/>
            </a:pPr>
            <a:r>
              <a:rPr lang="es-ES_tradnl" b="1" dirty="0"/>
              <a:t>Probable recibir beneficios económicos</a:t>
            </a:r>
            <a:r>
              <a:rPr lang="es-ES_tradnl" dirty="0"/>
              <a:t>: Si entregamos es porque esperamos recibir el pago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Venta de bienes-Ejemplos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329941"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12968" cy="5909310"/>
          </a:xfrm>
          <a:prstGeom prst="rect">
            <a:avLst/>
          </a:prstGeom>
          <a:noFill/>
        </p:spPr>
        <p:txBody>
          <a:bodyPr wrap="square" rtlCol="0">
            <a:spAutoFit/>
          </a:bodyPr>
          <a:lstStyle/>
          <a:p>
            <a:pPr algn="just">
              <a:buFont typeface="Arial" pitchFamily="34" charset="0"/>
              <a:buChar char="•"/>
            </a:pPr>
            <a:r>
              <a:rPr lang="es-ES_tradnl" dirty="0"/>
              <a:t> </a:t>
            </a:r>
            <a:r>
              <a:rPr lang="es-ES_tradnl" b="1" dirty="0"/>
              <a:t>Ejemplo</a:t>
            </a:r>
            <a:r>
              <a:rPr lang="es-ES_tradnl" dirty="0"/>
              <a:t>: </a:t>
            </a:r>
            <a:r>
              <a:rPr lang="es-ES" dirty="0"/>
              <a:t>Al cierre de abril 2012 Pañales SA. </a:t>
            </a:r>
            <a:r>
              <a:rPr lang="es-ES" b="1" dirty="0"/>
              <a:t>no consiguió </a:t>
            </a:r>
            <a:r>
              <a:rPr lang="es-ES" dirty="0"/>
              <a:t>suficientes </a:t>
            </a:r>
            <a:r>
              <a:rPr lang="es-ES" b="1" dirty="0"/>
              <a:t>camiones</a:t>
            </a:r>
            <a:r>
              <a:rPr lang="es-ES" dirty="0"/>
              <a:t> para despachar su mercadería, por la </a:t>
            </a:r>
            <a:r>
              <a:rPr lang="es-ES" b="1" dirty="0"/>
              <a:t>concentración</a:t>
            </a:r>
            <a:r>
              <a:rPr lang="es-ES" dirty="0"/>
              <a:t> de pedidos de </a:t>
            </a:r>
            <a:r>
              <a:rPr lang="es-ES" b="1" dirty="0"/>
              <a:t>fin de mes</a:t>
            </a:r>
            <a:r>
              <a:rPr lang="es-ES" dirty="0"/>
              <a:t>. </a:t>
            </a:r>
            <a:r>
              <a:rPr lang="es-ES" b="1" dirty="0"/>
              <a:t>No</a:t>
            </a:r>
            <a:r>
              <a:rPr lang="es-ES" dirty="0"/>
              <a:t> se pudieron </a:t>
            </a:r>
            <a:r>
              <a:rPr lang="es-ES" b="1" dirty="0"/>
              <a:t>cargar</a:t>
            </a:r>
            <a:r>
              <a:rPr lang="es-ES" dirty="0"/>
              <a:t> </a:t>
            </a:r>
            <a:r>
              <a:rPr lang="es-ES" b="1" dirty="0"/>
              <a:t>2 camiones </a:t>
            </a:r>
            <a:r>
              <a:rPr lang="es-ES" dirty="0"/>
              <a:t>ese día, con pedidos de Supermercado SA, por valor total de </a:t>
            </a:r>
            <a:r>
              <a:rPr lang="es-ES" b="1" dirty="0"/>
              <a:t>$ 100 MM</a:t>
            </a:r>
            <a:r>
              <a:rPr lang="es-ES" dirty="0"/>
              <a:t>. </a:t>
            </a:r>
          </a:p>
          <a:p>
            <a:pPr algn="just">
              <a:buFont typeface="Arial" pitchFamily="34" charset="0"/>
              <a:buChar char="•"/>
            </a:pPr>
            <a:endParaRPr lang="es-ES" dirty="0"/>
          </a:p>
          <a:p>
            <a:pPr algn="just">
              <a:buFont typeface="Arial" pitchFamily="34" charset="0"/>
              <a:buChar char="•"/>
            </a:pPr>
            <a:r>
              <a:rPr lang="es-ES" dirty="0"/>
              <a:t> El </a:t>
            </a:r>
            <a:r>
              <a:rPr lang="es-ES" b="1" dirty="0"/>
              <a:t>Gerente Comercial </a:t>
            </a:r>
            <a:r>
              <a:rPr lang="es-ES" dirty="0"/>
              <a:t>consideró este número en sus </a:t>
            </a:r>
            <a:r>
              <a:rPr lang="es-ES" b="1" dirty="0"/>
              <a:t>ventas</a:t>
            </a:r>
            <a:r>
              <a:rPr lang="es-ES" dirty="0"/>
              <a:t> mensuales pues él tiene las órdenes de compra de los clientes y estas fueron </a:t>
            </a:r>
            <a:r>
              <a:rPr lang="es-ES" b="1" dirty="0"/>
              <a:t>facturadas</a:t>
            </a:r>
            <a:r>
              <a:rPr lang="es-ES" dirty="0"/>
              <a:t> con fecha </a:t>
            </a:r>
            <a:r>
              <a:rPr lang="es-ES" b="1" dirty="0"/>
              <a:t>30 de abril</a:t>
            </a:r>
            <a:r>
              <a:rPr lang="es-ES" dirty="0"/>
              <a:t>. </a:t>
            </a:r>
          </a:p>
          <a:p>
            <a:pPr algn="just">
              <a:buFont typeface="Arial" pitchFamily="34" charset="0"/>
              <a:buChar char="•"/>
            </a:pPr>
            <a:endParaRPr lang="es-ES" dirty="0"/>
          </a:p>
          <a:p>
            <a:pPr algn="just">
              <a:buFont typeface="Arial" pitchFamily="34" charset="0"/>
              <a:buChar char="•"/>
            </a:pPr>
            <a:r>
              <a:rPr lang="es-ES" dirty="0"/>
              <a:t> Por otra parte, usted sabe que Supermercado SA, como es la </a:t>
            </a:r>
            <a:r>
              <a:rPr lang="es-ES" b="1" dirty="0"/>
              <a:t>práctica habitual </a:t>
            </a:r>
            <a:r>
              <a:rPr lang="es-ES" dirty="0"/>
              <a:t>en la industria, sólo </a:t>
            </a:r>
            <a:r>
              <a:rPr lang="es-ES" b="1" dirty="0"/>
              <a:t>registra</a:t>
            </a:r>
            <a:r>
              <a:rPr lang="es-ES" dirty="0"/>
              <a:t> las </a:t>
            </a:r>
            <a:r>
              <a:rPr lang="es-ES" b="1" dirty="0"/>
              <a:t>facturas</a:t>
            </a:r>
            <a:r>
              <a:rPr lang="es-ES" dirty="0"/>
              <a:t> y reconoce la deuda con el proveedor, cuando la </a:t>
            </a:r>
            <a:r>
              <a:rPr lang="es-ES" b="1" dirty="0"/>
              <a:t>mercadería</a:t>
            </a:r>
            <a:r>
              <a:rPr lang="es-ES" dirty="0"/>
              <a:t> es </a:t>
            </a:r>
            <a:r>
              <a:rPr lang="es-ES" b="1" dirty="0"/>
              <a:t>recibida</a:t>
            </a:r>
            <a:r>
              <a:rPr lang="es-ES" dirty="0"/>
              <a:t> en sus bodegas. </a:t>
            </a:r>
          </a:p>
          <a:p>
            <a:pPr algn="just">
              <a:buFont typeface="Arial" pitchFamily="34" charset="0"/>
              <a:buChar char="•"/>
            </a:pPr>
            <a:endParaRPr lang="es-ES" dirty="0"/>
          </a:p>
          <a:p>
            <a:pPr algn="just"/>
            <a:r>
              <a:rPr lang="es-ES" dirty="0"/>
              <a:t>              </a:t>
            </a:r>
            <a:r>
              <a:rPr lang="es-ES" b="1" dirty="0"/>
              <a:t>¿Debe o no registrar usted estas ventas en abril? </a:t>
            </a:r>
          </a:p>
          <a:p>
            <a:pPr algn="just"/>
            <a:r>
              <a:rPr lang="es-ES_tradnl" dirty="0"/>
              <a:t>    </a:t>
            </a:r>
          </a:p>
          <a:p>
            <a:pPr algn="just">
              <a:buFont typeface="Arial" pitchFamily="34" charset="0"/>
              <a:buChar char="•"/>
            </a:pPr>
            <a:r>
              <a:rPr lang="es-ES_tradnl" dirty="0"/>
              <a:t> </a:t>
            </a:r>
            <a:r>
              <a:rPr lang="es-ES" b="1" dirty="0"/>
              <a:t>No</a:t>
            </a:r>
            <a:r>
              <a:rPr lang="es-ES" dirty="0"/>
              <a:t> debe </a:t>
            </a:r>
            <a:r>
              <a:rPr lang="es-ES" b="1" dirty="0"/>
              <a:t>reconocer</a:t>
            </a:r>
            <a:r>
              <a:rPr lang="es-ES" dirty="0"/>
              <a:t> la </a:t>
            </a:r>
            <a:r>
              <a:rPr lang="es-ES" b="1" dirty="0"/>
              <a:t>venta</a:t>
            </a:r>
            <a:r>
              <a:rPr lang="es-ES" dirty="0"/>
              <a:t>, pues para ello se requiere la </a:t>
            </a:r>
            <a:r>
              <a:rPr lang="es-ES" b="1" dirty="0"/>
              <a:t>transferencia</a:t>
            </a:r>
            <a:r>
              <a:rPr lang="es-ES" dirty="0"/>
              <a:t> de la </a:t>
            </a:r>
            <a:r>
              <a:rPr lang="es-ES" b="1" dirty="0"/>
              <a:t>propiedad</a:t>
            </a:r>
            <a:r>
              <a:rPr lang="es-ES" dirty="0"/>
              <a:t>, según las </a:t>
            </a:r>
            <a:r>
              <a:rPr lang="es-ES" b="1" dirty="0"/>
              <a:t>condiciones</a:t>
            </a:r>
            <a:r>
              <a:rPr lang="es-ES" dirty="0"/>
              <a:t> de venta </a:t>
            </a:r>
            <a:r>
              <a:rPr lang="es-ES" b="1" dirty="0"/>
              <a:t>pactadas</a:t>
            </a:r>
            <a:r>
              <a:rPr lang="es-ES" dirty="0"/>
              <a:t>. La práctica habitual de la industria es reconocer la deuda (y por lo tanto, la propiedad) al recibir en bodegas y esto no se hizo. </a:t>
            </a:r>
          </a:p>
          <a:p>
            <a:pPr algn="just">
              <a:buFont typeface="Arial" pitchFamily="34" charset="0"/>
              <a:buChar char="•"/>
            </a:pPr>
            <a:endParaRPr lang="es-ES" dirty="0"/>
          </a:p>
          <a:p>
            <a:pPr algn="just">
              <a:buFont typeface="Arial" pitchFamily="34" charset="0"/>
              <a:buChar char="•"/>
            </a:pPr>
            <a:r>
              <a:rPr lang="es-ES" dirty="0"/>
              <a:t> Si esto fue por un </a:t>
            </a:r>
            <a:r>
              <a:rPr lang="es-ES" b="1" dirty="0"/>
              <a:t>problema logístico </a:t>
            </a:r>
            <a:r>
              <a:rPr lang="es-ES" dirty="0"/>
              <a:t>interno de Pañales SA, </a:t>
            </a:r>
            <a:r>
              <a:rPr lang="es-ES" b="1" dirty="0"/>
              <a:t>no es </a:t>
            </a:r>
            <a:r>
              <a:rPr lang="es-ES" dirty="0"/>
              <a:t>problema </a:t>
            </a:r>
            <a:r>
              <a:rPr lang="es-ES" b="1" dirty="0"/>
              <a:t>del cliente</a:t>
            </a:r>
            <a:r>
              <a:rPr lang="es-ES" dirty="0"/>
              <a:t>.</a:t>
            </a:r>
          </a:p>
          <a:p>
            <a:pPr algn="just">
              <a:buFont typeface="Arial" pitchFamily="34" charset="0"/>
              <a:buChar char="•"/>
            </a:pPr>
            <a:endParaRPr lang="es-ES" dirty="0"/>
          </a:p>
          <a:p>
            <a:pPr algn="just">
              <a:buFont typeface="Arial" pitchFamily="34" charset="0"/>
              <a:buChar char="•"/>
            </a:pPr>
            <a:r>
              <a:rPr lang="es-ES" dirty="0"/>
              <a:t> Debemos anular la factura y si no es posible hacer un </a:t>
            </a:r>
            <a:r>
              <a:rPr lang="es-ES" b="1" dirty="0"/>
              <a:t>asiento de reverso de esta venta</a:t>
            </a:r>
            <a:r>
              <a:rPr lang="es-ES" dirty="0"/>
              <a:t>. La factura es tributaria, no implica cumplimiento de las reglas de transferencia de propiedad.</a:t>
            </a:r>
            <a:endParaRPr lang="es-CL" b="1"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467544" y="4077072"/>
            <a:ext cx="504056"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7">
                                            <p:txEl>
                                              <p:pRg st="2" end="2"/>
                                            </p:txEl>
                                          </p:spTgt>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nodeType="after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6" end="6"/>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CIF y FOB-Ejemplos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49100"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12968" cy="2031325"/>
          </a:xfrm>
          <a:prstGeom prst="rect">
            <a:avLst/>
          </a:prstGeom>
          <a:noFill/>
        </p:spPr>
        <p:txBody>
          <a:bodyPr wrap="square" rtlCol="0">
            <a:spAutoFit/>
          </a:bodyPr>
          <a:lstStyle/>
          <a:p>
            <a:pPr algn="just">
              <a:buFont typeface="Arial" pitchFamily="34" charset="0"/>
              <a:buChar char="•"/>
            </a:pPr>
            <a:r>
              <a:rPr lang="es-ES_tradnl" b="1" dirty="0"/>
              <a:t> Ejemplo</a:t>
            </a:r>
            <a:r>
              <a:rPr lang="es-ES_tradnl" dirty="0"/>
              <a:t>: Metro compró 37 trenes para sus futuras líneas 3 y 6 a la empresa española CAF.</a:t>
            </a:r>
          </a:p>
          <a:p>
            <a:pPr algn="just"/>
            <a:r>
              <a:rPr lang="es-ES_tradnl" dirty="0"/>
              <a:t>Cada tren vale USD 7,3 MM dando un total para la flota de USD 270 MM. </a:t>
            </a:r>
          </a:p>
          <a:p>
            <a:pPr algn="just">
              <a:buFont typeface="Arial" pitchFamily="34" charset="0"/>
              <a:buChar char="•"/>
            </a:pPr>
            <a:endParaRPr lang="es-ES" dirty="0"/>
          </a:p>
          <a:p>
            <a:pPr algn="just">
              <a:buFont typeface="Arial" pitchFamily="34" charset="0"/>
              <a:buChar char="•"/>
            </a:pPr>
            <a:r>
              <a:rPr lang="es-ES" dirty="0"/>
              <a:t> El </a:t>
            </a:r>
            <a:r>
              <a:rPr lang="es-CL" dirty="0"/>
              <a:t>3 de mayo de 2016 llegó al puerto de Valparaíso el buque Jasmine C, que transportaba los trenes 6 y 7. Éste tiene 2 bodegas, una sobre la otra. Los 5 vagones del tren número 7 estaban en la bodega inferior, donde fueron destrozados por la caída de carga de la bodega superior, incorrectamente estibada.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15735" y="6341264"/>
            <a:ext cx="504056"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3" name="Imagen 2"/>
          <p:cNvPicPr>
            <a:picLocks noChangeAspect="1"/>
          </p:cNvPicPr>
          <p:nvPr/>
        </p:nvPicPr>
        <p:blipFill>
          <a:blip r:embed="rId6"/>
          <a:stretch>
            <a:fillRect/>
          </a:stretch>
        </p:blipFill>
        <p:spPr>
          <a:xfrm>
            <a:off x="3955577" y="3403104"/>
            <a:ext cx="5182344" cy="3454896"/>
          </a:xfrm>
          <a:prstGeom prst="rect">
            <a:avLst/>
          </a:prstGeom>
        </p:spPr>
      </p:pic>
      <p:sp>
        <p:nvSpPr>
          <p:cNvPr id="4" name="CuadroTexto 3"/>
          <p:cNvSpPr txBox="1"/>
          <p:nvPr/>
        </p:nvSpPr>
        <p:spPr>
          <a:xfrm>
            <a:off x="179512" y="3284984"/>
            <a:ext cx="3776065" cy="3416320"/>
          </a:xfrm>
          <a:prstGeom prst="rect">
            <a:avLst/>
          </a:prstGeom>
          <a:noFill/>
        </p:spPr>
        <p:txBody>
          <a:bodyPr wrap="square" rtlCol="0">
            <a:spAutoFit/>
          </a:bodyPr>
          <a:lstStyle/>
          <a:p>
            <a:pPr algn="just">
              <a:buFont typeface="Arial" pitchFamily="34" charset="0"/>
              <a:buChar char="•"/>
            </a:pPr>
            <a:r>
              <a:rPr lang="es-CL" dirty="0"/>
              <a:t> El Mercurio informó el 7 de mayo que el gerente general de Metro declaraba que no hay pérdida patrimonial para Metro pues el tren “no ha sido ni será recepcionado por Metro”. </a:t>
            </a:r>
          </a:p>
          <a:p>
            <a:pPr algn="just">
              <a:buFont typeface="Arial" pitchFamily="34" charset="0"/>
              <a:buChar char="•"/>
            </a:pPr>
            <a:endParaRPr lang="es-CL" dirty="0"/>
          </a:p>
          <a:p>
            <a:pPr algn="just">
              <a:buFont typeface="Arial" pitchFamily="34" charset="0"/>
              <a:buChar char="•"/>
            </a:pPr>
            <a:r>
              <a:rPr lang="es-CL" dirty="0"/>
              <a:t> El fabricante, CAF, agregó al mismo medio que “activo los seguros comprometidos”.</a:t>
            </a:r>
          </a:p>
          <a:p>
            <a:pPr algn="just">
              <a:buFont typeface="Arial" pitchFamily="34" charset="0"/>
              <a:buChar char="•"/>
            </a:pPr>
            <a:endParaRPr lang="es-CL" dirty="0"/>
          </a:p>
          <a:p>
            <a:pPr algn="just"/>
            <a:r>
              <a:rPr lang="es-CL" b="1" dirty="0"/>
              <a:t>               ¿La venta fue CIF o FOB?</a:t>
            </a:r>
          </a:p>
        </p:txBody>
      </p:sp>
    </p:spTree>
    <p:extLst>
      <p:ext uri="{BB962C8B-B14F-4D97-AF65-F5344CB8AC3E}">
        <p14:creationId xmlns:p14="http://schemas.microsoft.com/office/powerpoint/2010/main" val="226273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No son ingreso de actividades ordinarias </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7364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493812"/>
          </a:xfrm>
          <a:prstGeom prst="rect">
            <a:avLst/>
          </a:prstGeom>
          <a:noFill/>
        </p:spPr>
        <p:txBody>
          <a:bodyPr wrap="square" rtlCol="0">
            <a:spAutoFit/>
          </a:bodyPr>
          <a:lstStyle/>
          <a:p>
            <a:pPr>
              <a:buFont typeface="Arial" pitchFamily="34" charset="0"/>
              <a:buChar char="•"/>
            </a:pPr>
            <a:r>
              <a:rPr lang="es-ES_tradnl" dirty="0"/>
              <a:t> “los </a:t>
            </a:r>
            <a:r>
              <a:rPr lang="es-ES_tradnl" b="1" dirty="0"/>
              <a:t>ingresos </a:t>
            </a:r>
            <a:r>
              <a:rPr lang="es-ES_tradnl" dirty="0"/>
              <a:t>de actividades ordinarias comprenden </a:t>
            </a:r>
            <a:r>
              <a:rPr lang="es-ES_tradnl" b="1" dirty="0"/>
              <a:t>solamente</a:t>
            </a:r>
            <a:r>
              <a:rPr lang="es-ES_tradnl" dirty="0"/>
              <a:t> las </a:t>
            </a:r>
            <a:r>
              <a:rPr lang="es-ES_tradnl" b="1" dirty="0"/>
              <a:t>entradas</a:t>
            </a:r>
            <a:r>
              <a:rPr lang="es-ES_tradnl" dirty="0"/>
              <a:t> bruta de beneficios económico recibidos y por recibir, …</a:t>
            </a:r>
            <a:r>
              <a:rPr lang="es-ES_tradnl" b="1" dirty="0"/>
              <a:t>por cuenta propia</a:t>
            </a:r>
            <a:r>
              <a:rPr lang="es-ES_tradnl" dirty="0"/>
              <a:t>. Las cantidades recibidas </a:t>
            </a:r>
            <a:r>
              <a:rPr lang="es-ES_tradnl" b="1" dirty="0"/>
              <a:t>por cuenta de terceros</a:t>
            </a:r>
            <a:r>
              <a:rPr lang="es-ES_tradnl" dirty="0"/>
              <a:t>, tales como impuestos sobre las ventas, ….no constituyen entradas de beneficios económicos para la entidad y </a:t>
            </a:r>
            <a:r>
              <a:rPr lang="es-ES_tradnl" b="1" dirty="0"/>
              <a:t>no producen</a:t>
            </a:r>
            <a:r>
              <a:rPr lang="es-ES_tradnl" dirty="0"/>
              <a:t> aumentos en su </a:t>
            </a:r>
            <a:r>
              <a:rPr lang="es-ES_tradnl" b="1" dirty="0"/>
              <a:t>patrimonio</a:t>
            </a:r>
            <a:r>
              <a:rPr lang="es-ES_tradnl" dirty="0"/>
              <a:t>” (Nº 8, NIC 18 )</a:t>
            </a:r>
          </a:p>
          <a:p>
            <a:pPr>
              <a:buFont typeface="Arial" pitchFamily="34" charset="0"/>
              <a:buChar char="•"/>
            </a:pPr>
            <a:endParaRPr lang="es-ES_tradnl" dirty="0"/>
          </a:p>
          <a:p>
            <a:pPr>
              <a:buFont typeface="Arial" pitchFamily="34" charset="0"/>
              <a:buChar char="•"/>
            </a:pPr>
            <a:r>
              <a:rPr lang="es-ES_tradnl" dirty="0"/>
              <a:t> </a:t>
            </a:r>
            <a:r>
              <a:rPr lang="es-ES_tradnl" b="1" dirty="0"/>
              <a:t>Ejemplo: </a:t>
            </a:r>
            <a:r>
              <a:rPr lang="es-ES_tradnl" dirty="0"/>
              <a:t>cuando vendemos una camisa en $ 11.900, realmente estamos cobrando $ 10.000 para nosotros y $ 1.900 para el Fisco a través del IVA (impuesto al valor agregado). </a:t>
            </a:r>
          </a:p>
          <a:p>
            <a:pPr>
              <a:buFont typeface="Arial" pitchFamily="34" charset="0"/>
              <a:buChar char="•"/>
            </a:pPr>
            <a:endParaRPr lang="es-ES_tradnl" dirty="0"/>
          </a:p>
          <a:p>
            <a:pPr>
              <a:lnSpc>
                <a:spcPct val="150000"/>
              </a:lnSpc>
            </a:pPr>
            <a:r>
              <a:rPr lang="es-ES_tradnl" dirty="0"/>
              <a:t>Caja                                                        $ 11.900                                  Activo</a:t>
            </a:r>
          </a:p>
          <a:p>
            <a:pPr>
              <a:lnSpc>
                <a:spcPct val="150000"/>
              </a:lnSpc>
            </a:pPr>
            <a:r>
              <a:rPr lang="es-ES_tradnl" dirty="0"/>
              <a:t>IVA por pagar                                                          $    1.900               Pasivo</a:t>
            </a:r>
          </a:p>
          <a:p>
            <a:pPr>
              <a:lnSpc>
                <a:spcPct val="150000"/>
              </a:lnSpc>
            </a:pPr>
            <a:r>
              <a:rPr lang="es-ES_tradnl" dirty="0"/>
              <a:t>Ingreso de Actividades Ordinarias                       $ 10.000               Patrimonio</a:t>
            </a:r>
          </a:p>
          <a:p>
            <a:pPr>
              <a:buFont typeface="Arial" pitchFamily="34" charset="0"/>
              <a:buChar char="•"/>
            </a:pPr>
            <a:endParaRPr lang="es-ES_tradnl" dirty="0"/>
          </a:p>
          <a:p>
            <a:pPr>
              <a:buFont typeface="Arial" pitchFamily="34" charset="0"/>
              <a:buChar char="•"/>
            </a:pPr>
            <a:r>
              <a:rPr lang="es-ES_tradnl" dirty="0"/>
              <a:t> Tenemos la obligación legal de traspasarle el dinero.  Esto es distinto al impuesto a la renta (utilidades), pues este último depende de cuánto ganemos, lo que es incierto.</a:t>
            </a:r>
          </a:p>
          <a:p>
            <a:pPr>
              <a:buFont typeface="Arial" pitchFamily="34" charset="0"/>
              <a:buChar char="•"/>
            </a:pPr>
            <a:endParaRPr lang="es-ES_tradnl" dirty="0"/>
          </a:p>
          <a:p>
            <a:pPr>
              <a:buFont typeface="Arial" pitchFamily="34" charset="0"/>
              <a:buChar char="•"/>
            </a:pPr>
            <a:r>
              <a:rPr lang="es-ES_tradnl" dirty="0"/>
              <a:t> Como sabemos, los Ingresos de Actividades Ordinarias aumentan las Ganancias del Ejercicio y de esa manera las Ganancias Acumuladas, que son parte del patrimonio.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5580112" y="3645024"/>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11 Flecha derecha"/>
          <p:cNvSpPr/>
          <p:nvPr/>
        </p:nvSpPr>
        <p:spPr>
          <a:xfrm>
            <a:off x="5580112" y="4077072"/>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3" name="12 Flecha derecha"/>
          <p:cNvSpPr/>
          <p:nvPr/>
        </p:nvSpPr>
        <p:spPr>
          <a:xfrm>
            <a:off x="5580112" y="4509120"/>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5" name="14 Conector recto"/>
          <p:cNvCxnSpPr/>
          <p:nvPr/>
        </p:nvCxnSpPr>
        <p:spPr>
          <a:xfrm>
            <a:off x="5508104" y="3645024"/>
            <a:ext cx="0" cy="122413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15 Conector recto"/>
          <p:cNvCxnSpPr/>
          <p:nvPr/>
        </p:nvCxnSpPr>
        <p:spPr>
          <a:xfrm>
            <a:off x="179512" y="3645024"/>
            <a:ext cx="0" cy="1224136"/>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8" end="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P spid="13"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Ingreso de actividades ordinarias de un comisionista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029778"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48082"/>
            <a:ext cx="8784976" cy="5909310"/>
          </a:xfrm>
          <a:prstGeom prst="rect">
            <a:avLst/>
          </a:prstGeom>
          <a:noFill/>
        </p:spPr>
        <p:txBody>
          <a:bodyPr wrap="square" rtlCol="0">
            <a:spAutoFit/>
          </a:bodyPr>
          <a:lstStyle/>
          <a:p>
            <a:pPr>
              <a:buFont typeface="Arial" pitchFamily="34" charset="0"/>
              <a:buChar char="•"/>
            </a:pPr>
            <a:r>
              <a:rPr lang="es-ES_tradnl" dirty="0"/>
              <a:t> “entre un principal y un </a:t>
            </a:r>
            <a:r>
              <a:rPr lang="es-ES_tradnl" b="1" dirty="0"/>
              <a:t>comisionista</a:t>
            </a:r>
            <a:r>
              <a:rPr lang="es-ES_tradnl" dirty="0"/>
              <a:t>, las </a:t>
            </a:r>
            <a:r>
              <a:rPr lang="es-ES_tradnl" b="1" dirty="0"/>
              <a:t>entradas</a:t>
            </a:r>
            <a:r>
              <a:rPr lang="es-ES_tradnl" dirty="0"/>
              <a:t> brutas … del comisionista incluyen importes recibidos </a:t>
            </a:r>
            <a:r>
              <a:rPr lang="es-ES_tradnl" b="1" dirty="0"/>
              <a:t>por cuenta </a:t>
            </a:r>
            <a:r>
              <a:rPr lang="es-ES_tradnl" dirty="0"/>
              <a:t>del </a:t>
            </a:r>
            <a:r>
              <a:rPr lang="es-ES_tradnl" b="1" dirty="0"/>
              <a:t>principal </a:t>
            </a:r>
            <a:r>
              <a:rPr lang="es-ES_tradnl" dirty="0"/>
              <a:t>… </a:t>
            </a:r>
            <a:r>
              <a:rPr lang="es-ES_tradnl" b="1" dirty="0"/>
              <a:t>no</a:t>
            </a:r>
            <a:r>
              <a:rPr lang="es-ES_tradnl" dirty="0"/>
              <a:t> son </a:t>
            </a:r>
            <a:r>
              <a:rPr lang="es-ES_tradnl" b="1" dirty="0"/>
              <a:t>ingresos</a:t>
            </a:r>
            <a:r>
              <a:rPr lang="es-ES_tradnl" dirty="0"/>
              <a:t> de actividades ordinarias” (Nº 8, NIC 18 )</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a:t>
            </a:r>
            <a:r>
              <a:rPr lang="es-ES_tradnl" b="1" dirty="0"/>
              <a:t>Fernando </a:t>
            </a:r>
            <a:r>
              <a:rPr lang="es-ES_tradnl" b="1" dirty="0" err="1"/>
              <a:t>Zañartu</a:t>
            </a:r>
            <a:r>
              <a:rPr lang="es-ES_tradnl" dirty="0"/>
              <a:t> Rozas y </a:t>
            </a:r>
            <a:r>
              <a:rPr lang="es-ES_tradnl" dirty="0" err="1"/>
              <a:t>Cia</a:t>
            </a:r>
            <a:r>
              <a:rPr lang="es-ES_tradnl" dirty="0"/>
              <a:t>. </a:t>
            </a:r>
            <a:r>
              <a:rPr lang="es-ES_tradnl" b="1" dirty="0"/>
              <a:t>Ltda</a:t>
            </a:r>
            <a:r>
              <a:rPr lang="es-ES_tradnl" dirty="0"/>
              <a:t>. </a:t>
            </a:r>
            <a:r>
              <a:rPr lang="es-ES_tradnl" b="1" dirty="0"/>
              <a:t>remata caballos </a:t>
            </a:r>
            <a:r>
              <a:rPr lang="es-ES_tradnl" dirty="0"/>
              <a:t>de distintas razas. Si el cobra </a:t>
            </a:r>
            <a:r>
              <a:rPr lang="es-ES_tradnl" b="1" dirty="0"/>
              <a:t>3,5% </a:t>
            </a:r>
            <a:r>
              <a:rPr lang="es-ES_tradnl" dirty="0"/>
              <a:t>más IVA del </a:t>
            </a:r>
            <a:r>
              <a:rPr lang="es-ES_tradnl" b="1" dirty="0"/>
              <a:t>precio</a:t>
            </a:r>
            <a:r>
              <a:rPr lang="es-ES_tradnl" dirty="0"/>
              <a:t> neto de venta al </a:t>
            </a:r>
            <a:r>
              <a:rPr lang="es-ES_tradnl" b="1" dirty="0"/>
              <a:t>comprador</a:t>
            </a:r>
            <a:r>
              <a:rPr lang="es-ES_tradnl" dirty="0"/>
              <a:t> y </a:t>
            </a:r>
            <a:r>
              <a:rPr lang="es-ES_tradnl" b="1" dirty="0"/>
              <a:t>3%</a:t>
            </a:r>
            <a:r>
              <a:rPr lang="es-ES_tradnl" dirty="0"/>
              <a:t> al </a:t>
            </a:r>
            <a:r>
              <a:rPr lang="es-ES_tradnl" b="1" dirty="0"/>
              <a:t>vendedor</a:t>
            </a:r>
            <a:r>
              <a:rPr lang="es-ES_tradnl" dirty="0"/>
              <a:t>.</a:t>
            </a:r>
          </a:p>
          <a:p>
            <a:pPr>
              <a:buFont typeface="Arial" pitchFamily="34" charset="0"/>
              <a:buChar char="•"/>
            </a:pPr>
            <a:endParaRPr lang="es-ES_tradnl" dirty="0"/>
          </a:p>
          <a:p>
            <a:pPr>
              <a:buFont typeface="Arial" pitchFamily="34" charset="0"/>
              <a:buChar char="•"/>
            </a:pPr>
            <a:r>
              <a:rPr lang="es-ES_tradnl" dirty="0"/>
              <a:t> El 28 de agosto de 2014 remata </a:t>
            </a:r>
            <a:r>
              <a:rPr lang="es-ES_tradnl" b="1" dirty="0"/>
              <a:t>50 caballos</a:t>
            </a:r>
            <a:r>
              <a:rPr lang="es-ES_tradnl" dirty="0"/>
              <a:t>, de un criador, por </a:t>
            </a:r>
            <a:r>
              <a:rPr lang="es-ES_tradnl" b="1" dirty="0"/>
              <a:t>$ 500 MM más IVA</a:t>
            </a:r>
            <a:r>
              <a:rPr lang="es-ES_tradnl" dirty="0"/>
              <a:t>. </a:t>
            </a:r>
          </a:p>
          <a:p>
            <a:pPr>
              <a:buFont typeface="Arial" pitchFamily="34" charset="0"/>
              <a:buChar char="•"/>
            </a:pPr>
            <a:endParaRPr lang="es-ES_tradnl" dirty="0"/>
          </a:p>
          <a:p>
            <a:pPr>
              <a:buFont typeface="Arial" pitchFamily="34" charset="0"/>
              <a:buChar char="•"/>
            </a:pPr>
            <a:r>
              <a:rPr lang="es-ES_tradnl" dirty="0"/>
              <a:t> F. </a:t>
            </a:r>
            <a:r>
              <a:rPr lang="es-ES_tradnl" dirty="0" err="1"/>
              <a:t>Zañartu</a:t>
            </a:r>
            <a:r>
              <a:rPr lang="es-ES_tradnl" dirty="0"/>
              <a:t> Ltda. </a:t>
            </a:r>
            <a:r>
              <a:rPr lang="es-ES_tradnl" b="1" dirty="0"/>
              <a:t>emite</a:t>
            </a:r>
            <a:r>
              <a:rPr lang="es-ES_tradnl" dirty="0"/>
              <a:t> la </a:t>
            </a:r>
            <a:r>
              <a:rPr lang="es-ES_tradnl" b="1" dirty="0"/>
              <a:t>factura</a:t>
            </a:r>
            <a:r>
              <a:rPr lang="es-ES_tradnl" dirty="0"/>
              <a:t> al comprador por los </a:t>
            </a:r>
            <a:r>
              <a:rPr lang="es-ES_tradnl" b="1" dirty="0"/>
              <a:t>$ 500 MM </a:t>
            </a:r>
            <a:r>
              <a:rPr lang="es-ES_tradnl" dirty="0"/>
              <a:t>más la comisión y el IVA. </a:t>
            </a:r>
          </a:p>
          <a:p>
            <a:endParaRPr lang="es-ES_tradnl" dirty="0"/>
          </a:p>
          <a:p>
            <a:pPr>
              <a:buFont typeface="Arial" pitchFamily="34" charset="0"/>
              <a:buChar char="•"/>
            </a:pPr>
            <a:r>
              <a:rPr lang="es-ES_tradnl" b="1" dirty="0"/>
              <a:t> ¿Cuál es el ingreso de actividades ordinarias de F. </a:t>
            </a:r>
            <a:r>
              <a:rPr lang="es-ES_tradnl" b="1" dirty="0" err="1"/>
              <a:t>Zañartu</a:t>
            </a:r>
            <a:r>
              <a:rPr lang="es-ES_tradnl" b="1" dirty="0"/>
              <a:t> Ltda.?</a:t>
            </a:r>
          </a:p>
          <a:p>
            <a:r>
              <a:rPr lang="es-ES_tradnl" dirty="0"/>
              <a:t>      </a:t>
            </a:r>
          </a:p>
          <a:p>
            <a:r>
              <a:rPr lang="es-ES_tradnl" dirty="0"/>
              <a:t>         Él </a:t>
            </a:r>
            <a:r>
              <a:rPr lang="es-ES_tradnl" b="1" dirty="0"/>
              <a:t>actúa </a:t>
            </a:r>
            <a:r>
              <a:rPr lang="es-ES_tradnl" dirty="0"/>
              <a:t>a</a:t>
            </a:r>
            <a:r>
              <a:rPr lang="es-ES_tradnl" b="1" dirty="0"/>
              <a:t> nombre </a:t>
            </a:r>
            <a:r>
              <a:rPr lang="es-ES_tradnl" dirty="0"/>
              <a:t>de un </a:t>
            </a:r>
            <a:r>
              <a:rPr lang="es-ES_tradnl" b="1" dirty="0"/>
              <a:t>tercero</a:t>
            </a:r>
            <a:r>
              <a:rPr lang="es-ES_tradnl" dirty="0"/>
              <a:t>, el </a:t>
            </a:r>
            <a:r>
              <a:rPr lang="es-ES_tradnl" b="1" dirty="0"/>
              <a:t>criador</a:t>
            </a:r>
            <a:r>
              <a:rPr lang="es-ES_tradnl" dirty="0"/>
              <a:t> de caballo, su verdadero ingreso es el 6,5% (3,5% al comprador y 3% al vendedor) que cobra por sus </a:t>
            </a:r>
            <a:r>
              <a:rPr lang="es-ES_tradnl" b="1" dirty="0"/>
              <a:t>servicios</a:t>
            </a:r>
            <a:r>
              <a:rPr lang="es-ES_tradnl" dirty="0"/>
              <a:t>, </a:t>
            </a:r>
            <a:r>
              <a:rPr lang="es-ES_tradnl" b="1" dirty="0"/>
              <a:t>$ 32,5 MM</a:t>
            </a:r>
            <a:r>
              <a:rPr lang="es-ES_tradnl" dirty="0"/>
              <a:t>. </a:t>
            </a:r>
          </a:p>
          <a:p>
            <a:pPr>
              <a:lnSpc>
                <a:spcPct val="150000"/>
              </a:lnSpc>
            </a:pPr>
            <a:r>
              <a:rPr lang="es-ES_tradnl" u="sng" dirty="0"/>
              <a:t>Asiento sin IVA para simplificar:</a:t>
            </a:r>
          </a:p>
          <a:p>
            <a:pPr>
              <a:lnSpc>
                <a:spcPct val="150000"/>
              </a:lnSpc>
            </a:pPr>
            <a:r>
              <a:rPr lang="es-ES_tradnl" dirty="0"/>
              <a:t>Cuentas por Cobrar Comprador       517.500.000</a:t>
            </a:r>
          </a:p>
          <a:p>
            <a:pPr>
              <a:lnSpc>
                <a:spcPct val="150000"/>
              </a:lnSpc>
            </a:pPr>
            <a:r>
              <a:rPr lang="es-ES_tradnl" dirty="0"/>
              <a:t>Cuentas por Pagar Criador			485.000.000</a:t>
            </a:r>
          </a:p>
          <a:p>
            <a:pPr>
              <a:lnSpc>
                <a:spcPct val="150000"/>
              </a:lnSpc>
            </a:pPr>
            <a:r>
              <a:rPr lang="es-ES_tradnl" dirty="0"/>
              <a:t>Ingreso de Actividades Ordinarias		  32.500.000</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23528" y="4653136"/>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pic>
        <p:nvPicPr>
          <p:cNvPr id="2029571" name="Picture 3"/>
          <p:cNvPicPr>
            <a:picLocks noChangeAspect="1" noChangeArrowheads="1"/>
          </p:cNvPicPr>
          <p:nvPr/>
        </p:nvPicPr>
        <p:blipFill>
          <a:blip r:embed="rId6" cstate="print"/>
          <a:srcRect/>
          <a:stretch>
            <a:fillRect/>
          </a:stretch>
        </p:blipFill>
        <p:spPr bwMode="auto">
          <a:xfrm>
            <a:off x="6372200" y="5201816"/>
            <a:ext cx="2657378" cy="1656184"/>
          </a:xfrm>
          <a:prstGeom prst="rect">
            <a:avLst/>
          </a:prstGeom>
          <a:noFill/>
          <a:ln w="9525">
            <a:noFill/>
            <a:miter lim="800000"/>
            <a:headEnd/>
            <a:tailEnd/>
          </a:ln>
          <a:effectLst/>
        </p:spPr>
      </p:pic>
      <p:cxnSp>
        <p:nvCxnSpPr>
          <p:cNvPr id="10" name="9 Conector recto"/>
          <p:cNvCxnSpPr/>
          <p:nvPr/>
        </p:nvCxnSpPr>
        <p:spPr>
          <a:xfrm>
            <a:off x="179512" y="5589240"/>
            <a:ext cx="0" cy="122413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10 Conector recto"/>
          <p:cNvCxnSpPr/>
          <p:nvPr/>
        </p:nvCxnSpPr>
        <p:spPr>
          <a:xfrm>
            <a:off x="6084168" y="5589240"/>
            <a:ext cx="0" cy="1224136"/>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02957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
                                            <p:txEl>
                                              <p:pRg st="13" end="13"/>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Medición de los ingresos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302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1" y="1052736"/>
            <a:ext cx="8712969" cy="5078313"/>
          </a:xfrm>
          <a:prstGeom prst="rect">
            <a:avLst/>
          </a:prstGeom>
          <a:noFill/>
        </p:spPr>
        <p:txBody>
          <a:bodyPr wrap="square" rtlCol="0">
            <a:spAutoFit/>
          </a:bodyPr>
          <a:lstStyle/>
          <a:p>
            <a:pPr algn="just">
              <a:buFont typeface="Arial" pitchFamily="34" charset="0"/>
              <a:buChar char="•"/>
            </a:pPr>
            <a:r>
              <a:rPr lang="es-ES_tradnl" dirty="0"/>
              <a:t>  No todas las reducciones al ingreso de la facturación vienen una nota de crédito.  Así “los </a:t>
            </a:r>
            <a:r>
              <a:rPr lang="es-ES_tradnl" b="1" dirty="0"/>
              <a:t>ingresos</a:t>
            </a:r>
            <a:r>
              <a:rPr lang="es-ES_tradnl" dirty="0"/>
              <a:t> de actividades ordinarias se medirán al </a:t>
            </a:r>
            <a:r>
              <a:rPr lang="es-ES_tradnl" b="1" dirty="0"/>
              <a:t>valor razonable </a:t>
            </a:r>
            <a:r>
              <a:rPr lang="es-ES_tradnl" dirty="0"/>
              <a:t>de la </a:t>
            </a:r>
            <a:r>
              <a:rPr lang="es-ES_tradnl" b="1" dirty="0"/>
              <a:t>contraprestación</a:t>
            </a:r>
            <a:r>
              <a:rPr lang="es-ES_tradnl" dirty="0"/>
              <a:t> recibida o por recibir…teniendo en cuenta el importe de cualquier descuento, bonificación o rebaja comercial que la entidad pueda otorgar” (Nº 9 y Nº 10, NIC 18). </a:t>
            </a:r>
          </a:p>
          <a:p>
            <a:pPr algn="just">
              <a:buFont typeface="Arial" pitchFamily="34" charset="0"/>
              <a:buChar char="•"/>
            </a:pPr>
            <a:endParaRPr lang="es-ES_tradnl" dirty="0"/>
          </a:p>
          <a:p>
            <a:pPr algn="just">
              <a:buFont typeface="Arial" pitchFamily="34" charset="0"/>
              <a:buChar char="•"/>
            </a:pPr>
            <a:r>
              <a:rPr lang="es-ES_tradnl" dirty="0"/>
              <a:t> Muchas veces los acuerdos comerciales entre minoristas (</a:t>
            </a:r>
            <a:r>
              <a:rPr lang="es-ES_tradnl" dirty="0" err="1"/>
              <a:t>retailers</a:t>
            </a:r>
            <a:r>
              <a:rPr lang="es-ES_tradnl" dirty="0"/>
              <a:t>) y proveedores incluyen descuentos que no vienen en la factura, pues se busca dificultar la comprensión por un competidor de los precios entregados o bien porque están asociados al cumplimiento de ciertas actividades o metas. </a:t>
            </a:r>
          </a:p>
          <a:p>
            <a:pPr algn="just">
              <a:buFont typeface="Arial" pitchFamily="34" charset="0"/>
              <a:buChar char="•"/>
            </a:pPr>
            <a:endParaRPr lang="es-ES_tradnl" dirty="0"/>
          </a:p>
          <a:p>
            <a:pPr algn="just">
              <a:buFont typeface="Arial" pitchFamily="34" charset="0"/>
              <a:buChar char="•"/>
            </a:pPr>
            <a:r>
              <a:rPr lang="es-ES_tradnl" dirty="0"/>
              <a:t> Hablamos por ejemplo de </a:t>
            </a:r>
            <a:r>
              <a:rPr lang="es-ES_tradnl" b="1" dirty="0"/>
              <a:t>Rebates</a:t>
            </a:r>
            <a:r>
              <a:rPr lang="es-ES_tradnl" dirty="0"/>
              <a:t> (que es devolver parte de un pago en inglés) cuando tenemos un </a:t>
            </a:r>
            <a:r>
              <a:rPr lang="es-ES_tradnl" b="1" dirty="0"/>
              <a:t>porcentaje fijo </a:t>
            </a:r>
            <a:r>
              <a:rPr lang="es-ES_tradnl" dirty="0"/>
              <a:t>de </a:t>
            </a:r>
            <a:r>
              <a:rPr lang="es-ES_tradnl" b="1" dirty="0"/>
              <a:t>devolución</a:t>
            </a:r>
            <a:r>
              <a:rPr lang="es-ES_tradnl" dirty="0"/>
              <a:t> del proveedor y de </a:t>
            </a:r>
            <a:r>
              <a:rPr lang="es-ES_tradnl" b="1" dirty="0"/>
              <a:t>Rápel</a:t>
            </a:r>
            <a:r>
              <a:rPr lang="es-ES_tradnl" dirty="0"/>
              <a:t> (del francés Rappel, por el descenso con cuerdas) cuando está asociado al </a:t>
            </a:r>
            <a:r>
              <a:rPr lang="es-ES_tradnl" b="1" dirty="0"/>
              <a:t>cumplimiento</a:t>
            </a:r>
            <a:r>
              <a:rPr lang="es-ES_tradnl" dirty="0"/>
              <a:t> de ciertas </a:t>
            </a:r>
            <a:r>
              <a:rPr lang="es-ES_tradnl" b="1" dirty="0"/>
              <a:t>metas</a:t>
            </a:r>
            <a:r>
              <a:rPr lang="es-ES_tradnl" dirty="0"/>
              <a:t>.</a:t>
            </a:r>
          </a:p>
          <a:p>
            <a:pPr algn="just"/>
            <a:endParaRPr lang="es-ES_tradnl" dirty="0"/>
          </a:p>
          <a:p>
            <a:pPr algn="just">
              <a:buFont typeface="Arial" pitchFamily="34" charset="0"/>
              <a:buChar char="•"/>
            </a:pPr>
            <a:endParaRPr lang="es-ES_tradnl" dirty="0"/>
          </a:p>
          <a:p>
            <a:pPr algn="just">
              <a:buFont typeface="Arial" pitchFamily="34" charset="0"/>
              <a:buChar char="•"/>
            </a:pPr>
            <a:r>
              <a:rPr lang="es-ES_tradnl" dirty="0"/>
              <a:t> </a:t>
            </a:r>
            <a:r>
              <a:rPr lang="es-ES_tradnl" b="1" dirty="0"/>
              <a:t>Ejemplo</a:t>
            </a:r>
            <a:r>
              <a:rPr lang="es-ES_tradnl" dirty="0"/>
              <a:t>: </a:t>
            </a:r>
            <a:r>
              <a:rPr lang="es-ES_tradnl" b="1" dirty="0" err="1"/>
              <a:t>Lever</a:t>
            </a:r>
            <a:r>
              <a:rPr lang="es-ES_tradnl" dirty="0"/>
              <a:t> ha ofrecido a </a:t>
            </a:r>
            <a:r>
              <a:rPr lang="es-ES_tradnl" b="1" dirty="0" err="1"/>
              <a:t>Walmart</a:t>
            </a:r>
            <a:r>
              <a:rPr lang="es-ES_tradnl" dirty="0"/>
              <a:t> un </a:t>
            </a:r>
            <a:r>
              <a:rPr lang="es-ES_tradnl" b="1" dirty="0"/>
              <a:t>rebate</a:t>
            </a:r>
            <a:r>
              <a:rPr lang="es-ES_tradnl" dirty="0"/>
              <a:t> del </a:t>
            </a:r>
            <a:r>
              <a:rPr lang="es-ES_tradnl" b="1" dirty="0"/>
              <a:t>5%</a:t>
            </a:r>
            <a:r>
              <a:rPr lang="es-ES_tradnl" dirty="0"/>
              <a:t> de sus </a:t>
            </a:r>
            <a:r>
              <a:rPr lang="es-ES_tradnl" b="1" dirty="0"/>
              <a:t>compras</a:t>
            </a:r>
            <a:r>
              <a:rPr lang="es-ES_tradnl" dirty="0"/>
              <a:t> durante 2014 de detergente </a:t>
            </a:r>
            <a:r>
              <a:rPr lang="es-ES_tradnl" b="1" dirty="0"/>
              <a:t>Drive</a:t>
            </a:r>
            <a:r>
              <a:rPr lang="es-ES_tradnl" dirty="0"/>
              <a:t>. </a:t>
            </a:r>
            <a:r>
              <a:rPr lang="es-ES_tradnl" b="1" dirty="0" err="1"/>
              <a:t>Lever</a:t>
            </a:r>
            <a:r>
              <a:rPr lang="es-ES_tradnl" dirty="0"/>
              <a:t> debe </a:t>
            </a:r>
            <a:r>
              <a:rPr lang="es-ES_tradnl" b="1" dirty="0"/>
              <a:t>provisionar</a:t>
            </a:r>
            <a:r>
              <a:rPr lang="es-ES_tradnl" dirty="0"/>
              <a:t> esta </a:t>
            </a:r>
            <a:r>
              <a:rPr lang="es-ES_tradnl" b="1" dirty="0"/>
              <a:t>reducción</a:t>
            </a:r>
            <a:r>
              <a:rPr lang="es-ES_tradnl" dirty="0"/>
              <a:t> de </a:t>
            </a:r>
            <a:r>
              <a:rPr lang="es-ES_tradnl" b="1" dirty="0"/>
              <a:t>ingresos</a:t>
            </a:r>
            <a:r>
              <a:rPr lang="es-ES_tradnl" dirty="0"/>
              <a:t>, independiente de si emite la nota de crédito en el mes o espera una factura del cliente.</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Facturación a proveedores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097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770811"/>
          </a:xfrm>
          <a:prstGeom prst="rect">
            <a:avLst/>
          </a:prstGeom>
          <a:noFill/>
        </p:spPr>
        <p:txBody>
          <a:bodyPr wrap="square" rtlCol="0">
            <a:spAutoFit/>
          </a:bodyPr>
          <a:lstStyle/>
          <a:p>
            <a:r>
              <a:rPr lang="es-ES_tradnl" dirty="0"/>
              <a:t> </a:t>
            </a:r>
            <a:r>
              <a:rPr lang="es-ES_tradnl" u="sng" dirty="0"/>
              <a:t>Asientos de la </a:t>
            </a:r>
            <a:r>
              <a:rPr lang="es-ES_tradnl" u="sng" dirty="0" err="1"/>
              <a:t>Lever</a:t>
            </a:r>
            <a:r>
              <a:rPr lang="es-ES_tradnl" u="sng" dirty="0"/>
              <a:t> por venta a </a:t>
            </a:r>
            <a:r>
              <a:rPr lang="es-ES_tradnl" u="sng" dirty="0" err="1"/>
              <a:t>Walmart</a:t>
            </a:r>
            <a:r>
              <a:rPr lang="es-ES_tradnl" u="sng" dirty="0"/>
              <a:t> de $ 100 MM más IVA en junio 2014</a:t>
            </a:r>
            <a:r>
              <a:rPr lang="es-ES_tradnl" dirty="0"/>
              <a:t>:</a:t>
            </a:r>
          </a:p>
          <a:p>
            <a:pPr>
              <a:lnSpc>
                <a:spcPct val="150000"/>
              </a:lnSpc>
            </a:pPr>
            <a:r>
              <a:rPr lang="es-ES_tradnl" dirty="0"/>
              <a:t>Cuentas por Cobrar		   119.000.000</a:t>
            </a:r>
          </a:p>
          <a:p>
            <a:pPr>
              <a:lnSpc>
                <a:spcPct val="150000"/>
              </a:lnSpc>
            </a:pPr>
            <a:r>
              <a:rPr lang="es-ES_tradnl" dirty="0"/>
              <a:t>IVA por Pagar           				   19.000.000</a:t>
            </a:r>
          </a:p>
          <a:p>
            <a:pPr>
              <a:lnSpc>
                <a:spcPct val="150000"/>
              </a:lnSpc>
            </a:pPr>
            <a:r>
              <a:rPr lang="es-ES_tradnl" dirty="0"/>
              <a:t>Ingreso de Actividades Ordinarias		 100.000.000</a:t>
            </a:r>
          </a:p>
          <a:p>
            <a:pPr>
              <a:buFont typeface="Arial" pitchFamily="34" charset="0"/>
              <a:buChar char="•"/>
            </a:pPr>
            <a:endParaRPr lang="es-ES_tradnl" dirty="0"/>
          </a:p>
          <a:p>
            <a:pPr>
              <a:lnSpc>
                <a:spcPct val="150000"/>
              </a:lnSpc>
            </a:pPr>
            <a:r>
              <a:rPr lang="es-ES_tradnl" dirty="0"/>
              <a:t>Ingreso de Actividades Ordinarias 5.000.000</a:t>
            </a:r>
          </a:p>
          <a:p>
            <a:pPr>
              <a:lnSpc>
                <a:spcPct val="150000"/>
              </a:lnSpc>
            </a:pPr>
            <a:r>
              <a:rPr lang="es-ES_tradnl" dirty="0"/>
              <a:t>Rebate por Pagar           			   5.000.000</a:t>
            </a:r>
            <a:endParaRPr lang="es-ES_tradnl" b="1" dirty="0"/>
          </a:p>
          <a:p>
            <a:pPr algn="just"/>
            <a:endParaRPr lang="es-ES_tradnl" b="1" dirty="0"/>
          </a:p>
          <a:p>
            <a:pPr algn="just">
              <a:buFont typeface="Arial" pitchFamily="34" charset="0"/>
              <a:buChar char="•"/>
            </a:pPr>
            <a:r>
              <a:rPr lang="es-ES_tradnl" b="1" dirty="0"/>
              <a:t>No confundir facturación </a:t>
            </a:r>
            <a:r>
              <a:rPr lang="es-ES_tradnl" dirty="0"/>
              <a:t>con </a:t>
            </a:r>
            <a:r>
              <a:rPr lang="es-ES_tradnl" b="1" dirty="0"/>
              <a:t>ingresos</a:t>
            </a:r>
            <a:r>
              <a:rPr lang="es-ES_tradnl" dirty="0"/>
              <a:t>, debemos analizar la naturaleza de la operación. Así, es habitual facturar el cumplimiento de una meta al proveedor (aunque incorrecto, pues no le estamos entregando un bien ni prestando un servicio, debemos pedir nota de crédito). </a:t>
            </a:r>
          </a:p>
          <a:p>
            <a:pPr algn="just">
              <a:buFont typeface="Arial" pitchFamily="34" charset="0"/>
              <a:buChar char="•"/>
            </a:pPr>
            <a:endParaRPr lang="es-ES_tradnl" dirty="0"/>
          </a:p>
          <a:p>
            <a:pPr algn="just"/>
            <a:r>
              <a:rPr lang="es-ES_tradnl" dirty="0"/>
              <a:t>        Esto se debe reconocer como un menor costo y no un mayor ingreso. </a:t>
            </a:r>
          </a:p>
          <a:p>
            <a:pPr algn="just">
              <a:buFont typeface="Arial" pitchFamily="34" charset="0"/>
              <a:buChar char="•"/>
            </a:pPr>
            <a:endParaRPr lang="es-ES_tradnl" dirty="0"/>
          </a:p>
          <a:p>
            <a:pPr algn="just">
              <a:buFont typeface="Arial" pitchFamily="34" charset="0"/>
              <a:buChar char="•"/>
            </a:pPr>
            <a:r>
              <a:rPr lang="es-ES_tradnl" dirty="0"/>
              <a:t> La NIC 2 (Inventarios) en su Nº 11 señala: “el </a:t>
            </a:r>
            <a:r>
              <a:rPr lang="es-ES_tradnl" b="1" dirty="0"/>
              <a:t>costo</a:t>
            </a:r>
            <a:r>
              <a:rPr lang="es-ES_tradnl" dirty="0"/>
              <a:t> de </a:t>
            </a:r>
            <a:r>
              <a:rPr lang="es-ES_tradnl" b="1" dirty="0"/>
              <a:t>adquisición</a:t>
            </a:r>
            <a:r>
              <a:rPr lang="es-ES_tradnl" dirty="0"/>
              <a:t> de los </a:t>
            </a:r>
            <a:r>
              <a:rPr lang="es-ES_tradnl" b="1" dirty="0"/>
              <a:t>inventarios</a:t>
            </a:r>
            <a:r>
              <a:rPr lang="es-ES_tradnl" dirty="0"/>
              <a:t> comprenderá el </a:t>
            </a:r>
            <a:r>
              <a:rPr lang="es-ES_tradnl" b="1" dirty="0"/>
              <a:t>precio</a:t>
            </a:r>
            <a:r>
              <a:rPr lang="es-ES_tradnl" dirty="0"/>
              <a:t> de </a:t>
            </a:r>
            <a:r>
              <a:rPr lang="es-ES_tradnl" b="1" dirty="0"/>
              <a:t>compra</a:t>
            </a:r>
            <a:r>
              <a:rPr lang="es-ES_tradnl" dirty="0"/>
              <a:t>, los </a:t>
            </a:r>
            <a:r>
              <a:rPr lang="es-ES_tradnl" b="1" dirty="0"/>
              <a:t>aranceles</a:t>
            </a:r>
            <a:r>
              <a:rPr lang="es-ES_tradnl" dirty="0"/>
              <a:t> de importación y otros impuestos (que no sean recuperables …), …. los </a:t>
            </a:r>
            <a:r>
              <a:rPr lang="es-ES_tradnl" b="1" dirty="0"/>
              <a:t>descuentos comerciales, </a:t>
            </a:r>
            <a:r>
              <a:rPr lang="es-ES_tradnl" dirty="0"/>
              <a:t>las</a:t>
            </a:r>
            <a:r>
              <a:rPr lang="es-ES_tradnl" b="1" dirty="0"/>
              <a:t> rebajas </a:t>
            </a:r>
            <a:r>
              <a:rPr lang="es-ES_tradnl" dirty="0"/>
              <a:t>y otras partidas similares se </a:t>
            </a:r>
            <a:r>
              <a:rPr lang="es-ES_tradnl" b="1" dirty="0"/>
              <a:t>deducirán</a:t>
            </a:r>
            <a:r>
              <a:rPr lang="es-ES_tradnl" dirty="0"/>
              <a:t> para determinar el </a:t>
            </a:r>
            <a:r>
              <a:rPr lang="es-ES_tradnl" b="1" dirty="0"/>
              <a:t>costo</a:t>
            </a:r>
            <a:r>
              <a:rPr lang="es-ES_tradnl" dirty="0"/>
              <a:t> de </a:t>
            </a:r>
            <a:r>
              <a:rPr lang="es-ES_tradnl" b="1" dirty="0"/>
              <a:t>adquisición</a:t>
            </a:r>
            <a:r>
              <a:rPr lang="es-ES_tradnl" dirty="0"/>
              <a:t>.”</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41785" y="5085184"/>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0" name="7 Conector recto"/>
          <p:cNvCxnSpPr/>
          <p:nvPr/>
        </p:nvCxnSpPr>
        <p:spPr>
          <a:xfrm>
            <a:off x="179512" y="1484784"/>
            <a:ext cx="0" cy="122413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7 Conector recto"/>
          <p:cNvCxnSpPr/>
          <p:nvPr/>
        </p:nvCxnSpPr>
        <p:spPr>
          <a:xfrm>
            <a:off x="6156176" y="1484784"/>
            <a:ext cx="0" cy="122413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11 Conector recto"/>
          <p:cNvCxnSpPr/>
          <p:nvPr/>
        </p:nvCxnSpPr>
        <p:spPr>
          <a:xfrm>
            <a:off x="179512" y="2924944"/>
            <a:ext cx="0" cy="936104"/>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3" name="11 Conector recto"/>
          <p:cNvCxnSpPr/>
          <p:nvPr/>
        </p:nvCxnSpPr>
        <p:spPr>
          <a:xfrm>
            <a:off x="6156176" y="2924944"/>
            <a:ext cx="0" cy="936104"/>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Facturación a proveedores - Ejemplo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337106"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078313"/>
          </a:xfrm>
          <a:prstGeom prst="rect">
            <a:avLst/>
          </a:prstGeom>
          <a:noFill/>
        </p:spPr>
        <p:txBody>
          <a:bodyPr wrap="square" rtlCol="0">
            <a:spAutoFit/>
          </a:bodyPr>
          <a:lstStyle/>
          <a:p>
            <a:pPr algn="just">
              <a:buFont typeface="Arial" pitchFamily="34" charset="0"/>
              <a:buChar char="•"/>
            </a:pPr>
            <a:r>
              <a:rPr lang="es-ES_tradnl" dirty="0"/>
              <a:t> Si vemos la nota 4 n de los estados financieros de </a:t>
            </a:r>
            <a:r>
              <a:rPr lang="es-ES_tradnl" b="1" dirty="0"/>
              <a:t>Hites</a:t>
            </a:r>
            <a:r>
              <a:rPr lang="es-ES_tradnl" dirty="0"/>
              <a:t> 2012, estos señalan sobre los acuerdos con proveedores: </a:t>
            </a:r>
          </a:p>
          <a:p>
            <a:pPr algn="just"/>
            <a:r>
              <a:rPr lang="es-ES_tradnl" dirty="0"/>
              <a:t>“</a:t>
            </a:r>
            <a:r>
              <a:rPr lang="es-CL" dirty="0"/>
              <a:t>Los </a:t>
            </a:r>
            <a:r>
              <a:rPr lang="es-CL" b="1" dirty="0"/>
              <a:t>descuentos</a:t>
            </a:r>
            <a:r>
              <a:rPr lang="es-CL" dirty="0"/>
              <a:t> por </a:t>
            </a:r>
            <a:r>
              <a:rPr lang="es-CL" b="1" dirty="0"/>
              <a:t>volumen</a:t>
            </a:r>
            <a:r>
              <a:rPr lang="es-CL" dirty="0"/>
              <a:t> y </a:t>
            </a:r>
            <a:r>
              <a:rPr lang="es-CL" b="1" dirty="0"/>
              <a:t>descuentos promocionales </a:t>
            </a:r>
            <a:r>
              <a:rPr lang="es-CL" dirty="0"/>
              <a:t>se reconocen como una </a:t>
            </a:r>
            <a:r>
              <a:rPr lang="es-CL" b="1" dirty="0"/>
              <a:t>reducción</a:t>
            </a:r>
            <a:r>
              <a:rPr lang="es-CL" dirty="0"/>
              <a:t> en el </a:t>
            </a:r>
            <a:r>
              <a:rPr lang="es-CL" b="1" dirty="0"/>
              <a:t>costo</a:t>
            </a:r>
            <a:r>
              <a:rPr lang="es-CL" dirty="0"/>
              <a:t> de </a:t>
            </a:r>
            <a:r>
              <a:rPr lang="es-CL" b="1" dirty="0"/>
              <a:t>venta</a:t>
            </a:r>
            <a:r>
              <a:rPr lang="es-CL" dirty="0"/>
              <a:t> de los productos vendidos o el valor de las existencias. Los aportes para publicidad compartida se reconocen cuando la Sociedad ha desarrollado las actividades acordadas con el proveedor y se registran como una reducción de los gastos de marketing incurridos.</a:t>
            </a:r>
            <a:r>
              <a:rPr lang="es-ES_tradnl" dirty="0"/>
              <a:t>”</a:t>
            </a:r>
          </a:p>
          <a:p>
            <a:pPr algn="just">
              <a:buFont typeface="Arial" pitchFamily="34" charset="0"/>
              <a:buChar char="•"/>
            </a:pPr>
            <a:endParaRPr lang="es-ES_tradnl" dirty="0"/>
          </a:p>
          <a:p>
            <a:pPr algn="just">
              <a:buFont typeface="Arial" pitchFamily="34" charset="0"/>
              <a:buChar char="•"/>
            </a:pPr>
            <a:r>
              <a:rPr lang="es-ES_tradnl" dirty="0"/>
              <a:t> Es importante considerar que dado que afectan los costos de inventarios, no todo el monto de la factura a sido devengado al ser recibida. Debemos analizar cuánto se debiese dejar en inventario.  Podemos:</a:t>
            </a:r>
          </a:p>
          <a:p>
            <a:pPr algn="just"/>
            <a:endParaRPr lang="es-ES_tradnl" dirty="0"/>
          </a:p>
          <a:p>
            <a:pPr marL="342900" indent="-342900" algn="just">
              <a:buAutoNum type="alphaLcParenR"/>
            </a:pPr>
            <a:r>
              <a:rPr lang="es-ES_tradnl" dirty="0"/>
              <a:t>ir provisionando los montos devengados contra el inventario, aunque aún no recibamos/generemos las facturas, se ajustará por tanto según la salida de los productos </a:t>
            </a:r>
          </a:p>
          <a:p>
            <a:pPr marL="342900" indent="-342900" algn="just">
              <a:buAutoNum type="alphaLcParenR"/>
            </a:pPr>
            <a:endParaRPr lang="es-ES_tradnl" dirty="0"/>
          </a:p>
          <a:p>
            <a:pPr marL="342900" indent="-342900" algn="just">
              <a:buAutoNum type="alphaLcParenR"/>
            </a:pPr>
            <a:r>
              <a:rPr lang="es-ES_tradnl" dirty="0"/>
              <a:t>Contabilizar en una línea de reducción del costo, ajustando contra inventario los montos no devengados. Es decir, saco de la línea de menor costo una parte y la pongo como reducción de inventario. En proporción a las compras que están aún en el inventario.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1043608" y="0"/>
            <a:ext cx="4968552" cy="1052736"/>
          </a:xfrm>
        </p:spPr>
        <p:txBody>
          <a:bodyPr>
            <a:normAutofit/>
          </a:bodyPr>
          <a:lstStyle/>
          <a:p>
            <a:r>
              <a:rPr lang="es-ES_tradnl" sz="2400" dirty="0"/>
              <a:t>Normas Financieras</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81809"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632311"/>
          </a:xfrm>
          <a:prstGeom prst="rect">
            <a:avLst/>
          </a:prstGeom>
          <a:noFill/>
        </p:spPr>
        <p:txBody>
          <a:bodyPr wrap="square" rtlCol="0">
            <a:spAutoFit/>
          </a:bodyPr>
          <a:lstStyle/>
          <a:p>
            <a:pPr>
              <a:buFont typeface="Arial" pitchFamily="34" charset="0"/>
              <a:buChar char="•"/>
            </a:pPr>
            <a:r>
              <a:rPr lang="es-ES_tradnl" dirty="0"/>
              <a:t> Externos toman decisiones basado en la información presentada           debe ser comparable</a:t>
            </a:r>
          </a:p>
          <a:p>
            <a:pPr>
              <a:buFont typeface="Arial" pitchFamily="34" charset="0"/>
              <a:buChar char="•"/>
            </a:pPr>
            <a:endParaRPr lang="es-ES_tradnl" dirty="0"/>
          </a:p>
          <a:p>
            <a:pPr>
              <a:buFont typeface="Arial" pitchFamily="34" charset="0"/>
              <a:buChar char="•"/>
            </a:pPr>
            <a:r>
              <a:rPr lang="es-ES_tradnl" dirty="0"/>
              <a:t> Una quiebra no anticipada, afecta la fe en el sistema, no sólo en los gestores de la empresa</a:t>
            </a:r>
          </a:p>
          <a:p>
            <a:pPr>
              <a:buFont typeface="Arial" pitchFamily="34" charset="0"/>
              <a:buChar char="•"/>
            </a:pPr>
            <a:endParaRPr lang="es-ES_tradnl" dirty="0"/>
          </a:p>
          <a:p>
            <a:pPr>
              <a:buFont typeface="Arial" pitchFamily="34" charset="0"/>
              <a:buChar char="•"/>
            </a:pPr>
            <a:r>
              <a:rPr lang="es-ES_tradnl" dirty="0"/>
              <a:t> Si no podemos confiar en la información, sólo podrán acceder a financiamiento quienes puedan ofrecer garantías reales y tengan un prestigio personal solido</a:t>
            </a:r>
          </a:p>
          <a:p>
            <a:pPr>
              <a:buFont typeface="Arial" pitchFamily="34" charset="0"/>
              <a:buChar char="•"/>
            </a:pPr>
            <a:endParaRPr lang="es-ES_tradnl" dirty="0"/>
          </a:p>
          <a:p>
            <a:pPr>
              <a:buFont typeface="Arial" pitchFamily="34" charset="0"/>
              <a:buChar char="•"/>
            </a:pPr>
            <a:r>
              <a:rPr lang="es-ES_tradnl" dirty="0"/>
              <a:t>Las asociaciones de contadores representaron los primeros esfuerzos  por regular la profesión</a:t>
            </a:r>
          </a:p>
          <a:p>
            <a:pPr>
              <a:buFont typeface="Arial" pitchFamily="34" charset="0"/>
              <a:buChar char="•"/>
            </a:pPr>
            <a:endParaRPr lang="es-ES_tradnl" dirty="0"/>
          </a:p>
          <a:p>
            <a:pPr>
              <a:buFont typeface="Arial" pitchFamily="34" charset="0"/>
              <a:buChar char="•"/>
            </a:pPr>
            <a:r>
              <a:rPr lang="es-ES_tradnl" dirty="0"/>
              <a:t> En Estados Unidos, el American </a:t>
            </a:r>
            <a:r>
              <a:rPr lang="es-ES_tradnl" dirty="0" err="1"/>
              <a:t>Association</a:t>
            </a:r>
            <a:r>
              <a:rPr lang="es-ES_tradnl" dirty="0"/>
              <a:t> of </a:t>
            </a:r>
            <a:r>
              <a:rPr lang="es-ES_tradnl" dirty="0" err="1"/>
              <a:t>Public</a:t>
            </a:r>
            <a:r>
              <a:rPr lang="es-ES_tradnl" dirty="0"/>
              <a:t> </a:t>
            </a:r>
            <a:r>
              <a:rPr lang="es-ES_tradnl" dirty="0" err="1"/>
              <a:t>Accountants</a:t>
            </a:r>
            <a:r>
              <a:rPr lang="es-ES_tradnl" dirty="0"/>
              <a:t> (AAPA, hoy AICPA) se fundó en 1887. Esta asociación creo el </a:t>
            </a:r>
            <a:r>
              <a:rPr lang="es-ES_tradnl" dirty="0" err="1"/>
              <a:t>Committee</a:t>
            </a:r>
            <a:r>
              <a:rPr lang="es-ES_tradnl" dirty="0"/>
              <a:t> </a:t>
            </a:r>
            <a:r>
              <a:rPr lang="es-ES_tradnl" dirty="0" err="1"/>
              <a:t>on</a:t>
            </a:r>
            <a:r>
              <a:rPr lang="es-ES_tradnl" dirty="0"/>
              <a:t> </a:t>
            </a:r>
            <a:r>
              <a:rPr lang="es-ES_tradnl" dirty="0" err="1"/>
              <a:t>Accounting</a:t>
            </a:r>
            <a:r>
              <a:rPr lang="es-ES_tradnl" dirty="0"/>
              <a:t> </a:t>
            </a:r>
            <a:r>
              <a:rPr lang="es-ES_tradnl" dirty="0" err="1"/>
              <a:t>Procedure</a:t>
            </a:r>
            <a:r>
              <a:rPr lang="es-ES_tradnl" dirty="0"/>
              <a:t> (CAP) en 1939</a:t>
            </a:r>
          </a:p>
          <a:p>
            <a:pPr>
              <a:buFont typeface="Arial" pitchFamily="34" charset="0"/>
              <a:buChar char="•"/>
            </a:pPr>
            <a:endParaRPr lang="es-ES_tradnl" dirty="0"/>
          </a:p>
          <a:p>
            <a:pPr>
              <a:buFont typeface="Arial" pitchFamily="34" charset="0"/>
              <a:buChar char="•"/>
            </a:pPr>
            <a:r>
              <a:rPr lang="es-ES_tradnl" dirty="0"/>
              <a:t> En el Reino Unido, el </a:t>
            </a:r>
            <a:r>
              <a:rPr lang="es-ES_tradnl" dirty="0" err="1"/>
              <a:t>Institute</a:t>
            </a:r>
            <a:r>
              <a:rPr lang="es-ES_tradnl" dirty="0"/>
              <a:t> of </a:t>
            </a:r>
            <a:r>
              <a:rPr lang="es-ES_tradnl" dirty="0" err="1"/>
              <a:t>Chartered</a:t>
            </a:r>
            <a:r>
              <a:rPr lang="es-ES_tradnl" dirty="0"/>
              <a:t> </a:t>
            </a:r>
            <a:r>
              <a:rPr lang="es-ES_tradnl" dirty="0" err="1"/>
              <a:t>Accountants</a:t>
            </a:r>
            <a:r>
              <a:rPr lang="es-ES_tradnl" dirty="0"/>
              <a:t> in </a:t>
            </a:r>
            <a:r>
              <a:rPr lang="es-ES_tradnl" dirty="0" err="1"/>
              <a:t>England</a:t>
            </a:r>
            <a:r>
              <a:rPr lang="es-ES_tradnl" dirty="0"/>
              <a:t> and </a:t>
            </a:r>
            <a:r>
              <a:rPr lang="es-ES_tradnl" dirty="0" err="1"/>
              <a:t>Wales</a:t>
            </a:r>
            <a:r>
              <a:rPr lang="es-ES_tradnl" dirty="0"/>
              <a:t> (ICAEW) fue fundado en 1880, organización que en 1942 creó el </a:t>
            </a:r>
            <a:r>
              <a:rPr lang="es-ES_tradnl" dirty="0" err="1"/>
              <a:t>Taxation</a:t>
            </a:r>
            <a:r>
              <a:rPr lang="es-ES_tradnl" dirty="0"/>
              <a:t> and </a:t>
            </a:r>
            <a:r>
              <a:rPr lang="es-ES_tradnl" dirty="0" err="1"/>
              <a:t>Financial</a:t>
            </a:r>
            <a:r>
              <a:rPr lang="es-ES_tradnl" dirty="0"/>
              <a:t> </a:t>
            </a:r>
            <a:r>
              <a:rPr lang="es-ES_tradnl" dirty="0" err="1"/>
              <a:t>Relations</a:t>
            </a:r>
            <a:r>
              <a:rPr lang="es-ES_tradnl" dirty="0"/>
              <a:t> </a:t>
            </a:r>
            <a:r>
              <a:rPr lang="es-ES_tradnl" dirty="0" err="1"/>
              <a:t>Committee</a:t>
            </a:r>
            <a:endParaRPr lang="es-ES_tradnl" dirty="0"/>
          </a:p>
          <a:p>
            <a:pPr>
              <a:buFont typeface="Arial" pitchFamily="34" charset="0"/>
              <a:buChar char="•"/>
            </a:pPr>
            <a:endParaRPr lang="es-ES_tradnl" dirty="0"/>
          </a:p>
          <a:p>
            <a:pPr>
              <a:buFont typeface="Arial" pitchFamily="34" charset="0"/>
              <a:buChar char="•"/>
            </a:pPr>
            <a:r>
              <a:rPr lang="es-ES_tradnl" dirty="0"/>
              <a:t> En 1958 Chile creó, mediante una ley, el Colegio de Contadores. Este, a su vez, creó en 1971 la Comisión de Principios y Normas Contables             Boletines Técnicos</a:t>
            </a:r>
          </a:p>
          <a:p>
            <a:pPr>
              <a:buFont typeface="Arial" pitchFamily="34" charset="0"/>
              <a:buChar char="•"/>
            </a:pPr>
            <a:endParaRPr lang="es-ES_tradnl" dirty="0"/>
          </a:p>
          <a:p>
            <a:pPr>
              <a:buFont typeface="Arial" pitchFamily="34" charset="0"/>
              <a:buChar char="•"/>
            </a:pPr>
            <a:r>
              <a:rPr lang="es-ES_tradnl" dirty="0"/>
              <a:t> En general se basaban en normas objetivas, como las leyes, pero al igual que para estas, siempre se podía buscar una interpretación conveniente permitida por la letra.</a:t>
            </a:r>
          </a:p>
        </p:txBody>
      </p:sp>
      <p:sp>
        <p:nvSpPr>
          <p:cNvPr id="9" name="8 Flecha derecha"/>
          <p:cNvSpPr/>
          <p:nvPr/>
        </p:nvSpPr>
        <p:spPr>
          <a:xfrm>
            <a:off x="6300192" y="1124744"/>
            <a:ext cx="432048"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9 Flecha derecha"/>
          <p:cNvSpPr/>
          <p:nvPr/>
        </p:nvSpPr>
        <p:spPr>
          <a:xfrm>
            <a:off x="4211960" y="5517232"/>
            <a:ext cx="432048"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Medición de los ingresos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13729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buFont typeface="Arial" pitchFamily="34" charset="0"/>
              <a:buChar char="•"/>
            </a:pPr>
            <a:r>
              <a:rPr lang="es-ES_tradnl" dirty="0"/>
              <a:t> ¿Es lo mismo recibir un pago hoy que en 2 años más? La respuesta financiera sería que no, por lo que el valor justo hoy de un pago a recibir en 2 años más, debe descontar dicho efecto.</a:t>
            </a:r>
          </a:p>
          <a:p>
            <a:pPr>
              <a:buFont typeface="Arial" pitchFamily="34" charset="0"/>
              <a:buChar char="•"/>
            </a:pPr>
            <a:endParaRPr lang="es-ES_tradnl" dirty="0"/>
          </a:p>
          <a:p>
            <a:pPr>
              <a:buFont typeface="Arial" pitchFamily="34" charset="0"/>
              <a:buChar char="•"/>
            </a:pPr>
            <a:r>
              <a:rPr lang="es-ES_tradnl" dirty="0"/>
              <a:t> La norma nos da un ejemplo: “la entidad puede conceder al cliente un </a:t>
            </a:r>
            <a:r>
              <a:rPr lang="es-ES_tradnl" b="1" dirty="0"/>
              <a:t>crédito sin interés </a:t>
            </a:r>
            <a:r>
              <a:rPr lang="es-ES_tradnl" dirty="0"/>
              <a:t>o acordar la recepción de un efecto comercial, cargando una tasa de interés menor que la de mercado, …Cuando el acuerdo constituye efectivamente una </a:t>
            </a:r>
            <a:r>
              <a:rPr lang="es-ES_tradnl" b="1" dirty="0"/>
              <a:t>transacción financiera</a:t>
            </a:r>
            <a:r>
              <a:rPr lang="es-ES_tradnl" dirty="0"/>
              <a:t>, el valor razonable de la contrapartida se determinará por medio del </a:t>
            </a:r>
            <a:r>
              <a:rPr lang="es-ES_tradnl" b="1" dirty="0"/>
              <a:t>descuento</a:t>
            </a:r>
            <a:r>
              <a:rPr lang="es-ES_tradnl" dirty="0"/>
              <a:t> de todos los </a:t>
            </a:r>
            <a:r>
              <a:rPr lang="es-ES_tradnl" b="1" dirty="0"/>
              <a:t>cobros futuros</a:t>
            </a:r>
            <a:r>
              <a:rPr lang="es-ES_tradnl" dirty="0"/>
              <a:t>… la </a:t>
            </a:r>
            <a:r>
              <a:rPr lang="es-ES_tradnl" b="1" dirty="0"/>
              <a:t>diferencia</a:t>
            </a:r>
            <a:r>
              <a:rPr lang="es-ES_tradnl" dirty="0"/>
              <a:t> entre el valor razonable y el </a:t>
            </a:r>
            <a:r>
              <a:rPr lang="es-ES_tradnl" b="1" dirty="0"/>
              <a:t>importe nominal </a:t>
            </a:r>
            <a:r>
              <a:rPr lang="es-ES_tradnl" dirty="0"/>
              <a:t>de la contrapartida se reconoce como ingreso de actividades ordinarias por </a:t>
            </a:r>
            <a:r>
              <a:rPr lang="es-ES_tradnl" b="1" dirty="0"/>
              <a:t>interés</a:t>
            </a:r>
            <a:r>
              <a:rPr lang="es-ES_tradnl" dirty="0"/>
              <a:t>” (Nº 11, NIC 18 ). </a:t>
            </a:r>
          </a:p>
          <a:p>
            <a:pPr>
              <a:buFont typeface="Arial" pitchFamily="34" charset="0"/>
              <a:buChar char="•"/>
            </a:pPr>
            <a:endParaRPr lang="es-ES_tradnl" dirty="0"/>
          </a:p>
          <a:p>
            <a:pPr>
              <a:buFont typeface="Arial" pitchFamily="34" charset="0"/>
              <a:buChar char="•"/>
            </a:pPr>
            <a:r>
              <a:rPr lang="es-ES_tradnl" dirty="0"/>
              <a:t> Así, si una tienda ofrece la </a:t>
            </a:r>
            <a:r>
              <a:rPr lang="es-ES_tradnl" b="1" dirty="0"/>
              <a:t>compra</a:t>
            </a:r>
            <a:r>
              <a:rPr lang="es-ES_tradnl" dirty="0"/>
              <a:t> de un televisor en </a:t>
            </a:r>
            <a:r>
              <a:rPr lang="es-ES_tradnl" b="1" dirty="0"/>
              <a:t>12 cuotas sin interés</a:t>
            </a:r>
            <a:r>
              <a:rPr lang="es-ES_tradnl" dirty="0"/>
              <a:t>, realmente existen </a:t>
            </a:r>
            <a:r>
              <a:rPr lang="es-ES_tradnl" b="1" dirty="0"/>
              <a:t>2 operaciones </a:t>
            </a:r>
            <a:r>
              <a:rPr lang="es-ES_tradnl" dirty="0"/>
              <a:t>separadas: una de </a:t>
            </a:r>
            <a:r>
              <a:rPr lang="es-ES_tradnl" b="1" dirty="0"/>
              <a:t>venta</a:t>
            </a:r>
            <a:r>
              <a:rPr lang="es-ES_tradnl" dirty="0"/>
              <a:t> del televisor </a:t>
            </a:r>
            <a:r>
              <a:rPr lang="es-ES_tradnl" b="1" dirty="0"/>
              <a:t>propiamente tal</a:t>
            </a:r>
            <a:r>
              <a:rPr lang="es-ES_tradnl" dirty="0"/>
              <a:t>, a un precio inferior al ofrecido al cliente, y otra de </a:t>
            </a:r>
            <a:r>
              <a:rPr lang="es-ES_tradnl" b="1" dirty="0"/>
              <a:t>financiamiento</a:t>
            </a:r>
            <a:r>
              <a:rPr lang="es-ES_tradnl" dirty="0"/>
              <a:t> del televisor, que no es a una tasa 0%. </a:t>
            </a:r>
          </a:p>
          <a:p>
            <a:pPr>
              <a:buFont typeface="Arial" pitchFamily="34" charset="0"/>
              <a:buChar char="•"/>
            </a:pPr>
            <a:endParaRPr lang="es-ES_tradnl" dirty="0"/>
          </a:p>
          <a:p>
            <a:r>
              <a:rPr lang="es-ES_tradnl" dirty="0"/>
              <a:t>         El determinar cuándo estamos en condiciones anormales de financiamiento depende del negocio. Para vender a personas, puede ser entregar 3 cuotas precio contado, pues lo normal es vender al contado; en cambio entre empresas pueden ser 180 días, ya que dar de 30 a 90 días de plazo de pago es común en muchas industrias.</a:t>
            </a:r>
          </a:p>
          <a:p>
            <a:pPr>
              <a:buFont typeface="Arial" pitchFamily="34" charset="0"/>
              <a:buChar char="•"/>
            </a:pP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1" name="10 Flecha derecha"/>
          <p:cNvSpPr/>
          <p:nvPr/>
        </p:nvSpPr>
        <p:spPr>
          <a:xfrm>
            <a:off x="323528" y="5229200"/>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Medición de los ingresos-Ejemplo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330961"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buFont typeface="Arial" pitchFamily="34" charset="0"/>
              <a:buChar char="•"/>
            </a:pPr>
            <a:r>
              <a:rPr lang="es-ES_tradnl" dirty="0"/>
              <a:t> </a:t>
            </a:r>
            <a:r>
              <a:rPr lang="es-ES_tradnl" b="1" dirty="0"/>
              <a:t>Ejemplo</a:t>
            </a:r>
            <a:r>
              <a:rPr lang="es-ES_tradnl" dirty="0"/>
              <a:t>: </a:t>
            </a:r>
            <a:r>
              <a:rPr lang="es-ES" dirty="0"/>
              <a:t>El Gerente Comercial del minorista de Electrónica y Línea Blanca </a:t>
            </a:r>
            <a:r>
              <a:rPr lang="es-ES" dirty="0" err="1"/>
              <a:t>Tevito</a:t>
            </a:r>
            <a:r>
              <a:rPr lang="es-ES" dirty="0"/>
              <a:t> Ltda. está muy preocupado por las bajas ventas de su empresa en la temporada de Navidad 2013, al 19 de diciembre han vendido sólo $ 10.000 MM. </a:t>
            </a:r>
          </a:p>
          <a:p>
            <a:endParaRPr lang="es-ES" dirty="0"/>
          </a:p>
          <a:p>
            <a:pPr>
              <a:buFont typeface="Arial" pitchFamily="34" charset="0"/>
              <a:buChar char="•"/>
            </a:pPr>
            <a:r>
              <a:rPr lang="es-ES" dirty="0"/>
              <a:t> Por ello, en conjunto con el Gerente de Finanzas, deciden lanzar una </a:t>
            </a:r>
            <a:r>
              <a:rPr lang="es-ES" b="1" dirty="0"/>
              <a:t>promoción</a:t>
            </a:r>
            <a:r>
              <a:rPr lang="es-ES" dirty="0"/>
              <a:t> desde el 20 al 31 de diciembre, inclusive, en que toda </a:t>
            </a:r>
            <a:r>
              <a:rPr lang="es-ES" b="1" dirty="0"/>
              <a:t>compra</a:t>
            </a:r>
            <a:r>
              <a:rPr lang="es-ES" dirty="0"/>
              <a:t> sobre $ 100.000 se puede </a:t>
            </a:r>
            <a:r>
              <a:rPr lang="es-ES" b="1" dirty="0"/>
              <a:t>pagar</a:t>
            </a:r>
            <a:r>
              <a:rPr lang="es-ES" dirty="0"/>
              <a:t> en </a:t>
            </a:r>
            <a:r>
              <a:rPr lang="es-ES" b="1" dirty="0"/>
              <a:t>24 cuotas precio contado</a:t>
            </a:r>
            <a:r>
              <a:rPr lang="es-ES" dirty="0"/>
              <a:t>, siempre que se pague con la </a:t>
            </a:r>
            <a:r>
              <a:rPr lang="es-ES" b="1" dirty="0"/>
              <a:t>tarjeta de la casa</a:t>
            </a:r>
            <a:r>
              <a:rPr lang="es-ES" dirty="0"/>
              <a:t>, </a:t>
            </a:r>
            <a:r>
              <a:rPr lang="es-ES" dirty="0" err="1"/>
              <a:t>CrediTevito</a:t>
            </a:r>
            <a:r>
              <a:rPr lang="es-ES" dirty="0"/>
              <a:t>. </a:t>
            </a:r>
          </a:p>
          <a:p>
            <a:endParaRPr lang="es-ES" dirty="0"/>
          </a:p>
          <a:p>
            <a:pPr>
              <a:buFont typeface="Arial" pitchFamily="34" charset="0"/>
              <a:buChar char="•"/>
            </a:pPr>
            <a:r>
              <a:rPr lang="es-ES" dirty="0"/>
              <a:t> Esta es una tarjeta muy valorada en el mercado por la claridad de sus cobros y servicio al cliente, la que normalmente cobra, en operaciones a este plazo, un </a:t>
            </a:r>
            <a:r>
              <a:rPr lang="es-ES" b="1" dirty="0"/>
              <a:t>3% mensual</a:t>
            </a:r>
            <a:r>
              <a:rPr lang="es-ES" dirty="0"/>
              <a:t> de </a:t>
            </a:r>
            <a:r>
              <a:rPr lang="es-ES" b="1" dirty="0"/>
              <a:t>interés</a:t>
            </a:r>
            <a:r>
              <a:rPr lang="es-ES" dirty="0"/>
              <a:t> y jamás ofrece más de 3 cuotas precio contado.</a:t>
            </a:r>
          </a:p>
          <a:p>
            <a:endParaRPr lang="es-CL" dirty="0"/>
          </a:p>
          <a:p>
            <a:pPr>
              <a:buFont typeface="Arial" pitchFamily="34" charset="0"/>
              <a:buChar char="•"/>
            </a:pPr>
            <a:r>
              <a:rPr lang="es-ES" dirty="0"/>
              <a:t> La promoción es un exitazo y </a:t>
            </a:r>
            <a:r>
              <a:rPr lang="es-ES" b="1" dirty="0"/>
              <a:t>venden $ 4.800 MM</a:t>
            </a:r>
            <a:r>
              <a:rPr lang="es-ES" dirty="0"/>
              <a:t>. El Gerente Comercial está feliz de poder registrar ese monto como ventas 2013.        </a:t>
            </a:r>
            <a:r>
              <a:rPr lang="es-ES_tradnl" dirty="0"/>
              <a:t>¿Debe registrarse como ingreso de </a:t>
            </a:r>
            <a:r>
              <a:rPr lang="es-ES_tradnl" dirty="0" err="1"/>
              <a:t>act</a:t>
            </a:r>
            <a:r>
              <a:rPr lang="es-ES_tradnl" dirty="0"/>
              <a:t>. ordinarias?</a:t>
            </a:r>
          </a:p>
          <a:p>
            <a:pPr>
              <a:buFont typeface="Arial" pitchFamily="34" charset="0"/>
              <a:buChar char="•"/>
            </a:pPr>
            <a:endParaRPr lang="es-ES_tradnl" dirty="0"/>
          </a:p>
          <a:p>
            <a:r>
              <a:rPr lang="es-ES" dirty="0"/>
              <a:t>      Acá hay </a:t>
            </a:r>
            <a:r>
              <a:rPr lang="es-ES" b="1" dirty="0"/>
              <a:t>2 operaciones</a:t>
            </a:r>
            <a:r>
              <a:rPr lang="es-ES" dirty="0"/>
              <a:t>, una de </a:t>
            </a:r>
            <a:r>
              <a:rPr lang="es-ES" b="1" dirty="0"/>
              <a:t>crédito</a:t>
            </a:r>
            <a:r>
              <a:rPr lang="es-ES" dirty="0"/>
              <a:t> y otra de </a:t>
            </a:r>
            <a:r>
              <a:rPr lang="es-ES" b="1" dirty="0"/>
              <a:t>venta</a:t>
            </a:r>
            <a:r>
              <a:rPr lang="es-ES" dirty="0"/>
              <a:t> de </a:t>
            </a:r>
            <a:r>
              <a:rPr lang="es-ES" b="1" dirty="0"/>
              <a:t>bienes</a:t>
            </a:r>
            <a:r>
              <a:rPr lang="es-ES" dirty="0"/>
              <a:t>, sólo que la de venta de </a:t>
            </a:r>
            <a:r>
              <a:rPr lang="es-ES" b="1" dirty="0"/>
              <a:t>bienes subsidia </a:t>
            </a:r>
            <a:r>
              <a:rPr lang="es-ES" dirty="0"/>
              <a:t>el pago de la de </a:t>
            </a:r>
            <a:r>
              <a:rPr lang="es-ES" b="1" dirty="0"/>
              <a:t>crédito</a:t>
            </a:r>
            <a:r>
              <a:rPr lang="es-ES" dirty="0"/>
              <a:t>. </a:t>
            </a:r>
          </a:p>
          <a:p>
            <a:endParaRPr lang="es-ES" dirty="0"/>
          </a:p>
          <a:p>
            <a:pPr>
              <a:buFont typeface="Arial" pitchFamily="34" charset="0"/>
              <a:buChar char="•"/>
            </a:pPr>
            <a:r>
              <a:rPr lang="es-ES" dirty="0"/>
              <a:t> </a:t>
            </a:r>
            <a:r>
              <a:rPr lang="es-ES_tradnl" dirty="0"/>
              <a:t>Debemos calcular el </a:t>
            </a:r>
            <a:r>
              <a:rPr lang="es-ES_tradnl" b="1" dirty="0"/>
              <a:t>valor presente neto </a:t>
            </a:r>
            <a:r>
              <a:rPr lang="es-ES_tradnl" dirty="0"/>
              <a:t>de los </a:t>
            </a:r>
            <a:r>
              <a:rPr lang="es-ES_tradnl" b="1" dirty="0"/>
              <a:t>flujos</a:t>
            </a:r>
            <a:r>
              <a:rPr lang="es-ES_tradnl" dirty="0"/>
              <a:t>, descontados a la tasa de la tarjeta (3%) para saber cuánto hubiese sido el valor hoy si el cliente hubiese tenido que pagar él el financiamiento.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0" name="9 Flecha derecha"/>
          <p:cNvSpPr/>
          <p:nvPr/>
        </p:nvSpPr>
        <p:spPr>
          <a:xfrm>
            <a:off x="3851920" y="4653136"/>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11 Flecha derecha"/>
          <p:cNvSpPr/>
          <p:nvPr/>
        </p:nvSpPr>
        <p:spPr>
          <a:xfrm>
            <a:off x="179512" y="5229200"/>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0" end="1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Medición de los ingresos-Ejemplo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33198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369332"/>
          </a:xfrm>
          <a:prstGeom prst="rect">
            <a:avLst/>
          </a:prstGeom>
          <a:noFill/>
        </p:spPr>
        <p:txBody>
          <a:bodyPr wrap="square" rtlCol="0">
            <a:spAutoFit/>
          </a:bodyPr>
          <a:lstStyle/>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2" name="11 CuadroTexto"/>
          <p:cNvSpPr txBox="1"/>
          <p:nvPr/>
        </p:nvSpPr>
        <p:spPr>
          <a:xfrm>
            <a:off x="179512" y="1103540"/>
            <a:ext cx="8784976" cy="5770811"/>
          </a:xfrm>
          <a:prstGeom prst="rect">
            <a:avLst/>
          </a:prstGeom>
          <a:noFill/>
        </p:spPr>
        <p:txBody>
          <a:bodyPr wrap="square" rtlCol="0">
            <a:spAutoFit/>
          </a:bodyPr>
          <a:lstStyle/>
          <a:p>
            <a:pPr algn="just">
              <a:buFont typeface="Arial" pitchFamily="34" charset="0"/>
              <a:buChar char="•"/>
            </a:pPr>
            <a:r>
              <a:rPr lang="es-ES_tradnl" dirty="0"/>
              <a:t> Así si consideramos que el cliente debió pagar </a:t>
            </a:r>
            <a:r>
              <a:rPr lang="es-ES_tradnl" b="1" dirty="0"/>
              <a:t>24 cuotas </a:t>
            </a:r>
            <a:r>
              <a:rPr lang="es-ES_tradnl" dirty="0"/>
              <a:t>con interés, lo que corresponde es reconocer hoy de los </a:t>
            </a:r>
            <a:r>
              <a:rPr lang="es-ES_tradnl" b="1" dirty="0"/>
              <a:t>$ 4.800 MM </a:t>
            </a:r>
            <a:r>
              <a:rPr lang="es-ES_tradnl" dirty="0"/>
              <a:t>(venta de la promoción en cuotas). </a:t>
            </a:r>
          </a:p>
          <a:p>
            <a:pPr algn="just">
              <a:buFont typeface="Arial" pitchFamily="34" charset="0"/>
              <a:buChar char="•"/>
            </a:pPr>
            <a:endParaRPr lang="es-ES_tradnl" dirty="0"/>
          </a:p>
          <a:p>
            <a:pPr algn="just">
              <a:buFont typeface="Arial" pitchFamily="34" charset="0"/>
              <a:buChar char="•"/>
            </a:pPr>
            <a:r>
              <a:rPr lang="es-ES_tradnl" dirty="0"/>
              <a:t> $ 4.800 MM/24 cuotas          </a:t>
            </a:r>
            <a:r>
              <a:rPr lang="es-ES_tradnl" b="1" dirty="0"/>
              <a:t>$ 200 MM </a:t>
            </a:r>
            <a:r>
              <a:rPr lang="es-ES_tradnl" dirty="0"/>
              <a:t>cada </a:t>
            </a:r>
            <a:r>
              <a:rPr lang="es-ES_tradnl" b="1" dirty="0"/>
              <a:t>cuota</a:t>
            </a:r>
            <a:r>
              <a:rPr lang="es-ES_tradnl" dirty="0"/>
              <a:t>. Al 3% mensual que es la tasa “normal”.</a:t>
            </a:r>
          </a:p>
          <a:p>
            <a:pPr algn="just">
              <a:buFont typeface="Arial" pitchFamily="34" charset="0"/>
              <a:buChar char="•"/>
            </a:pPr>
            <a:endParaRPr lang="es-ES_tradnl" dirty="0"/>
          </a:p>
          <a:p>
            <a:pPr algn="just"/>
            <a:endParaRPr lang="es-ES_tradnl" dirty="0"/>
          </a:p>
          <a:p>
            <a:pPr algn="just">
              <a:buFont typeface="Arial" pitchFamily="34" charset="0"/>
              <a:buChar char="•"/>
            </a:pPr>
            <a:endParaRPr lang="es-ES_tradnl" dirty="0"/>
          </a:p>
          <a:p>
            <a:pPr algn="just">
              <a:buFont typeface="Arial" pitchFamily="34" charset="0"/>
              <a:buChar char="•"/>
            </a:pPr>
            <a:r>
              <a:rPr lang="es-ES_tradnl" dirty="0"/>
              <a:t> El valor presente da </a:t>
            </a:r>
            <a:r>
              <a:rPr lang="es-ES_tradnl" b="1" dirty="0"/>
              <a:t>$ 3.387 MM</a:t>
            </a:r>
            <a:r>
              <a:rPr lang="es-ES_tradnl" dirty="0"/>
              <a:t>,</a:t>
            </a:r>
            <a:r>
              <a:rPr lang="es-ES_tradnl" b="1" dirty="0"/>
              <a:t> </a:t>
            </a:r>
            <a:r>
              <a:rPr lang="es-ES_tradnl" dirty="0"/>
              <a:t>estos son los </a:t>
            </a:r>
            <a:r>
              <a:rPr lang="es-ES_tradnl" b="1" dirty="0"/>
              <a:t>ingresos</a:t>
            </a:r>
            <a:r>
              <a:rPr lang="es-ES_tradnl" dirty="0"/>
              <a:t> de actividades ordinarias </a:t>
            </a:r>
            <a:r>
              <a:rPr lang="es-ES_tradnl" b="1" dirty="0"/>
              <a:t>por venta de bienes </a:t>
            </a:r>
            <a:r>
              <a:rPr lang="es-ES_tradnl" dirty="0"/>
              <a:t>y la diferencia, </a:t>
            </a:r>
            <a:r>
              <a:rPr lang="es-ES_tradnl" b="1" dirty="0"/>
              <a:t>$ 1.413 MM</a:t>
            </a:r>
            <a:r>
              <a:rPr lang="es-ES_tradnl" dirty="0"/>
              <a:t>,</a:t>
            </a:r>
            <a:r>
              <a:rPr lang="es-ES_tradnl" b="1" dirty="0"/>
              <a:t> </a:t>
            </a:r>
            <a:r>
              <a:rPr lang="es-ES_tradnl" dirty="0"/>
              <a:t>son </a:t>
            </a:r>
            <a:r>
              <a:rPr lang="es-ES_tradnl" b="1" dirty="0"/>
              <a:t>intereses diferidos</a:t>
            </a:r>
            <a:r>
              <a:rPr lang="es-ES_tradnl" dirty="0"/>
              <a:t>, que se reconocerán cuando se vayan devengando como ingreso de actividades ordinarias  financieros. </a:t>
            </a:r>
          </a:p>
          <a:p>
            <a:pPr algn="just"/>
            <a:r>
              <a:rPr lang="es-ES_tradnl" b="1" dirty="0"/>
              <a:t>Diferimos</a:t>
            </a:r>
            <a:r>
              <a:rPr lang="es-ES_tradnl" dirty="0"/>
              <a:t> pues </a:t>
            </a:r>
            <a:r>
              <a:rPr lang="es-ES_tradnl" b="1" dirty="0"/>
              <a:t>tenemos</a:t>
            </a:r>
            <a:r>
              <a:rPr lang="es-ES_tradnl" dirty="0"/>
              <a:t> un contrato que da </a:t>
            </a:r>
            <a:r>
              <a:rPr lang="es-ES_tradnl" b="1" dirty="0"/>
              <a:t>derecho</a:t>
            </a:r>
            <a:r>
              <a:rPr lang="es-ES_tradnl" dirty="0"/>
              <a:t> a los ingresos, sólo que </a:t>
            </a:r>
            <a:r>
              <a:rPr lang="es-ES_tradnl" b="1" dirty="0"/>
              <a:t>no ahora</a:t>
            </a:r>
            <a:r>
              <a:rPr lang="es-ES_tradnl" dirty="0"/>
              <a:t>. </a:t>
            </a:r>
          </a:p>
          <a:p>
            <a:pPr algn="just">
              <a:buFont typeface="Arial" pitchFamily="34" charset="0"/>
              <a:buChar char="•"/>
            </a:pPr>
            <a:endParaRPr lang="es-ES_tradnl" dirty="0"/>
          </a:p>
          <a:p>
            <a:pPr algn="just"/>
            <a:r>
              <a:rPr lang="es-ES_tradnl" u="sng" dirty="0"/>
              <a:t>Asientos promoción 24 cuotas, sin IVA para simplificar</a:t>
            </a:r>
            <a:r>
              <a:rPr lang="es-ES_tradnl" dirty="0"/>
              <a:t>:</a:t>
            </a:r>
          </a:p>
          <a:p>
            <a:pPr algn="just">
              <a:lnSpc>
                <a:spcPct val="150000"/>
              </a:lnSpc>
            </a:pPr>
            <a:r>
              <a:rPr lang="es-ES_tradnl" dirty="0"/>
              <a:t>Cuentas por Cobrar		   4.800.000.000</a:t>
            </a:r>
          </a:p>
          <a:p>
            <a:pPr algn="just">
              <a:lnSpc>
                <a:spcPct val="150000"/>
              </a:lnSpc>
            </a:pPr>
            <a:r>
              <a:rPr lang="es-ES_tradnl" dirty="0"/>
              <a:t>Intereses Diferidos						   1.412.891.576</a:t>
            </a:r>
          </a:p>
          <a:p>
            <a:pPr algn="just">
              <a:lnSpc>
                <a:spcPct val="150000"/>
              </a:lnSpc>
            </a:pPr>
            <a:r>
              <a:rPr lang="es-ES_tradnl" dirty="0"/>
              <a:t>Ingreso de Actividades Ordinarias - venta de bienes		   3.387.108.424</a:t>
            </a:r>
          </a:p>
          <a:p>
            <a:pPr algn="just">
              <a:buFont typeface="Arial" pitchFamily="34" charset="0"/>
              <a:buChar char="•"/>
            </a:pPr>
            <a:endParaRPr lang="es-ES_tradnl" dirty="0"/>
          </a:p>
          <a:p>
            <a:pPr algn="just">
              <a:buFont typeface="Arial" pitchFamily="34" charset="0"/>
              <a:buChar char="•"/>
            </a:pPr>
            <a:r>
              <a:rPr lang="es-ES_tradnl" dirty="0"/>
              <a:t> También se podría haber considerado que el financiamiento regular es de 3 cuotas precio contado y por lo tanto sólo descontar las cuotas 4 a 24, a la misma tasa de interés. </a:t>
            </a:r>
          </a:p>
        </p:txBody>
      </p:sp>
      <p:sp>
        <p:nvSpPr>
          <p:cNvPr id="10" name="9 Flecha derecha"/>
          <p:cNvSpPr/>
          <p:nvPr/>
        </p:nvSpPr>
        <p:spPr>
          <a:xfrm>
            <a:off x="2627784" y="1916832"/>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331780"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L"/>
          </a:p>
        </p:txBody>
      </p:sp>
      <p:sp>
        <p:nvSpPr>
          <p:cNvPr id="331782" name="Rectangle 6"/>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L"/>
          </a:p>
        </p:txBody>
      </p:sp>
      <p:sp>
        <p:nvSpPr>
          <p:cNvPr id="331784" name="Rectangle 8"/>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L"/>
          </a:p>
        </p:txBody>
      </p:sp>
      <p:pic>
        <p:nvPicPr>
          <p:cNvPr id="331783" name="Picture 7"/>
          <p:cNvPicPr>
            <a:picLocks noChangeAspect="1" noChangeArrowheads="1"/>
          </p:cNvPicPr>
          <p:nvPr/>
        </p:nvPicPr>
        <p:blipFill>
          <a:blip r:embed="rId6" cstate="print">
            <a:clrChange>
              <a:clrFrom>
                <a:srgbClr val="FFFFFF"/>
              </a:clrFrom>
              <a:clrTo>
                <a:srgbClr val="FFFFFF">
                  <a:alpha val="0"/>
                </a:srgbClr>
              </a:clrTo>
            </a:clrChange>
          </a:blip>
          <a:srcRect/>
          <a:stretch>
            <a:fillRect/>
          </a:stretch>
        </p:blipFill>
        <p:spPr bwMode="auto">
          <a:xfrm>
            <a:off x="251520" y="2348880"/>
            <a:ext cx="6084676" cy="504056"/>
          </a:xfrm>
          <a:prstGeom prst="rect">
            <a:avLst/>
          </a:prstGeom>
          <a:noFill/>
        </p:spPr>
      </p:pic>
      <p:cxnSp>
        <p:nvCxnSpPr>
          <p:cNvPr id="16" name="15 Conector recto"/>
          <p:cNvCxnSpPr/>
          <p:nvPr/>
        </p:nvCxnSpPr>
        <p:spPr>
          <a:xfrm>
            <a:off x="179512" y="4725144"/>
            <a:ext cx="0" cy="122413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7" name="16 Conector recto"/>
          <p:cNvCxnSpPr/>
          <p:nvPr/>
        </p:nvCxnSpPr>
        <p:spPr>
          <a:xfrm>
            <a:off x="8244408" y="4725144"/>
            <a:ext cx="0" cy="1224136"/>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xEl>
                                              <p:pRg st="2" end="2"/>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178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2">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2">
                                            <p:txEl>
                                              <p:pRg st="11" end="11"/>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2">
                                            <p:txEl>
                                              <p:pRg st="12" end="1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2">
                                            <p:txEl>
                                              <p:pRg st="14" end="14"/>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Prestación de servicios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6507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lgn="just">
              <a:buFont typeface="Arial" pitchFamily="34" charset="0"/>
              <a:buChar char="•"/>
            </a:pPr>
            <a:r>
              <a:rPr lang="es-ES_tradnl" dirty="0"/>
              <a:t>  “Cuándo el resultado de una transacción, que suponga la prestación de </a:t>
            </a:r>
            <a:r>
              <a:rPr lang="es-ES_tradnl" b="1" dirty="0"/>
              <a:t>servicios</a:t>
            </a:r>
            <a:r>
              <a:rPr lang="es-ES_tradnl" dirty="0"/>
              <a:t>, pueda ser estimado con fiabilidad, los ingresos de actividades ordinarias asociados con la operación deben </a:t>
            </a:r>
            <a:r>
              <a:rPr lang="es-ES_tradnl" b="1" dirty="0"/>
              <a:t>reconocerse</a:t>
            </a:r>
            <a:r>
              <a:rPr lang="es-ES_tradnl" dirty="0"/>
              <a:t>, considerando el </a:t>
            </a:r>
            <a:r>
              <a:rPr lang="es-ES_tradnl" b="1" dirty="0"/>
              <a:t>grado de terminación </a:t>
            </a:r>
            <a:r>
              <a:rPr lang="es-ES_tradnl" dirty="0"/>
              <a:t>de la prestación final del período sobre el que se informa” (Nº 20, NIC 18 ). </a:t>
            </a:r>
          </a:p>
          <a:p>
            <a:pPr algn="just"/>
            <a:endParaRPr lang="es-ES_tradnl" dirty="0"/>
          </a:p>
          <a:p>
            <a:pPr algn="just">
              <a:buFont typeface="Arial" pitchFamily="34" charset="0"/>
              <a:buChar char="•"/>
            </a:pPr>
            <a:r>
              <a:rPr lang="es-ES_tradnl" dirty="0"/>
              <a:t> “El reconocimiento de ingresos de actividades ordinarias por referencia al grado de realización de una transacción se denomina … </a:t>
            </a:r>
            <a:r>
              <a:rPr lang="es-ES_tradnl" b="1" dirty="0"/>
              <a:t>método</a:t>
            </a:r>
            <a:r>
              <a:rPr lang="es-ES_tradnl" dirty="0"/>
              <a:t> del </a:t>
            </a:r>
            <a:r>
              <a:rPr lang="es-ES_tradnl" b="1" dirty="0"/>
              <a:t>porcentaje</a:t>
            </a:r>
            <a:r>
              <a:rPr lang="es-ES_tradnl" dirty="0"/>
              <a:t> de </a:t>
            </a:r>
            <a:r>
              <a:rPr lang="es-ES_tradnl" b="1" dirty="0"/>
              <a:t>realización</a:t>
            </a:r>
            <a:r>
              <a:rPr lang="es-ES_tradnl" dirty="0"/>
              <a:t>. Bajo este método, los ingresos de actividades ordinarias se </a:t>
            </a:r>
            <a:r>
              <a:rPr lang="es-ES_tradnl" b="1" dirty="0"/>
              <a:t>reconocen</a:t>
            </a:r>
            <a:r>
              <a:rPr lang="es-ES_tradnl" dirty="0"/>
              <a:t> en los </a:t>
            </a:r>
            <a:r>
              <a:rPr lang="es-ES_tradnl" b="1" dirty="0"/>
              <a:t>períodos </a:t>
            </a:r>
            <a:r>
              <a:rPr lang="es-ES_tradnl" dirty="0"/>
              <a:t>contables en los cuales tiene lugar la </a:t>
            </a:r>
            <a:r>
              <a:rPr lang="es-ES_tradnl" b="1" dirty="0"/>
              <a:t>prestación</a:t>
            </a:r>
            <a:r>
              <a:rPr lang="es-ES_tradnl" dirty="0"/>
              <a:t> de </a:t>
            </a:r>
            <a:r>
              <a:rPr lang="es-ES_tradnl" b="1" dirty="0"/>
              <a:t>servicio</a:t>
            </a:r>
            <a:r>
              <a:rPr lang="es-ES_tradnl" dirty="0"/>
              <a:t>.” (Nº 21, NIC 18 ). </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Ejemplo</a:t>
            </a:r>
            <a:r>
              <a:rPr lang="es-ES_tradnl" dirty="0"/>
              <a:t>: La </a:t>
            </a:r>
            <a:r>
              <a:rPr lang="es-ES_tradnl" b="1" dirty="0"/>
              <a:t>auditoría</a:t>
            </a:r>
            <a:r>
              <a:rPr lang="es-ES_tradnl" dirty="0"/>
              <a:t> de estados financieros practicada por </a:t>
            </a:r>
            <a:r>
              <a:rPr lang="es-ES_tradnl" dirty="0" err="1"/>
              <a:t>Deloitte</a:t>
            </a:r>
            <a:r>
              <a:rPr lang="es-ES_tradnl" dirty="0"/>
              <a:t> a </a:t>
            </a:r>
            <a:r>
              <a:rPr lang="es-ES_tradnl" b="1" dirty="0" err="1"/>
              <a:t>Retail</a:t>
            </a:r>
            <a:r>
              <a:rPr lang="es-ES_tradnl" b="1" dirty="0"/>
              <a:t> S.A</a:t>
            </a:r>
            <a:r>
              <a:rPr lang="es-ES_tradnl" dirty="0"/>
              <a:t>. para sus estados financieros con cierre el 31 de diciembre de 2013 está planificada para </a:t>
            </a:r>
            <a:r>
              <a:rPr lang="es-ES_tradnl" b="1" dirty="0"/>
              <a:t>5 semanas</a:t>
            </a:r>
            <a:r>
              <a:rPr lang="es-ES_tradnl" dirty="0"/>
              <a:t> totales con </a:t>
            </a:r>
            <a:r>
              <a:rPr lang="es-ES_tradnl" b="1" dirty="0"/>
              <a:t>3 personas </a:t>
            </a:r>
            <a:r>
              <a:rPr lang="es-ES_tradnl" dirty="0"/>
              <a:t>en terreno.</a:t>
            </a:r>
          </a:p>
          <a:p>
            <a:pPr algn="just">
              <a:buFont typeface="Arial" pitchFamily="34" charset="0"/>
              <a:buChar char="•"/>
            </a:pPr>
            <a:endParaRPr lang="es-ES_tradnl" dirty="0"/>
          </a:p>
          <a:p>
            <a:pPr algn="just"/>
            <a:r>
              <a:rPr lang="es-ES_tradnl" dirty="0"/>
              <a:t>La auditoría comenzará en </a:t>
            </a:r>
            <a:r>
              <a:rPr lang="es-ES_tradnl" b="1" dirty="0"/>
              <a:t>noviembre</a:t>
            </a:r>
            <a:r>
              <a:rPr lang="es-ES_tradnl" dirty="0"/>
              <a:t>, en </a:t>
            </a:r>
            <a:r>
              <a:rPr lang="es-ES_tradnl" b="1" dirty="0"/>
              <a:t>2 semanas </a:t>
            </a:r>
            <a:r>
              <a:rPr lang="es-ES_tradnl" dirty="0"/>
              <a:t>se revisará </a:t>
            </a:r>
            <a:r>
              <a:rPr lang="es-ES_tradnl" b="1" dirty="0"/>
              <a:t>control interno </a:t>
            </a:r>
            <a:r>
              <a:rPr lang="es-ES_tradnl" dirty="0"/>
              <a:t>y se harán pruebas substantivas, es decir, revisarán los saldos principales. Las otras </a:t>
            </a:r>
            <a:r>
              <a:rPr lang="es-ES_tradnl" b="1" dirty="0"/>
              <a:t>3 semanas </a:t>
            </a:r>
            <a:r>
              <a:rPr lang="es-ES_tradnl" dirty="0"/>
              <a:t>se emplearán en </a:t>
            </a:r>
            <a:r>
              <a:rPr lang="es-ES_tradnl" b="1" dirty="0"/>
              <a:t>febrero 2014</a:t>
            </a:r>
            <a:r>
              <a:rPr lang="es-ES_tradnl" dirty="0"/>
              <a:t>.</a:t>
            </a:r>
          </a:p>
          <a:p>
            <a:pPr algn="just"/>
            <a:endParaRPr lang="es-ES_tradnl" b="1" dirty="0"/>
          </a:p>
          <a:p>
            <a:pPr algn="just"/>
            <a:r>
              <a:rPr lang="es-ES_tradnl" b="1" dirty="0"/>
              <a:t>             ¿Debiese </a:t>
            </a:r>
            <a:r>
              <a:rPr lang="es-ES_tradnl" b="1" dirty="0" err="1"/>
              <a:t>Deloitte</a:t>
            </a:r>
            <a:r>
              <a:rPr lang="es-ES_tradnl" b="1" dirty="0"/>
              <a:t> reconocer algún ingreso el 2013? </a:t>
            </a:r>
          </a:p>
          <a:p>
            <a:r>
              <a:rPr lang="es-ES_tradnl" b="1" dirty="0"/>
              <a:t>               </a:t>
            </a:r>
          </a:p>
          <a:p>
            <a:r>
              <a:rPr lang="es-ES_tradnl" b="1" dirty="0"/>
              <a:t>             ¿Cómo lo calcularía?</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395536" y="6021288"/>
            <a:ext cx="360040"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10 Flecha derecha"/>
          <p:cNvSpPr/>
          <p:nvPr/>
        </p:nvSpPr>
        <p:spPr>
          <a:xfrm>
            <a:off x="395536" y="6525344"/>
            <a:ext cx="360040" cy="3326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1"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Prestación de servicios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38625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03364"/>
            <a:ext cx="8784976" cy="5909310"/>
          </a:xfrm>
          <a:prstGeom prst="rect">
            <a:avLst/>
          </a:prstGeom>
          <a:noFill/>
        </p:spPr>
        <p:txBody>
          <a:bodyPr wrap="square" rtlCol="0">
            <a:spAutoFit/>
          </a:bodyPr>
          <a:lstStyle/>
          <a:p>
            <a:pPr>
              <a:buFont typeface="Arial" pitchFamily="34" charset="0"/>
              <a:buChar char="•"/>
            </a:pPr>
            <a:r>
              <a:rPr lang="es-ES_tradnl" dirty="0"/>
              <a:t>  Para determinar el grado de </a:t>
            </a:r>
            <a:r>
              <a:rPr lang="es-ES_tradnl" b="1" dirty="0"/>
              <a:t>realización</a:t>
            </a:r>
            <a:r>
              <a:rPr lang="es-ES_tradnl" dirty="0"/>
              <a:t> se puede emplear:</a:t>
            </a:r>
          </a:p>
          <a:p>
            <a:endParaRPr lang="es-ES_tradnl" dirty="0"/>
          </a:p>
          <a:p>
            <a:r>
              <a:rPr lang="es-ES_tradnl" dirty="0"/>
              <a:t>“a) la </a:t>
            </a:r>
            <a:r>
              <a:rPr lang="es-ES_tradnl" b="1" dirty="0"/>
              <a:t>inspección</a:t>
            </a:r>
            <a:r>
              <a:rPr lang="es-ES_tradnl" dirty="0"/>
              <a:t> de los </a:t>
            </a:r>
            <a:r>
              <a:rPr lang="es-ES_tradnl" b="1" dirty="0"/>
              <a:t>trabajos</a:t>
            </a:r>
            <a:r>
              <a:rPr lang="es-ES_tradnl" dirty="0"/>
              <a:t> ejecutados;</a:t>
            </a:r>
          </a:p>
          <a:p>
            <a:endParaRPr lang="es-ES_tradnl" dirty="0"/>
          </a:p>
          <a:p>
            <a:r>
              <a:rPr lang="es-ES_tradnl" dirty="0"/>
              <a:t> b) la </a:t>
            </a:r>
            <a:r>
              <a:rPr lang="es-ES_tradnl" b="1" dirty="0"/>
              <a:t>proporción</a:t>
            </a:r>
            <a:r>
              <a:rPr lang="es-ES_tradnl" dirty="0"/>
              <a:t> que los servicios </a:t>
            </a:r>
            <a:r>
              <a:rPr lang="es-ES_tradnl" b="1" dirty="0"/>
              <a:t>ejecutados</a:t>
            </a:r>
            <a:r>
              <a:rPr lang="es-ES_tradnl" dirty="0"/>
              <a:t> hasta la fecha como porcentaje del total de servicios a prestar; o</a:t>
            </a:r>
          </a:p>
          <a:p>
            <a:endParaRPr lang="es-ES_tradnl" dirty="0"/>
          </a:p>
          <a:p>
            <a:r>
              <a:rPr lang="es-ES_tradnl" dirty="0"/>
              <a:t> c) la </a:t>
            </a:r>
            <a:r>
              <a:rPr lang="es-ES_tradnl" b="1" dirty="0"/>
              <a:t>proporción</a:t>
            </a:r>
            <a:r>
              <a:rPr lang="es-ES_tradnl" dirty="0"/>
              <a:t> que los </a:t>
            </a:r>
            <a:r>
              <a:rPr lang="es-ES_tradnl" b="1" dirty="0"/>
              <a:t>costos incurridos </a:t>
            </a:r>
            <a:r>
              <a:rPr lang="es-ES_tradnl" dirty="0"/>
              <a:t>hasta la fecha suponen sobre el costo total estimado de la operación, calculada de manera que sólo los costos que reflejen servicios ya ejecutados se incluyan entre los costos incurridos hasta la fecha” (Nº 24, NIC 18 ). </a:t>
            </a:r>
          </a:p>
          <a:p>
            <a:endParaRPr lang="es-ES_tradnl" dirty="0"/>
          </a:p>
          <a:p>
            <a:pPr>
              <a:buFont typeface="Arial" pitchFamily="34" charset="0"/>
              <a:buChar char="•"/>
            </a:pPr>
            <a:r>
              <a:rPr lang="es-ES_tradnl" dirty="0"/>
              <a:t>  En el </a:t>
            </a:r>
            <a:r>
              <a:rPr lang="es-ES_tradnl" b="1" dirty="0"/>
              <a:t>ejemplo</a:t>
            </a:r>
            <a:r>
              <a:rPr lang="es-ES_tradnl" dirty="0"/>
              <a:t> de </a:t>
            </a:r>
            <a:r>
              <a:rPr lang="es-ES_tradnl" dirty="0" err="1"/>
              <a:t>Deloitte</a:t>
            </a:r>
            <a:r>
              <a:rPr lang="es-ES_tradnl" dirty="0"/>
              <a:t>:</a:t>
            </a:r>
          </a:p>
          <a:p>
            <a:r>
              <a:rPr lang="es-ES_tradnl" dirty="0"/>
              <a:t>b) Ocupar ésta opción es adecuado si la prestación del servicio es proporcional al tiempo transcurrido. Se han realizado 2 de 5 semanas, reconoceremos 40% del monto del contrato.</a:t>
            </a:r>
          </a:p>
          <a:p>
            <a:endParaRPr lang="es-ES_tradnl" dirty="0"/>
          </a:p>
          <a:p>
            <a:r>
              <a:rPr lang="es-ES_tradnl" dirty="0"/>
              <a:t>c) ¿Si la prestación requiere la revisión del trabajo de campo por el gerente de la cuenta y luego por el socio de la auditora, la que se realizará en la segunda etapa, de febrero? </a:t>
            </a:r>
          </a:p>
          <a:p>
            <a:endParaRPr lang="es-ES_tradnl" dirty="0"/>
          </a:p>
          <a:p>
            <a:r>
              <a:rPr lang="es-ES_tradnl" dirty="0"/>
              <a:t>        Deberemos considerar el grado de avance en proporción al costo incurrido, ya que las horas de Gerente y Socio son más caras que la del personal de campo. La opción más adecuada depende de la naturaleza del servicio prestado.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251520" y="5949280"/>
            <a:ext cx="360040"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1" end="1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13" end="1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Identificar la transacción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72626"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369332"/>
          </a:xfrm>
          <a:prstGeom prst="rect">
            <a:avLst/>
          </a:prstGeom>
          <a:noFill/>
        </p:spPr>
        <p:txBody>
          <a:bodyPr wrap="square" rtlCol="0">
            <a:spAutoFit/>
          </a:bodyPr>
          <a:lstStyle/>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2" name="11 CuadroTexto"/>
          <p:cNvSpPr txBox="1"/>
          <p:nvPr/>
        </p:nvSpPr>
        <p:spPr>
          <a:xfrm>
            <a:off x="179512" y="1052736"/>
            <a:ext cx="8784976" cy="5632311"/>
          </a:xfrm>
          <a:prstGeom prst="rect">
            <a:avLst/>
          </a:prstGeom>
          <a:noFill/>
        </p:spPr>
        <p:txBody>
          <a:bodyPr wrap="square" rtlCol="0">
            <a:spAutoFit/>
          </a:bodyPr>
          <a:lstStyle/>
          <a:p>
            <a:pPr>
              <a:buFont typeface="Arial" pitchFamily="34" charset="0"/>
              <a:buChar char="•"/>
            </a:pPr>
            <a:r>
              <a:rPr lang="es-ES_tradnl" dirty="0"/>
              <a:t> “En determinadas circunstancias, es necesario </a:t>
            </a:r>
            <a:r>
              <a:rPr lang="es-ES_tradnl" b="1" dirty="0"/>
              <a:t>aplicar</a:t>
            </a:r>
            <a:r>
              <a:rPr lang="es-ES_tradnl" dirty="0"/>
              <a:t> …[el </a:t>
            </a:r>
            <a:r>
              <a:rPr lang="es-ES_tradnl" b="1" dirty="0"/>
              <a:t>reconocimiento</a:t>
            </a:r>
            <a:r>
              <a:rPr lang="es-ES_tradnl" dirty="0"/>
              <a:t> de ingresos] por </a:t>
            </a:r>
            <a:r>
              <a:rPr lang="es-ES_tradnl" b="1" dirty="0"/>
              <a:t>separado</a:t>
            </a:r>
            <a:r>
              <a:rPr lang="es-ES_tradnl" dirty="0"/>
              <a:t>, a los </a:t>
            </a:r>
            <a:r>
              <a:rPr lang="es-ES_tradnl" b="1" dirty="0"/>
              <a:t>componentes identificables </a:t>
            </a:r>
            <a:r>
              <a:rPr lang="es-ES_tradnl" dirty="0"/>
              <a:t>en una única </a:t>
            </a:r>
            <a:r>
              <a:rPr lang="es-ES_tradnl" b="1" dirty="0"/>
              <a:t>transacción</a:t>
            </a:r>
            <a:r>
              <a:rPr lang="es-ES_tradnl" dirty="0"/>
              <a:t>, con el fin de </a:t>
            </a:r>
            <a:r>
              <a:rPr lang="es-ES_tradnl" b="1" dirty="0"/>
              <a:t>reflejar</a:t>
            </a:r>
            <a:r>
              <a:rPr lang="es-ES_tradnl" dirty="0"/>
              <a:t> la </a:t>
            </a:r>
            <a:r>
              <a:rPr lang="es-ES_tradnl" b="1" dirty="0"/>
              <a:t>sustancia</a:t>
            </a:r>
            <a:r>
              <a:rPr lang="es-ES_tradnl" dirty="0"/>
              <a:t> de la operación. Por ejemplo, cuando el </a:t>
            </a:r>
            <a:r>
              <a:rPr lang="es-ES_tradnl" b="1" dirty="0"/>
              <a:t>precio</a:t>
            </a:r>
            <a:r>
              <a:rPr lang="es-ES_tradnl" dirty="0"/>
              <a:t> de venta de un </a:t>
            </a:r>
            <a:r>
              <a:rPr lang="es-ES_tradnl" b="1" dirty="0"/>
              <a:t>producto</a:t>
            </a:r>
            <a:r>
              <a:rPr lang="es-ES_tradnl" dirty="0"/>
              <a:t> </a:t>
            </a:r>
            <a:r>
              <a:rPr lang="es-ES_tradnl" b="1" dirty="0"/>
              <a:t>incluye</a:t>
            </a:r>
            <a:r>
              <a:rPr lang="es-ES_tradnl" dirty="0"/>
              <a:t> una cantidad identificable a cambio de algún </a:t>
            </a:r>
            <a:r>
              <a:rPr lang="es-ES_tradnl" b="1" dirty="0"/>
              <a:t>servicio futuro</a:t>
            </a:r>
            <a:r>
              <a:rPr lang="es-ES_tradnl" dirty="0"/>
              <a:t>, tal importe se </a:t>
            </a:r>
            <a:r>
              <a:rPr lang="es-ES_tradnl" b="1" dirty="0"/>
              <a:t>diferirá</a:t>
            </a:r>
            <a:r>
              <a:rPr lang="es-ES_tradnl" dirty="0"/>
              <a:t> y </a:t>
            </a:r>
            <a:r>
              <a:rPr lang="es-ES_tradnl" b="1" dirty="0"/>
              <a:t>reconocerá</a:t>
            </a:r>
            <a:r>
              <a:rPr lang="es-ES_tradnl" dirty="0"/>
              <a:t> como </a:t>
            </a:r>
            <a:r>
              <a:rPr lang="es-ES_tradnl" b="1" dirty="0"/>
              <a:t>ingreso</a:t>
            </a:r>
            <a:r>
              <a:rPr lang="es-ES_tradnl" dirty="0"/>
              <a:t> de actividades ordinarias en el intervalo de tiempo durante el que tal servicio será </a:t>
            </a:r>
            <a:r>
              <a:rPr lang="es-ES_tradnl" b="1" dirty="0"/>
              <a:t>ejecutado</a:t>
            </a:r>
            <a:r>
              <a:rPr lang="es-ES_tradnl" dirty="0"/>
              <a:t>” (Nº 13, NIC 18 ). </a:t>
            </a:r>
          </a:p>
          <a:p>
            <a:endParaRPr lang="es-ES_tradnl" dirty="0"/>
          </a:p>
          <a:p>
            <a:pPr>
              <a:buFont typeface="Arial" pitchFamily="34" charset="0"/>
              <a:buChar char="•"/>
            </a:pPr>
            <a:r>
              <a:rPr lang="es-ES_tradnl" dirty="0"/>
              <a:t> </a:t>
            </a:r>
            <a:r>
              <a:rPr lang="es-ES_tradnl" b="1" dirty="0"/>
              <a:t>Ejemplo</a:t>
            </a:r>
            <a:r>
              <a:rPr lang="es-ES_tradnl" dirty="0"/>
              <a:t>: En julio, compramos un mueble con instalación en </a:t>
            </a:r>
            <a:r>
              <a:rPr lang="es-ES_tradnl" dirty="0" err="1"/>
              <a:t>Sodimac</a:t>
            </a:r>
            <a:r>
              <a:rPr lang="es-ES_tradnl" dirty="0"/>
              <a:t> por $ 200.000. Este es instalado en agosto. La instalación comprada por separado vale $ 50.000. </a:t>
            </a:r>
            <a:r>
              <a:rPr lang="es-ES_tradnl" dirty="0" err="1"/>
              <a:t>Sodimac</a:t>
            </a:r>
            <a:r>
              <a:rPr lang="es-ES_tradnl" dirty="0"/>
              <a:t> debe reconocer $ 150.000 por venta de bienes en julio y $ 50.000 por servicios en agosto.</a:t>
            </a:r>
          </a:p>
          <a:p>
            <a:pPr>
              <a:buFont typeface="Arial" pitchFamily="34" charset="0"/>
              <a:buChar char="•"/>
            </a:pPr>
            <a:endParaRPr lang="es-ES_tradnl" dirty="0"/>
          </a:p>
          <a:p>
            <a:pPr>
              <a:buFont typeface="Arial" pitchFamily="34" charset="0"/>
              <a:buChar char="•"/>
            </a:pPr>
            <a:r>
              <a:rPr lang="es-ES_tradnl" dirty="0"/>
              <a:t> Los $ 50.000 se difieren, pues ya tenemos derecho a la caja, pero no a reconocer el ingreso</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Compramos un Citroën C3 HDI en $ 9.300.000, con las mantenciones de 10.000 km, 20.000 km, 30.000 km y 40.000 km incluidas. </a:t>
            </a:r>
          </a:p>
          <a:p>
            <a:endParaRPr lang="es-ES_tradnl" dirty="0"/>
          </a:p>
          <a:p>
            <a:r>
              <a:rPr lang="es-ES_tradnl" dirty="0"/>
              <a:t>Citroën recientemente tuvo una promoción en que ofrecía mantenciones a precio fijo.  Las de 10.000 y 30.000 km a $ 115.000 cada una y las de 20.000 y 40.000 km a $ 150.000 c/u.</a:t>
            </a:r>
          </a:p>
          <a:p>
            <a:endParaRPr lang="es-ES_tradnl" dirty="0"/>
          </a:p>
          <a:p>
            <a:r>
              <a:rPr lang="es-ES_tradnl" dirty="0"/>
              <a:t>         ¿Cómo debiese Citroën contabilizar el ingreso generado por esta transacción?</a:t>
            </a:r>
          </a:p>
        </p:txBody>
      </p:sp>
      <p:sp>
        <p:nvSpPr>
          <p:cNvPr id="13" name="12 Flecha derecha"/>
          <p:cNvSpPr/>
          <p:nvPr/>
        </p:nvSpPr>
        <p:spPr>
          <a:xfrm>
            <a:off x="323528" y="6309320"/>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xEl>
                                              <p:pRg st="8" end="8"/>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xEl>
                                              <p:pRg st="10" end="10"/>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Identificar la transacción - ejemplo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40514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369332"/>
          </a:xfrm>
          <a:prstGeom prst="rect">
            <a:avLst/>
          </a:prstGeom>
          <a:noFill/>
        </p:spPr>
        <p:txBody>
          <a:bodyPr wrap="square" rtlCol="0">
            <a:spAutoFit/>
          </a:bodyPr>
          <a:lstStyle/>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2" name="11 CuadroTexto"/>
          <p:cNvSpPr txBox="1"/>
          <p:nvPr/>
        </p:nvSpPr>
        <p:spPr>
          <a:xfrm>
            <a:off x="179512" y="1066978"/>
            <a:ext cx="8784976" cy="5632311"/>
          </a:xfrm>
          <a:prstGeom prst="rect">
            <a:avLst/>
          </a:prstGeom>
          <a:noFill/>
        </p:spPr>
        <p:txBody>
          <a:bodyPr wrap="square" rtlCol="0">
            <a:spAutoFit/>
          </a:bodyPr>
          <a:lstStyle/>
          <a:p>
            <a:pPr algn="just">
              <a:buFont typeface="Arial" pitchFamily="34" charset="0"/>
              <a:buChar char="•"/>
            </a:pPr>
            <a:r>
              <a:rPr lang="es-ES_tradnl" dirty="0"/>
              <a:t> Si el valor de mercado de las mantenciones es de $ 530.000, restaremos este monto al valor del auto; reconociendo $ 8.770.000 como ingreso de actividades ordinarias al vender. </a:t>
            </a:r>
          </a:p>
          <a:p>
            <a:pPr algn="just">
              <a:buFont typeface="Arial" pitchFamily="34" charset="0"/>
              <a:buChar char="•"/>
            </a:pPr>
            <a:endParaRPr lang="es-ES_tradnl" dirty="0"/>
          </a:p>
          <a:p>
            <a:pPr algn="just">
              <a:buFont typeface="Arial" pitchFamily="34" charset="0"/>
              <a:buChar char="•"/>
            </a:pPr>
            <a:r>
              <a:rPr lang="es-ES_tradnl" dirty="0"/>
              <a:t> Los precios a público en Chile incluyen el IVA, pero ese IVA es un monto recibido a cuenta de terceros (recordemos que no es ingreso). Ese tercero es el Estado de Chile, que exige el pago el mes siguiente de la emisión del documento tributario.</a:t>
            </a:r>
          </a:p>
          <a:p>
            <a:pPr algn="just"/>
            <a:r>
              <a:rPr lang="es-ES_tradnl" dirty="0"/>
              <a:t>      Por ello el </a:t>
            </a:r>
            <a:r>
              <a:rPr lang="es-ES_tradnl" b="1" dirty="0"/>
              <a:t>IVA</a:t>
            </a:r>
            <a:r>
              <a:rPr lang="es-ES_tradnl" dirty="0"/>
              <a:t> involucrado en los ingresos diferidos de la transacción </a:t>
            </a:r>
            <a:r>
              <a:rPr lang="es-ES_tradnl" b="1" dirty="0"/>
              <a:t>no</a:t>
            </a:r>
            <a:r>
              <a:rPr lang="es-ES_tradnl" dirty="0"/>
              <a:t> se </a:t>
            </a:r>
            <a:r>
              <a:rPr lang="es-ES_tradnl" b="1" dirty="0"/>
              <a:t>puede diferir</a:t>
            </a:r>
            <a:r>
              <a:rPr lang="es-ES_tradnl" dirty="0"/>
              <a:t>, pues diferir es postergar y el Estado nos obliga a pagar según las normas de contabilidad tributaria, que son independientes de las reglas de contabilidad financiera. </a:t>
            </a:r>
          </a:p>
          <a:p>
            <a:pPr algn="just"/>
            <a:endParaRPr lang="es-ES_tradnl" dirty="0"/>
          </a:p>
          <a:p>
            <a:pPr algn="just">
              <a:buFont typeface="Arial" pitchFamily="34" charset="0"/>
              <a:buChar char="•"/>
            </a:pPr>
            <a:r>
              <a:rPr lang="es-ES_tradnl" dirty="0"/>
              <a:t> Así esta transacción realmente implica reconocer ingreso de actividades ordinarias por </a:t>
            </a:r>
          </a:p>
          <a:p>
            <a:pPr algn="just"/>
            <a:r>
              <a:rPr lang="es-ES_tradnl" dirty="0"/>
              <a:t>$8.770.000/1,19=  $ 7.369.748, diferir ingresos por $ 445.378 e IVA por pagar de $ 1.484.874</a:t>
            </a:r>
          </a:p>
          <a:p>
            <a:pPr>
              <a:buFont typeface="Arial" pitchFamily="34" charset="0"/>
              <a:buChar char="•"/>
            </a:pPr>
            <a:endParaRPr lang="es-ES_tradnl" dirty="0"/>
          </a:p>
          <a:p>
            <a:r>
              <a:rPr lang="es-ES_tradnl" u="sng" dirty="0"/>
              <a:t>Asientos</a:t>
            </a:r>
            <a:r>
              <a:rPr lang="es-ES_tradnl" dirty="0"/>
              <a:t>:</a:t>
            </a:r>
          </a:p>
          <a:p>
            <a:pPr>
              <a:lnSpc>
                <a:spcPct val="150000"/>
              </a:lnSpc>
            </a:pPr>
            <a:r>
              <a:rPr lang="es-ES_tradnl" dirty="0"/>
              <a:t>Cuentas por Cobrar				    9.300.000</a:t>
            </a:r>
          </a:p>
          <a:p>
            <a:pPr>
              <a:lnSpc>
                <a:spcPct val="150000"/>
              </a:lnSpc>
            </a:pPr>
            <a:r>
              <a:rPr lang="es-ES_tradnl" dirty="0"/>
              <a:t>Ingresos Diferidos – venta de servicios				      445.378</a:t>
            </a:r>
          </a:p>
          <a:p>
            <a:pPr>
              <a:lnSpc>
                <a:spcPct val="150000"/>
              </a:lnSpc>
            </a:pPr>
            <a:r>
              <a:rPr lang="es-ES_tradnl" dirty="0"/>
              <a:t>Ingreso de Actividades Ordinarias - venta de bienes		   7.369.748</a:t>
            </a:r>
          </a:p>
          <a:p>
            <a:pPr>
              <a:lnSpc>
                <a:spcPct val="150000"/>
              </a:lnSpc>
            </a:pPr>
            <a:r>
              <a:rPr lang="es-ES_tradnl" dirty="0"/>
              <a:t>IVA por pagar 						   1.484.874</a:t>
            </a:r>
          </a:p>
        </p:txBody>
      </p:sp>
      <p:cxnSp>
        <p:nvCxnSpPr>
          <p:cNvPr id="10" name="9 Conector recto"/>
          <p:cNvCxnSpPr/>
          <p:nvPr/>
        </p:nvCxnSpPr>
        <p:spPr>
          <a:xfrm>
            <a:off x="7884368" y="5013176"/>
            <a:ext cx="0" cy="158417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4" name="13 Conector recto"/>
          <p:cNvCxnSpPr/>
          <p:nvPr/>
        </p:nvCxnSpPr>
        <p:spPr>
          <a:xfrm>
            <a:off x="179512" y="5013176"/>
            <a:ext cx="0" cy="1584176"/>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3" name="Flecha derecha 2"/>
          <p:cNvSpPr/>
          <p:nvPr/>
        </p:nvSpPr>
        <p:spPr>
          <a:xfrm>
            <a:off x="323528" y="2780928"/>
            <a:ext cx="216024"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xEl>
                                              <p:pRg st="11" end="1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xEl>
                                              <p:pRg st="12" end="1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Identificar la transacción - ejemplo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24584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369332"/>
          </a:xfrm>
          <a:prstGeom prst="rect">
            <a:avLst/>
          </a:prstGeom>
          <a:noFill/>
        </p:spPr>
        <p:txBody>
          <a:bodyPr wrap="square" rtlCol="0">
            <a:spAutoFit/>
          </a:bodyPr>
          <a:lstStyle/>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12" name="11 CuadroTexto"/>
          <p:cNvSpPr txBox="1"/>
          <p:nvPr/>
        </p:nvSpPr>
        <p:spPr>
          <a:xfrm>
            <a:off x="179512" y="1052736"/>
            <a:ext cx="8784976" cy="5770811"/>
          </a:xfrm>
          <a:prstGeom prst="rect">
            <a:avLst/>
          </a:prstGeom>
          <a:noFill/>
        </p:spPr>
        <p:txBody>
          <a:bodyPr wrap="square" rtlCol="0">
            <a:spAutoFit/>
          </a:bodyPr>
          <a:lstStyle/>
          <a:p>
            <a:pPr algn="just">
              <a:buFont typeface="Arial" pitchFamily="34" charset="0"/>
              <a:buChar char="•"/>
            </a:pPr>
            <a:r>
              <a:rPr lang="es-ES_tradnl" b="1" dirty="0"/>
              <a:t>Ejemplo</a:t>
            </a:r>
            <a:r>
              <a:rPr lang="es-ES_tradnl" dirty="0"/>
              <a:t>: IBM vende un servidor a </a:t>
            </a:r>
            <a:r>
              <a:rPr lang="es-ES_tradnl" dirty="0" err="1"/>
              <a:t>Call</a:t>
            </a:r>
            <a:r>
              <a:rPr lang="es-ES_tradnl" dirty="0"/>
              <a:t> Center </a:t>
            </a:r>
            <a:r>
              <a:rPr lang="es-ES_tradnl" dirty="0" err="1"/>
              <a:t>Ltda</a:t>
            </a:r>
            <a:r>
              <a:rPr lang="es-ES_tradnl" dirty="0"/>
              <a:t> en USD 500.000, instalado y con servicios de mantención por 2 años incluido.  Normalmente IBM cobra USD 5.000/mes por mantener servidores similares. La práctica del mercado es entregar 3 meses de garantía.</a:t>
            </a:r>
          </a:p>
          <a:p>
            <a:pPr algn="just">
              <a:buFont typeface="Arial" pitchFamily="34" charset="0"/>
              <a:buChar char="•"/>
            </a:pPr>
            <a:endParaRPr lang="es-ES_tradnl" dirty="0"/>
          </a:p>
          <a:p>
            <a:pPr algn="just"/>
            <a:r>
              <a:rPr lang="es-ES_tradnl" b="1" dirty="0"/>
              <a:t>¿Debiese IBM reconocer los USD 500.000 como ingreso de actividades ordinarias al vender el servidor?</a:t>
            </a:r>
          </a:p>
          <a:p>
            <a:pPr algn="just"/>
            <a:endParaRPr lang="es-ES_tradnl" dirty="0"/>
          </a:p>
          <a:p>
            <a:pPr algn="just"/>
            <a:r>
              <a:rPr lang="es-ES_tradnl" dirty="0"/>
              <a:t>        Hay 3 meses gratis como práctica de mercado, así que nadie estará dispuesto a pagar por ello. La extensión es del mes 4 al 24, es decir hay un ingreso diferido por servicios (recordar el porcentaje de realización) de USD 5.000 por 21 meses, lo que da USD 105.000. </a:t>
            </a:r>
          </a:p>
          <a:p>
            <a:pPr algn="just"/>
            <a:endParaRPr lang="es-ES_tradnl" dirty="0"/>
          </a:p>
          <a:p>
            <a:pPr algn="just">
              <a:buFont typeface="Arial" pitchFamily="34" charset="0"/>
              <a:buChar char="•"/>
            </a:pPr>
            <a:r>
              <a:rPr lang="es-ES_tradnl" dirty="0"/>
              <a:t> Así serán USD 395.000 de ingreso de actividades ordinarias por venta de bienes y USD 105.000 de ingresos diferidos de actividades ordinarias por prestaciones de servicios, que se reconocerán a razón de USD 5.000/mes. </a:t>
            </a:r>
          </a:p>
          <a:p>
            <a:endParaRPr lang="es-ES_tradnl" dirty="0"/>
          </a:p>
          <a:p>
            <a:r>
              <a:rPr lang="es-ES_tradnl" u="sng" dirty="0"/>
              <a:t>Asientos (sin IVA para simplificar)</a:t>
            </a:r>
            <a:r>
              <a:rPr lang="es-ES_tradnl" dirty="0"/>
              <a:t>:</a:t>
            </a:r>
          </a:p>
          <a:p>
            <a:pPr>
              <a:lnSpc>
                <a:spcPct val="150000"/>
              </a:lnSpc>
            </a:pPr>
            <a:r>
              <a:rPr lang="es-ES_tradnl" dirty="0"/>
              <a:t>Cuentas por Cobrar				    500.000</a:t>
            </a:r>
          </a:p>
          <a:p>
            <a:pPr>
              <a:lnSpc>
                <a:spcPct val="150000"/>
              </a:lnSpc>
            </a:pPr>
            <a:r>
              <a:rPr lang="es-ES_tradnl" dirty="0"/>
              <a:t>Ingresos Diferidos – venta de servicios				      105.000</a:t>
            </a:r>
          </a:p>
          <a:p>
            <a:pPr>
              <a:lnSpc>
                <a:spcPct val="150000"/>
              </a:lnSpc>
            </a:pPr>
            <a:r>
              <a:rPr lang="es-ES_tradnl" dirty="0"/>
              <a:t>Ingreso de Actividades Ordinarias - venta de bienes		      395.000</a:t>
            </a:r>
          </a:p>
        </p:txBody>
      </p:sp>
      <p:sp>
        <p:nvSpPr>
          <p:cNvPr id="13" name="12 Flecha derecha"/>
          <p:cNvSpPr/>
          <p:nvPr/>
        </p:nvSpPr>
        <p:spPr>
          <a:xfrm>
            <a:off x="251520" y="2996952"/>
            <a:ext cx="360040"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0" name="9 Conector recto"/>
          <p:cNvCxnSpPr/>
          <p:nvPr/>
        </p:nvCxnSpPr>
        <p:spPr>
          <a:xfrm>
            <a:off x="7812360" y="5445224"/>
            <a:ext cx="0" cy="1296144"/>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14 Conector recto"/>
          <p:cNvCxnSpPr/>
          <p:nvPr/>
        </p:nvCxnSpPr>
        <p:spPr>
          <a:xfrm>
            <a:off x="179512" y="5445224"/>
            <a:ext cx="0" cy="1296144"/>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2">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Programas de </a:t>
            </a:r>
            <a:r>
              <a:rPr lang="es-ES_tradnl" sz="4200" dirty="0" err="1"/>
              <a:t>Fidelización</a:t>
            </a:r>
            <a:r>
              <a:rPr lang="es-ES_tradnl" sz="4200" dirty="0"/>
              <a:t> de Clientes– Interpretación CINIIF 13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529617"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Programas de </a:t>
            </a:r>
            <a:r>
              <a:rPr lang="es-ES_tradnl" sz="2400" dirty="0" err="1"/>
              <a:t>Fidelización</a:t>
            </a:r>
            <a:r>
              <a:rPr lang="es-ES_tradnl" sz="2400" dirty="0"/>
              <a:t> – contabilización de puntos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30642"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2289061"/>
            <a:ext cx="6387602" cy="4524315"/>
          </a:xfrm>
          <a:prstGeom prst="rect">
            <a:avLst/>
          </a:prstGeom>
          <a:noFill/>
        </p:spPr>
        <p:txBody>
          <a:bodyPr wrap="square" rtlCol="0">
            <a:spAutoFit/>
          </a:bodyPr>
          <a:lstStyle/>
          <a:p>
            <a:pPr algn="just">
              <a:buFont typeface="Arial" pitchFamily="34" charset="0"/>
              <a:buChar char="•"/>
            </a:pPr>
            <a:r>
              <a:rPr lang="es-ES_tradnl" dirty="0"/>
              <a:t> </a:t>
            </a:r>
            <a:r>
              <a:rPr lang="es-ES_tradnl" b="1" dirty="0"/>
              <a:t>Ejemplo</a:t>
            </a:r>
            <a:r>
              <a:rPr lang="es-ES_tradnl" dirty="0"/>
              <a:t>: el programa de supermercados</a:t>
            </a:r>
            <a:r>
              <a:rPr lang="es-ES_tradnl" b="1" dirty="0"/>
              <a:t> Líder </a:t>
            </a:r>
            <a:r>
              <a:rPr lang="es-ES_tradnl" dirty="0"/>
              <a:t>entrega </a:t>
            </a:r>
            <a:r>
              <a:rPr lang="es-ES_tradnl" b="1" dirty="0"/>
              <a:t>0,8%</a:t>
            </a:r>
            <a:r>
              <a:rPr lang="es-ES_tradnl" dirty="0"/>
              <a:t> de la </a:t>
            </a:r>
            <a:r>
              <a:rPr lang="es-ES_tradnl" b="1" dirty="0"/>
              <a:t>compra</a:t>
            </a:r>
            <a:r>
              <a:rPr lang="es-ES_tradnl" dirty="0"/>
              <a:t> en </a:t>
            </a:r>
            <a:r>
              <a:rPr lang="es-ES_tradnl" b="1" dirty="0"/>
              <a:t>“Pesos Mi Club”</a:t>
            </a:r>
            <a:r>
              <a:rPr lang="es-ES_tradnl" dirty="0"/>
              <a:t> más un adicional al pagar con Presto (su tarjeta de crédito).  Esto se materializa en un </a:t>
            </a:r>
            <a:r>
              <a:rPr lang="es-ES_tradnl" b="1" dirty="0"/>
              <a:t>“Cheque Ahorro” </a:t>
            </a:r>
            <a:r>
              <a:rPr lang="es-ES_tradnl" dirty="0"/>
              <a:t>que se emite </a:t>
            </a:r>
            <a:r>
              <a:rPr lang="es-ES_tradnl" b="1" dirty="0"/>
              <a:t>trimestralmente</a:t>
            </a:r>
            <a:r>
              <a:rPr lang="es-ES_tradnl" dirty="0"/>
              <a:t> por todo lo acumulado en los 3 meses anteriores y dura los próximos 3 meses.</a:t>
            </a:r>
          </a:p>
          <a:p>
            <a:pPr algn="just">
              <a:buFont typeface="Arial" pitchFamily="34" charset="0"/>
              <a:buChar char="•"/>
            </a:pPr>
            <a:endParaRPr lang="es-ES_tradnl" dirty="0"/>
          </a:p>
          <a:p>
            <a:pPr algn="just">
              <a:buFont typeface="Arial" pitchFamily="34" charset="0"/>
              <a:buChar char="•"/>
            </a:pPr>
            <a:r>
              <a:rPr lang="es-ES_tradnl" dirty="0"/>
              <a:t> En la boleta del lado, vemos que una compra hecha el 6 de junio por $ 1.548 generó 12 “Pesos Mi Club” ( 1.548 * 0,8% = 12,38). Que se sumaran a las otras compras hasta el 28 de agosto.</a:t>
            </a:r>
          </a:p>
          <a:p>
            <a:pPr algn="just">
              <a:buFont typeface="Arial" pitchFamily="34" charset="0"/>
              <a:buChar char="•"/>
            </a:pPr>
            <a:endParaRPr lang="es-ES_tradnl" dirty="0"/>
          </a:p>
          <a:p>
            <a:pPr algn="just">
              <a:buFont typeface="Arial" pitchFamily="34" charset="0"/>
              <a:buChar char="•"/>
            </a:pPr>
            <a:r>
              <a:rPr lang="es-ES_tradnl" dirty="0"/>
              <a:t> En la primera compra de septiembre, se emitirá un “Cheque Ahorro” por los “Pesos Mi Club” Acumulados.</a:t>
            </a:r>
          </a:p>
          <a:p>
            <a:pPr algn="just">
              <a:buFont typeface="Arial" pitchFamily="34" charset="0"/>
              <a:buChar char="•"/>
            </a:pPr>
            <a:endParaRPr lang="es-ES_tradnl" dirty="0"/>
          </a:p>
          <a:p>
            <a:pPr algn="just">
              <a:buFont typeface="Arial" pitchFamily="34" charset="0"/>
              <a:buChar char="•"/>
            </a:pPr>
            <a:r>
              <a:rPr lang="es-ES_tradnl" dirty="0"/>
              <a:t> Los “Pesos Mi Club” incluidos en los “Cheque Ahorro” ¿deben implicar reconocer hoy el costo futuro de su canje o diferir parte del ingreso? Y si debemos diferir ¿cuánto?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pic>
        <p:nvPicPr>
          <p:cNvPr id="8" name="Picture 4"/>
          <p:cNvPicPr>
            <a:picLocks noChangeAspect="1" noChangeArrowheads="1"/>
          </p:cNvPicPr>
          <p:nvPr/>
        </p:nvPicPr>
        <p:blipFill>
          <a:blip r:embed="rId6" cstate="print"/>
          <a:srcRect/>
          <a:stretch>
            <a:fillRect/>
          </a:stretch>
        </p:blipFill>
        <p:spPr bwMode="auto">
          <a:xfrm>
            <a:off x="6567114" y="2276872"/>
            <a:ext cx="2576885" cy="4581128"/>
          </a:xfrm>
          <a:prstGeom prst="rect">
            <a:avLst/>
          </a:prstGeom>
          <a:noFill/>
          <a:ln w="9525">
            <a:noFill/>
            <a:miter lim="800000"/>
            <a:headEnd/>
            <a:tailEnd/>
          </a:ln>
          <a:effectLst/>
        </p:spPr>
      </p:pic>
      <p:sp>
        <p:nvSpPr>
          <p:cNvPr id="10" name="9 CuadroTexto"/>
          <p:cNvSpPr txBox="1"/>
          <p:nvPr/>
        </p:nvSpPr>
        <p:spPr>
          <a:xfrm>
            <a:off x="179512" y="1052736"/>
            <a:ext cx="8784976" cy="1200329"/>
          </a:xfrm>
          <a:prstGeom prst="rect">
            <a:avLst/>
          </a:prstGeom>
          <a:noFill/>
        </p:spPr>
        <p:txBody>
          <a:bodyPr wrap="square" rtlCol="0">
            <a:spAutoFit/>
          </a:bodyPr>
          <a:lstStyle/>
          <a:p>
            <a:pPr algn="just">
              <a:buFont typeface="Arial" pitchFamily="34" charset="0"/>
              <a:buChar char="•"/>
            </a:pPr>
            <a:r>
              <a:rPr lang="es-ES_tradnl" dirty="0"/>
              <a:t> “Las entidades utilizan los </a:t>
            </a:r>
            <a:r>
              <a:rPr lang="es-ES_tradnl" b="1" dirty="0"/>
              <a:t>programas de </a:t>
            </a:r>
            <a:r>
              <a:rPr lang="es-ES_tradnl" b="1" dirty="0" err="1"/>
              <a:t>fidelización</a:t>
            </a:r>
            <a:r>
              <a:rPr lang="es-ES_tradnl" b="1" dirty="0"/>
              <a:t> de clientes </a:t>
            </a:r>
            <a:r>
              <a:rPr lang="es-ES_tradnl" dirty="0"/>
              <a:t>para proporcionarles </a:t>
            </a:r>
            <a:r>
              <a:rPr lang="es-ES_tradnl" b="1" dirty="0"/>
              <a:t>incentivos para comprar </a:t>
            </a:r>
            <a:r>
              <a:rPr lang="es-ES_tradnl" dirty="0"/>
              <a:t>sus bienes y servicios. Si un cliente compra bienes y servicios, la entidad le concede créditos-premio (a menudo denominados “puntos”). El cliente puede canjear los créditos-premio” por bienes o servicios o con descuentos (Nº 1, CINIIF 13).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t>Introducción a las NIIF</a:t>
            </a:r>
            <a:endParaRPr lang="es-CL"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90673"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Programas de </a:t>
            </a:r>
            <a:r>
              <a:rPr lang="es-ES_tradnl" sz="2400" dirty="0" err="1"/>
              <a:t>Fidelización</a:t>
            </a:r>
            <a:r>
              <a:rPr lang="es-ES_tradnl" sz="2400" dirty="0"/>
              <a:t> – valor razonable</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31666"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lgn="just">
              <a:buFont typeface="Arial" pitchFamily="34" charset="0"/>
              <a:buChar char="•"/>
            </a:pPr>
            <a:r>
              <a:rPr lang="es-ES_tradnl" dirty="0"/>
              <a:t> Deberemos contabilizar los “Pesos Mi Club” como “un </a:t>
            </a:r>
            <a:r>
              <a:rPr lang="es-ES_tradnl" b="1" dirty="0"/>
              <a:t>componente identificable </a:t>
            </a:r>
            <a:r>
              <a:rPr lang="es-ES_tradnl" dirty="0"/>
              <a:t>de las transacciones de </a:t>
            </a:r>
            <a:r>
              <a:rPr lang="es-ES_tradnl" b="1" dirty="0"/>
              <a:t>venta</a:t>
            </a:r>
            <a:r>
              <a:rPr lang="es-ES_tradnl" dirty="0"/>
              <a:t> en las que éstos </a:t>
            </a:r>
            <a:r>
              <a:rPr lang="es-ES_tradnl" b="1" dirty="0"/>
              <a:t>se concedan</a:t>
            </a:r>
            <a:r>
              <a:rPr lang="es-ES_tradnl" dirty="0"/>
              <a:t>” y asignarles parte de la contraprestación ($) recibida. La que se </a:t>
            </a:r>
            <a:r>
              <a:rPr lang="es-ES_tradnl" b="1" dirty="0"/>
              <a:t>medirá</a:t>
            </a:r>
            <a:r>
              <a:rPr lang="es-ES_tradnl" dirty="0"/>
              <a:t> a su </a:t>
            </a:r>
            <a:r>
              <a:rPr lang="es-ES_tradnl" b="1" dirty="0"/>
              <a:t>valor razonable</a:t>
            </a:r>
            <a:r>
              <a:rPr lang="es-ES_tradnl" dirty="0"/>
              <a:t>. (Nº 5 y 6, CINIIF 13). </a:t>
            </a:r>
          </a:p>
          <a:p>
            <a:pPr algn="just">
              <a:buFont typeface="Arial" pitchFamily="34" charset="0"/>
              <a:buChar char="•"/>
            </a:pPr>
            <a:endParaRPr lang="es-ES_tradnl" dirty="0"/>
          </a:p>
          <a:p>
            <a:pPr algn="just">
              <a:buFont typeface="Arial" pitchFamily="34" charset="0"/>
              <a:buChar char="•"/>
            </a:pPr>
            <a:r>
              <a:rPr lang="es-ES_tradnl" dirty="0"/>
              <a:t> El </a:t>
            </a:r>
            <a:r>
              <a:rPr lang="es-ES_tradnl" b="1" dirty="0"/>
              <a:t>valor razonable </a:t>
            </a:r>
            <a:r>
              <a:rPr lang="es-ES_tradnl" dirty="0"/>
              <a:t>debe considerar :</a:t>
            </a:r>
          </a:p>
          <a:p>
            <a:pPr algn="just"/>
            <a:r>
              <a:rPr lang="es-ES_tradnl" dirty="0"/>
              <a:t>“a) el importe de los </a:t>
            </a:r>
            <a:r>
              <a:rPr lang="es-ES_tradnl" b="1" dirty="0"/>
              <a:t>descuentos</a:t>
            </a:r>
            <a:r>
              <a:rPr lang="es-ES_tradnl" dirty="0"/>
              <a:t> … que se ofrecerían en cualquier caso a los </a:t>
            </a:r>
            <a:r>
              <a:rPr lang="es-ES_tradnl" b="1" dirty="0"/>
              <a:t>clientes</a:t>
            </a:r>
            <a:r>
              <a:rPr lang="es-ES_tradnl" dirty="0"/>
              <a:t> que </a:t>
            </a:r>
            <a:r>
              <a:rPr lang="es-ES_tradnl" b="1" dirty="0"/>
              <a:t>no </a:t>
            </a:r>
            <a:r>
              <a:rPr lang="es-ES_tradnl" dirty="0"/>
              <a:t>hayan obtenido </a:t>
            </a:r>
            <a:r>
              <a:rPr lang="es-ES_tradnl" b="1" dirty="0"/>
              <a:t>créditos-premio</a:t>
            </a:r>
            <a:r>
              <a:rPr lang="es-ES_tradnl" dirty="0"/>
              <a:t> …</a:t>
            </a:r>
          </a:p>
          <a:p>
            <a:pPr algn="just"/>
            <a:endParaRPr lang="es-ES_tradnl" dirty="0"/>
          </a:p>
          <a:p>
            <a:pPr algn="just"/>
            <a:r>
              <a:rPr lang="es-ES_tradnl" dirty="0"/>
              <a:t>b) la </a:t>
            </a:r>
            <a:r>
              <a:rPr lang="es-ES_tradnl" b="1" dirty="0"/>
              <a:t>proporción</a:t>
            </a:r>
            <a:r>
              <a:rPr lang="es-ES_tradnl" dirty="0"/>
              <a:t> de </a:t>
            </a:r>
            <a:r>
              <a:rPr lang="es-ES_tradnl" b="1" dirty="0"/>
              <a:t>créditos-premio</a:t>
            </a:r>
            <a:r>
              <a:rPr lang="es-ES_tradnl" dirty="0"/>
              <a:t> que </a:t>
            </a:r>
            <a:r>
              <a:rPr lang="es-ES_tradnl" b="1" dirty="0"/>
              <a:t>no</a:t>
            </a:r>
            <a:r>
              <a:rPr lang="es-ES_tradnl" dirty="0"/>
              <a:t> se espera vayan a ser </a:t>
            </a:r>
            <a:r>
              <a:rPr lang="es-ES_tradnl" b="1" dirty="0"/>
              <a:t>canjeados</a:t>
            </a:r>
            <a:r>
              <a:rPr lang="es-ES_tradnl" dirty="0"/>
              <a:t> por los clientes; y</a:t>
            </a:r>
          </a:p>
          <a:p>
            <a:pPr algn="just"/>
            <a:endParaRPr lang="es-ES_tradnl" dirty="0"/>
          </a:p>
          <a:p>
            <a:pPr algn="just"/>
            <a:r>
              <a:rPr lang="es-ES_tradnl" dirty="0"/>
              <a:t> c) riesgo de incumplimiento” (GA1, CINIIF 13). </a:t>
            </a:r>
          </a:p>
          <a:p>
            <a:pPr algn="just">
              <a:buFont typeface="Arial" pitchFamily="34" charset="0"/>
              <a:buChar char="•"/>
            </a:pPr>
            <a:endParaRPr lang="es-ES_tradnl" b="1" dirty="0"/>
          </a:p>
          <a:p>
            <a:pPr algn="just">
              <a:buFont typeface="Arial" pitchFamily="34" charset="0"/>
              <a:buChar char="•"/>
            </a:pPr>
            <a:r>
              <a:rPr lang="es-ES_tradnl" dirty="0"/>
              <a:t> En la boleta que analizamos, acumulé 12 Pesos Mi Club. Este descuento no se le da a los otros clientes. Supongamos que la historia dice que sólo el 70% de los Pesos Mi Club acumulados finalmente se canjean, entonces el valor que Líder espera pagar es de sólo $ 8,4.</a:t>
            </a:r>
          </a:p>
          <a:p>
            <a:pPr algn="just">
              <a:buFont typeface="Arial" pitchFamily="34" charset="0"/>
              <a:buChar char="•"/>
            </a:pPr>
            <a:endParaRPr lang="es-ES_tradnl" dirty="0"/>
          </a:p>
          <a:p>
            <a:pPr algn="just">
              <a:buFont typeface="Arial" pitchFamily="34" charset="0"/>
              <a:buChar char="•"/>
            </a:pPr>
            <a:r>
              <a:rPr lang="es-ES_tradnl" dirty="0"/>
              <a:t> Esto no quiere decir que yo vaya a canjear sólo $ 8,4, sino que el efecto promedio entre los clientes que canjean y los que no da ese valor. Así yo canjeare mis $ 12 y otro $ 0.</a:t>
            </a:r>
          </a:p>
          <a:p>
            <a:pPr algn="just">
              <a:buFont typeface="Arial" pitchFamily="34" charset="0"/>
              <a:buChar char="•"/>
            </a:pPr>
            <a:endParaRPr lang="es-ES_tradnl" dirty="0"/>
          </a:p>
          <a:p>
            <a:pPr algn="just">
              <a:buFont typeface="Arial" pitchFamily="34" charset="0"/>
              <a:buChar char="•"/>
            </a:pPr>
            <a:r>
              <a:rPr lang="es-ES_tradnl" dirty="0"/>
              <a:t> Líder debiese reconocer ingresos de actividades ordinarias por $ 1.539,6 y dejar una provisión que refleja su obligación de pagar en el futuro los $ 8,4.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Programas de </a:t>
            </a:r>
            <a:r>
              <a:rPr lang="es-ES_tradnl" sz="2400" dirty="0" err="1"/>
              <a:t>Fidelización</a:t>
            </a:r>
            <a:r>
              <a:rPr lang="es-ES_tradnl" sz="2400" dirty="0"/>
              <a:t> – valor razonable</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24686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632311"/>
          </a:xfrm>
          <a:prstGeom prst="rect">
            <a:avLst/>
          </a:prstGeom>
          <a:noFill/>
        </p:spPr>
        <p:txBody>
          <a:bodyPr wrap="square" rtlCol="0">
            <a:spAutoFit/>
          </a:bodyPr>
          <a:lstStyle/>
          <a:p>
            <a:endParaRPr lang="es-ES_tradnl" dirty="0"/>
          </a:p>
          <a:p>
            <a:r>
              <a:rPr lang="es-ES_tradnl" dirty="0"/>
              <a:t> </a:t>
            </a:r>
            <a:r>
              <a:rPr lang="es-ES_tradnl" u="sng" dirty="0"/>
              <a:t>Asientos (sin IVA para simplificar)</a:t>
            </a:r>
            <a:r>
              <a:rPr lang="es-ES_tradnl" dirty="0"/>
              <a:t>:</a:t>
            </a:r>
          </a:p>
          <a:p>
            <a:pPr>
              <a:lnSpc>
                <a:spcPct val="150000"/>
              </a:lnSpc>
            </a:pPr>
            <a:r>
              <a:rPr lang="es-ES_tradnl" dirty="0"/>
              <a:t> Cuentas por cobrar	- </a:t>
            </a:r>
            <a:r>
              <a:rPr lang="es-ES_tradnl" dirty="0" err="1"/>
              <a:t>Transbank</a:t>
            </a:r>
            <a:r>
              <a:rPr lang="es-ES_tradnl" dirty="0"/>
              <a:t>			    1.548,0</a:t>
            </a:r>
          </a:p>
          <a:p>
            <a:pPr>
              <a:lnSpc>
                <a:spcPct val="150000"/>
              </a:lnSpc>
            </a:pPr>
            <a:r>
              <a:rPr lang="es-ES_tradnl" dirty="0"/>
              <a:t> Ingresos Diferidos – programa de puntos			              8,4</a:t>
            </a:r>
          </a:p>
          <a:p>
            <a:pPr>
              <a:lnSpc>
                <a:spcPct val="150000"/>
              </a:lnSpc>
            </a:pPr>
            <a:r>
              <a:rPr lang="es-ES_tradnl" dirty="0"/>
              <a:t> Ingreso de Actividades Ordinarias - venta de bienes		      1.539,6</a:t>
            </a:r>
          </a:p>
          <a:p>
            <a:endParaRPr lang="es-ES_tradnl" dirty="0"/>
          </a:p>
          <a:p>
            <a:pPr>
              <a:buFont typeface="Arial" pitchFamily="34" charset="0"/>
              <a:buChar char="•"/>
            </a:pPr>
            <a:r>
              <a:rPr lang="es-ES_tradnl" b="1" dirty="0"/>
              <a:t> Reconoceremos</a:t>
            </a:r>
            <a:r>
              <a:rPr lang="es-ES_tradnl" dirty="0"/>
              <a:t> “la contraprestación asignada a los créditos-premio [Pesos Mi Club] como ingresos de actividades ordinarias </a:t>
            </a:r>
            <a:r>
              <a:rPr lang="es-ES_tradnl" b="1" dirty="0"/>
              <a:t>cuando</a:t>
            </a:r>
            <a:r>
              <a:rPr lang="es-ES_tradnl" dirty="0"/>
              <a:t> éstos </a:t>
            </a:r>
            <a:r>
              <a:rPr lang="es-ES_tradnl" b="1" dirty="0"/>
              <a:t>sean canjeados</a:t>
            </a:r>
            <a:r>
              <a:rPr lang="es-ES_tradnl" dirty="0"/>
              <a:t>” (Nº 7, CINIIF 13). </a:t>
            </a:r>
          </a:p>
          <a:p>
            <a:endParaRPr lang="es-ES_tradnl" dirty="0"/>
          </a:p>
          <a:p>
            <a:pPr>
              <a:buFont typeface="Arial" pitchFamily="34" charset="0"/>
              <a:buChar char="•"/>
            </a:pPr>
            <a:r>
              <a:rPr lang="es-ES_tradnl" dirty="0"/>
              <a:t> Cuando el primero de septiembre de 2014 yo realice la primera compra del mes saldrá mi “Cheque Ahorro”, que traerá toda la acumulación de Pesos Mi Club de 3 meses. Digamos que acumulé $ 20.000 que ocuparé para pagar mi próxima compra de $ 96.000. </a:t>
            </a:r>
          </a:p>
          <a:p>
            <a:endParaRPr lang="es-ES_tradnl" u="sng" dirty="0"/>
          </a:p>
          <a:p>
            <a:r>
              <a:rPr lang="es-ES_tradnl" u="sng" dirty="0"/>
              <a:t>Asientos (sin IVA para simplificar)</a:t>
            </a:r>
            <a:r>
              <a:rPr lang="es-ES_tradnl" dirty="0"/>
              <a:t>:</a:t>
            </a:r>
          </a:p>
          <a:p>
            <a:pPr>
              <a:lnSpc>
                <a:spcPct val="150000"/>
              </a:lnSpc>
            </a:pPr>
            <a:r>
              <a:rPr lang="es-ES_tradnl" dirty="0"/>
              <a:t> Cuentas por cobrar	- </a:t>
            </a:r>
            <a:r>
              <a:rPr lang="es-ES_tradnl" dirty="0" err="1"/>
              <a:t>Transbank</a:t>
            </a:r>
            <a:r>
              <a:rPr lang="es-ES_tradnl" dirty="0"/>
              <a:t>			    76.000</a:t>
            </a:r>
          </a:p>
          <a:p>
            <a:pPr>
              <a:lnSpc>
                <a:spcPct val="150000"/>
              </a:lnSpc>
            </a:pPr>
            <a:r>
              <a:rPr lang="es-ES_tradnl" dirty="0"/>
              <a:t> Ingresos Diferidos – programa de puntos		    20.000</a:t>
            </a:r>
          </a:p>
          <a:p>
            <a:pPr>
              <a:lnSpc>
                <a:spcPct val="150000"/>
              </a:lnSpc>
            </a:pPr>
            <a:r>
              <a:rPr lang="es-ES_tradnl" dirty="0"/>
              <a:t> Ingreso de Actividades Ordinarias - venta de bienes		      96.000</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cxnSp>
        <p:nvCxnSpPr>
          <p:cNvPr id="8" name="7 Conector recto"/>
          <p:cNvCxnSpPr/>
          <p:nvPr/>
        </p:nvCxnSpPr>
        <p:spPr>
          <a:xfrm>
            <a:off x="7668344" y="1628800"/>
            <a:ext cx="0" cy="1296144"/>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0" name="9 Conector recto"/>
          <p:cNvCxnSpPr/>
          <p:nvPr/>
        </p:nvCxnSpPr>
        <p:spPr>
          <a:xfrm>
            <a:off x="107504" y="1628800"/>
            <a:ext cx="0" cy="1296144"/>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10 Conector recto"/>
          <p:cNvCxnSpPr/>
          <p:nvPr/>
        </p:nvCxnSpPr>
        <p:spPr>
          <a:xfrm>
            <a:off x="7596336" y="5229200"/>
            <a:ext cx="0" cy="1296144"/>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2" name="11 Conector recto"/>
          <p:cNvCxnSpPr/>
          <p:nvPr/>
        </p:nvCxnSpPr>
        <p:spPr>
          <a:xfrm>
            <a:off x="107504" y="5301208"/>
            <a:ext cx="0" cy="1296144"/>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0" end="1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11" end="1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12" end="1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13" end="1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Programas de </a:t>
            </a:r>
            <a:r>
              <a:rPr lang="es-ES_tradnl" sz="2400" dirty="0" err="1"/>
              <a:t>Fidelización</a:t>
            </a:r>
            <a:r>
              <a:rPr lang="es-ES_tradnl" sz="2400" dirty="0"/>
              <a:t> – Mi Club Líder</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71601"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856984" cy="5078313"/>
          </a:xfrm>
          <a:prstGeom prst="rect">
            <a:avLst/>
          </a:prstGeom>
          <a:noFill/>
        </p:spPr>
        <p:txBody>
          <a:bodyPr wrap="square" rtlCol="0">
            <a:spAutoFit/>
          </a:bodyPr>
          <a:lstStyle/>
          <a:p>
            <a:pPr>
              <a:buFont typeface="Arial" pitchFamily="34" charset="0"/>
              <a:buChar char="•"/>
            </a:pPr>
            <a:r>
              <a:rPr lang="es-ES_tradnl" dirty="0"/>
              <a:t> Veamos como lo explica </a:t>
            </a:r>
            <a:r>
              <a:rPr lang="es-ES_tradnl" b="1" dirty="0" err="1"/>
              <a:t>Walmart</a:t>
            </a:r>
            <a:r>
              <a:rPr lang="es-ES_tradnl" b="1" dirty="0"/>
              <a:t> Chile </a:t>
            </a:r>
            <a:r>
              <a:rPr lang="es-ES_tradnl" dirty="0"/>
              <a:t>en sus Estados Financieros 2012, nota 3.22:</a:t>
            </a:r>
          </a:p>
          <a:p>
            <a:endParaRPr lang="es-ES_tradnl" dirty="0"/>
          </a:p>
          <a:p>
            <a:pPr algn="just"/>
            <a:r>
              <a:rPr lang="es-ES_tradnl" dirty="0"/>
              <a:t>“</a:t>
            </a:r>
            <a:r>
              <a:rPr lang="es-CL" dirty="0" err="1"/>
              <a:t>Walmart</a:t>
            </a:r>
            <a:r>
              <a:rPr lang="es-CL" dirty="0"/>
              <a:t> Chile mantiene un programa de </a:t>
            </a:r>
            <a:r>
              <a:rPr lang="es-CL" dirty="0" err="1"/>
              <a:t>fidelización</a:t>
            </a:r>
            <a:r>
              <a:rPr lang="es-CL" dirty="0"/>
              <a:t> de clientes denominado “</a:t>
            </a:r>
            <a:r>
              <a:rPr lang="es-CL" b="1" dirty="0"/>
              <a:t>Mi Club Líder</a:t>
            </a:r>
            <a:r>
              <a:rPr lang="es-CL" dirty="0"/>
              <a:t>”. Cada vez que un </a:t>
            </a:r>
            <a:r>
              <a:rPr lang="es-CL" b="1" dirty="0"/>
              <a:t>cliente adquiere </a:t>
            </a:r>
            <a:r>
              <a:rPr lang="es-CL" dirty="0"/>
              <a:t>un producto o servicio elegible, ya sea en </a:t>
            </a:r>
            <a:r>
              <a:rPr lang="es-CL" dirty="0" err="1"/>
              <a:t>Walmart</a:t>
            </a:r>
            <a:r>
              <a:rPr lang="es-CL" dirty="0"/>
              <a:t> Chile o en un comercio asociado, recibe “</a:t>
            </a:r>
            <a:r>
              <a:rPr lang="es-CL" b="1" dirty="0"/>
              <a:t>pesos Líder</a:t>
            </a:r>
            <a:r>
              <a:rPr lang="es-CL" dirty="0"/>
              <a:t>”, los cuales </a:t>
            </a:r>
            <a:r>
              <a:rPr lang="es-CL" b="1" dirty="0"/>
              <a:t>pueden</a:t>
            </a:r>
            <a:r>
              <a:rPr lang="es-CL" dirty="0"/>
              <a:t> ser </a:t>
            </a:r>
            <a:r>
              <a:rPr lang="es-CL" b="1" dirty="0"/>
              <a:t>canjeados por productos </a:t>
            </a:r>
            <a:r>
              <a:rPr lang="es-CL" dirty="0"/>
              <a:t>en el </a:t>
            </a:r>
            <a:r>
              <a:rPr lang="es-CL" b="1" dirty="0"/>
              <a:t>trimestre siguiente </a:t>
            </a:r>
            <a:r>
              <a:rPr lang="es-CL" dirty="0"/>
              <a:t>al cual son generados. De acuerdo a la IFRIC 13, </a:t>
            </a:r>
            <a:r>
              <a:rPr lang="es-CL" b="1" dirty="0"/>
              <a:t>cada vez </a:t>
            </a:r>
            <a:r>
              <a:rPr lang="es-CL" dirty="0"/>
              <a:t>que un </a:t>
            </a:r>
            <a:r>
              <a:rPr lang="es-CL" b="1" dirty="0"/>
              <a:t>cliente adquiere </a:t>
            </a:r>
            <a:r>
              <a:rPr lang="es-CL" dirty="0"/>
              <a:t>un producto o servicios que otorga “pesos Líder”, </a:t>
            </a:r>
            <a:r>
              <a:rPr lang="es-CL" b="1" dirty="0"/>
              <a:t>el monto</a:t>
            </a:r>
            <a:r>
              <a:rPr lang="es-CL" dirty="0"/>
              <a:t> recibido se </a:t>
            </a:r>
            <a:r>
              <a:rPr lang="es-CL" b="1" dirty="0"/>
              <a:t>asigna</a:t>
            </a:r>
            <a:r>
              <a:rPr lang="es-CL" dirty="0"/>
              <a:t> proporcionalmente a los </a:t>
            </a:r>
            <a:r>
              <a:rPr lang="es-CL" b="1" dirty="0"/>
              <a:t>productos adquiridos</a:t>
            </a:r>
            <a:r>
              <a:rPr lang="es-CL" dirty="0"/>
              <a:t>, quedando estos “</a:t>
            </a:r>
            <a:r>
              <a:rPr lang="es-CL" b="1" dirty="0"/>
              <a:t>pesos Líder</a:t>
            </a:r>
            <a:r>
              <a:rPr lang="es-CL" dirty="0"/>
              <a:t>” como un </a:t>
            </a:r>
            <a:r>
              <a:rPr lang="es-CL" b="1" dirty="0"/>
              <a:t>ingreso diferido</a:t>
            </a:r>
            <a:r>
              <a:rPr lang="es-CL" dirty="0"/>
              <a:t> en el </a:t>
            </a:r>
            <a:r>
              <a:rPr lang="es-CL" b="1" dirty="0"/>
              <a:t>pasivo hasta el momento de su uso</a:t>
            </a:r>
            <a:r>
              <a:rPr lang="es-CL" dirty="0"/>
              <a:t>. El </a:t>
            </a:r>
            <a:r>
              <a:rPr lang="es-CL" b="1" dirty="0"/>
              <a:t>monto</a:t>
            </a:r>
            <a:r>
              <a:rPr lang="es-CL" dirty="0"/>
              <a:t> del </a:t>
            </a:r>
            <a:r>
              <a:rPr lang="es-CL" b="1" dirty="0"/>
              <a:t>ingreso diferido </a:t>
            </a:r>
            <a:r>
              <a:rPr lang="es-CL" dirty="0"/>
              <a:t>considera la </a:t>
            </a:r>
            <a:r>
              <a:rPr lang="es-CL" b="1" dirty="0"/>
              <a:t>estimación</a:t>
            </a:r>
            <a:r>
              <a:rPr lang="es-CL" dirty="0"/>
              <a:t> de la </a:t>
            </a:r>
            <a:r>
              <a:rPr lang="es-CL" b="1" dirty="0"/>
              <a:t>probabilidad</a:t>
            </a:r>
            <a:r>
              <a:rPr lang="es-CL" dirty="0"/>
              <a:t> de </a:t>
            </a:r>
            <a:r>
              <a:rPr lang="es-CL" b="1" dirty="0"/>
              <a:t>uso</a:t>
            </a:r>
            <a:r>
              <a:rPr lang="es-CL" dirty="0"/>
              <a:t> de dichos “pesos Líder”, la cual es </a:t>
            </a:r>
            <a:r>
              <a:rPr lang="es-CL" b="1" dirty="0"/>
              <a:t>calculada</a:t>
            </a:r>
            <a:r>
              <a:rPr lang="es-CL" dirty="0"/>
              <a:t> utilizando </a:t>
            </a:r>
            <a:r>
              <a:rPr lang="es-CL" b="1" dirty="0"/>
              <a:t>estadísticas históricas</a:t>
            </a:r>
            <a:r>
              <a:rPr lang="es-CL" dirty="0"/>
              <a:t> de </a:t>
            </a:r>
            <a:r>
              <a:rPr lang="es-CL" b="1" dirty="0"/>
              <a:t>vencimientos</a:t>
            </a:r>
            <a:r>
              <a:rPr lang="es-CL" dirty="0"/>
              <a:t> de </a:t>
            </a:r>
            <a:r>
              <a:rPr lang="es-CL" b="1" dirty="0"/>
              <a:t>puntos no canjeados</a:t>
            </a:r>
            <a:r>
              <a:rPr lang="es-CL" dirty="0"/>
              <a:t>. El </a:t>
            </a:r>
            <a:r>
              <a:rPr lang="es-CL" b="1" dirty="0"/>
              <a:t>valor razonable</a:t>
            </a:r>
            <a:r>
              <a:rPr lang="es-CL" dirty="0"/>
              <a:t> de los “pesos Líder” es </a:t>
            </a:r>
            <a:r>
              <a:rPr lang="es-CL" b="1" dirty="0"/>
              <a:t>equivalente</a:t>
            </a:r>
            <a:r>
              <a:rPr lang="es-CL" dirty="0"/>
              <a:t> a la misma cantidad de pesos expresada en la moneda funcional de la Sociedad, </a:t>
            </a:r>
            <a:r>
              <a:rPr lang="es-CL" b="1" dirty="0"/>
              <a:t>peso chileno</a:t>
            </a:r>
            <a:r>
              <a:rPr lang="es-CL" dirty="0"/>
              <a:t>. Los "pesos Líder" son usados por los clientes como medio de pago por sus compras en los locales de la Sociedad.”</a:t>
            </a:r>
          </a:p>
          <a:p>
            <a:pPr algn="just"/>
            <a:endParaRPr lang="es-ES_tradnl" dirty="0"/>
          </a:p>
          <a:p>
            <a:pPr algn="just"/>
            <a:r>
              <a:rPr lang="es-ES_tradnl" dirty="0"/>
              <a:t>       ¿Si </a:t>
            </a:r>
            <a:r>
              <a:rPr lang="es-ES_tradnl" dirty="0" err="1"/>
              <a:t>Walmart</a:t>
            </a:r>
            <a:r>
              <a:rPr lang="es-ES_tradnl" dirty="0"/>
              <a:t> provisionó sólo el 80% de mis puntos como cuadró sus cuentas si yo canjee el 100% de mis 20.000 Pesos Mi Club?</a:t>
            </a:r>
            <a:endParaRPr lang="es-CL" dirty="0"/>
          </a:p>
          <a:p>
            <a:pPr algn="just"/>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251520" y="5229200"/>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Ingreso de actividades ordinarias – ejemplos Ilustrativos - NIC 18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717009"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Facturación sin entrega</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71905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856984" cy="5909310"/>
          </a:xfrm>
          <a:prstGeom prst="rect">
            <a:avLst/>
          </a:prstGeom>
          <a:noFill/>
        </p:spPr>
        <p:txBody>
          <a:bodyPr wrap="square" rtlCol="0">
            <a:spAutoFit/>
          </a:bodyPr>
          <a:lstStyle/>
          <a:p>
            <a:pPr>
              <a:buFont typeface="Arial" pitchFamily="34" charset="0"/>
              <a:buChar char="•"/>
            </a:pPr>
            <a:r>
              <a:rPr lang="es-ES_tradnl" dirty="0"/>
              <a:t> “</a:t>
            </a:r>
            <a:r>
              <a:rPr lang="es-ES_tradnl" i="1" dirty="0"/>
              <a:t>Ventas del tipo “</a:t>
            </a:r>
            <a:r>
              <a:rPr lang="es-ES_tradnl" b="1" i="1" dirty="0"/>
              <a:t>facturación sin entrega</a:t>
            </a:r>
            <a:r>
              <a:rPr lang="es-ES_tradnl" i="1" dirty="0"/>
              <a:t>” en las cuales la </a:t>
            </a:r>
            <a:r>
              <a:rPr lang="es-ES_tradnl" b="1" i="1" dirty="0"/>
              <a:t>entrega</a:t>
            </a:r>
            <a:r>
              <a:rPr lang="es-ES_tradnl" i="1" dirty="0"/>
              <a:t> </a:t>
            </a:r>
            <a:r>
              <a:rPr lang="es-ES_tradnl" b="1" i="1" dirty="0"/>
              <a:t>se pospone </a:t>
            </a:r>
            <a:r>
              <a:rPr lang="es-ES_tradnl" i="1" dirty="0"/>
              <a:t>a </a:t>
            </a:r>
            <a:r>
              <a:rPr lang="es-ES_tradnl" b="1" i="1" dirty="0"/>
              <a:t>voluntad </a:t>
            </a:r>
            <a:r>
              <a:rPr lang="es-ES_tradnl" i="1" dirty="0"/>
              <a:t>del </a:t>
            </a:r>
            <a:r>
              <a:rPr lang="es-ES_tradnl" b="1" i="1" dirty="0"/>
              <a:t>comprador</a:t>
            </a:r>
            <a:r>
              <a:rPr lang="es-ES_tradnl" i="1" dirty="0"/>
              <a:t>, que sin embargo adquiere la titularidad de los bienes y </a:t>
            </a:r>
            <a:r>
              <a:rPr lang="es-ES_tradnl" b="1" i="1" dirty="0"/>
              <a:t>acepta</a:t>
            </a:r>
            <a:r>
              <a:rPr lang="es-ES_tradnl" i="1" dirty="0"/>
              <a:t> la </a:t>
            </a:r>
            <a:r>
              <a:rPr lang="es-ES_tradnl" b="1" i="1" dirty="0"/>
              <a:t>facturación</a:t>
            </a:r>
            <a:r>
              <a:rPr lang="es-ES_tradnl" i="1" dirty="0"/>
              <a:t>.</a:t>
            </a:r>
          </a:p>
          <a:p>
            <a:pPr>
              <a:buFont typeface="Arial" pitchFamily="34" charset="0"/>
              <a:buChar char="•"/>
            </a:pPr>
            <a:endParaRPr lang="es-ES_tradnl" dirty="0"/>
          </a:p>
          <a:p>
            <a:r>
              <a:rPr lang="es-ES_tradnl" dirty="0"/>
              <a:t>Los </a:t>
            </a:r>
            <a:r>
              <a:rPr lang="es-ES_tradnl" b="1" dirty="0"/>
              <a:t>ingresos </a:t>
            </a:r>
            <a:r>
              <a:rPr lang="es-ES_tradnl" dirty="0"/>
              <a:t>de actividades ordinarias se </a:t>
            </a:r>
            <a:r>
              <a:rPr lang="es-ES_tradnl" b="1" dirty="0"/>
              <a:t>reconocerán</a:t>
            </a:r>
            <a:r>
              <a:rPr lang="es-ES_tradnl" dirty="0"/>
              <a:t> cuando el comprador adquiera la </a:t>
            </a:r>
            <a:r>
              <a:rPr lang="es-ES_tradnl" b="1" dirty="0"/>
              <a:t>titularidad</a:t>
            </a:r>
            <a:r>
              <a:rPr lang="es-ES_tradnl" dirty="0"/>
              <a:t>, siempre que:</a:t>
            </a:r>
          </a:p>
          <a:p>
            <a:pPr marL="342900" indent="-342900">
              <a:buAutoNum type="alphaLcParenR"/>
            </a:pPr>
            <a:r>
              <a:rPr lang="es-ES_tradnl" dirty="0"/>
              <a:t>Sea </a:t>
            </a:r>
            <a:r>
              <a:rPr lang="es-ES_tradnl" b="1" dirty="0"/>
              <a:t>probable</a:t>
            </a:r>
            <a:r>
              <a:rPr lang="es-ES_tradnl" dirty="0"/>
              <a:t> que se efectuará la </a:t>
            </a:r>
            <a:r>
              <a:rPr lang="es-ES_tradnl" b="1" dirty="0"/>
              <a:t>entrega</a:t>
            </a:r>
            <a:r>
              <a:rPr lang="es-ES_tradnl" dirty="0"/>
              <a:t>;</a:t>
            </a:r>
          </a:p>
          <a:p>
            <a:pPr marL="342900" indent="-342900">
              <a:buAutoNum type="alphaLcParenR"/>
            </a:pPr>
            <a:r>
              <a:rPr lang="es-ES_tradnl" dirty="0"/>
              <a:t>La </a:t>
            </a:r>
            <a:r>
              <a:rPr lang="es-ES_tradnl" b="1" dirty="0"/>
              <a:t>partida</a:t>
            </a:r>
            <a:r>
              <a:rPr lang="es-ES_tradnl" dirty="0"/>
              <a:t> está </a:t>
            </a:r>
            <a:r>
              <a:rPr lang="es-ES_tradnl" b="1" dirty="0"/>
              <a:t>disponibl</a:t>
            </a:r>
            <a:r>
              <a:rPr lang="es-ES_tradnl" dirty="0"/>
              <a:t>e, perfectamente </a:t>
            </a:r>
            <a:r>
              <a:rPr lang="es-ES_tradnl" b="1" dirty="0"/>
              <a:t>identificada </a:t>
            </a:r>
            <a:r>
              <a:rPr lang="es-ES_tradnl" dirty="0"/>
              <a:t>y </a:t>
            </a:r>
            <a:r>
              <a:rPr lang="es-ES_tradnl" b="1" dirty="0"/>
              <a:t>dispuesta</a:t>
            </a:r>
            <a:r>
              <a:rPr lang="es-ES_tradnl" dirty="0"/>
              <a:t> para la </a:t>
            </a:r>
            <a:r>
              <a:rPr lang="es-ES_tradnl" b="1" dirty="0"/>
              <a:t>entrega </a:t>
            </a:r>
            <a:r>
              <a:rPr lang="es-ES_tradnl" dirty="0"/>
              <a:t>al comprador, en el momento de reconocer la venta;   </a:t>
            </a:r>
          </a:p>
          <a:p>
            <a:pPr marL="342900" indent="-342900">
              <a:buAutoNum type="alphaLcParenR"/>
            </a:pPr>
            <a:r>
              <a:rPr lang="es-ES_tradnl" dirty="0"/>
              <a:t>El </a:t>
            </a:r>
            <a:r>
              <a:rPr lang="es-ES_tradnl" b="1" dirty="0"/>
              <a:t>comprador</a:t>
            </a:r>
            <a:r>
              <a:rPr lang="es-ES_tradnl" dirty="0"/>
              <a:t> </a:t>
            </a:r>
            <a:r>
              <a:rPr lang="es-ES_tradnl" b="1" dirty="0"/>
              <a:t>reconozca</a:t>
            </a:r>
            <a:r>
              <a:rPr lang="es-ES_tradnl" dirty="0"/>
              <a:t> específicamente las </a:t>
            </a:r>
            <a:r>
              <a:rPr lang="es-ES_tradnl" b="1" dirty="0"/>
              <a:t>condiciones</a:t>
            </a:r>
            <a:r>
              <a:rPr lang="es-ES_tradnl" dirty="0"/>
              <a:t> de entrega diferida;  y</a:t>
            </a:r>
          </a:p>
          <a:p>
            <a:pPr marL="342900" indent="-342900">
              <a:buAutoNum type="alphaLcParenR"/>
            </a:pPr>
            <a:r>
              <a:rPr lang="es-ES_tradnl" dirty="0"/>
              <a:t>Se apliquen las </a:t>
            </a:r>
            <a:r>
              <a:rPr lang="es-ES_tradnl" b="1" dirty="0"/>
              <a:t>condiciones usuales de pago</a:t>
            </a:r>
            <a:r>
              <a:rPr lang="es-ES_tradnl" dirty="0"/>
              <a:t>” (Nº 1, NIC 18 EI)</a:t>
            </a:r>
          </a:p>
          <a:p>
            <a:pPr marL="342900" indent="-342900"/>
            <a:endParaRPr lang="es-ES_tradnl" dirty="0"/>
          </a:p>
          <a:p>
            <a:pPr>
              <a:buFont typeface="Arial" pitchFamily="34" charset="0"/>
              <a:buChar char="•"/>
            </a:pPr>
            <a:r>
              <a:rPr lang="es-ES_tradnl" dirty="0"/>
              <a:t> El cliente puede reconocer la condición, por ejemplo, con una carta en que solicita le facturen pero no le entreguen, porque no tiene capacidad de bodega. Esto puede tener sentido para obtener un descuento por volumen.</a:t>
            </a:r>
          </a:p>
          <a:p>
            <a:pPr>
              <a:buFont typeface="Arial" pitchFamily="34" charset="0"/>
              <a:buChar char="•"/>
            </a:pPr>
            <a:endParaRPr lang="es-ES_tradnl" dirty="0"/>
          </a:p>
          <a:p>
            <a:pPr>
              <a:buFont typeface="Arial" pitchFamily="34" charset="0"/>
              <a:buChar char="•"/>
            </a:pPr>
            <a:r>
              <a:rPr lang="es-ES_tradnl" dirty="0"/>
              <a:t> Debemos revisar que la condición de pago sea similar que las facturas anteriores. Sino demuestra que no tiene la intención de retirar lo antes posible y puede ser una simulación.</a:t>
            </a:r>
          </a:p>
          <a:p>
            <a:pPr>
              <a:buFont typeface="Arial" pitchFamily="34" charset="0"/>
              <a:buChar char="•"/>
            </a:pPr>
            <a:endParaRPr lang="es-ES_tradnl" dirty="0"/>
          </a:p>
          <a:p>
            <a:pPr>
              <a:buFont typeface="Arial" pitchFamily="34" charset="0"/>
              <a:buChar char="•"/>
            </a:pPr>
            <a:r>
              <a:rPr lang="es-ES_tradnl" dirty="0"/>
              <a:t> </a:t>
            </a:r>
            <a:r>
              <a:rPr lang="es-ES_tradnl" b="1" dirty="0"/>
              <a:t>Ejemplo</a:t>
            </a:r>
            <a:r>
              <a:rPr lang="es-ES_tradnl" dirty="0"/>
              <a:t>: si hay una carta para no entregar pero el cliente normalmente paga a 60 días y esta factura está emitida a 180 días, es probable que exista un acuerdo no escrito con el cliente para anticipar facturación.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Contratos de Construcción – NIC 11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469201"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Reconocimiento de ingresos - Construcción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428244"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lgn="just">
              <a:buFont typeface="Arial" pitchFamily="34" charset="0"/>
              <a:buChar char="•"/>
            </a:pPr>
            <a:r>
              <a:rPr lang="es-ES_tradnl" dirty="0"/>
              <a:t>  “Cuando el resultado de un </a:t>
            </a:r>
            <a:r>
              <a:rPr lang="es-ES_tradnl" b="1" dirty="0"/>
              <a:t>contrato de construcción </a:t>
            </a:r>
            <a:r>
              <a:rPr lang="es-ES_tradnl" dirty="0"/>
              <a:t>puede ser estimado con suficiente fiabilidad … los </a:t>
            </a:r>
            <a:r>
              <a:rPr lang="es-ES_tradnl" b="1" dirty="0"/>
              <a:t>ingresos </a:t>
            </a:r>
            <a:r>
              <a:rPr lang="es-ES_tradnl" dirty="0"/>
              <a:t>de actividades ordinarias y los </a:t>
            </a:r>
            <a:r>
              <a:rPr lang="es-ES_tradnl" b="1" dirty="0"/>
              <a:t>costos asociados </a:t>
            </a:r>
            <a:r>
              <a:rPr lang="es-ES_tradnl" dirty="0"/>
              <a:t>con el mismo deben ser </a:t>
            </a:r>
            <a:r>
              <a:rPr lang="es-ES_tradnl" b="1" dirty="0"/>
              <a:t>reconocidos</a:t>
            </a:r>
            <a:r>
              <a:rPr lang="es-ES_tradnl" dirty="0"/>
              <a:t>  …[con el] </a:t>
            </a:r>
            <a:r>
              <a:rPr lang="es-ES_tradnl" b="1" dirty="0"/>
              <a:t>estado de realización </a:t>
            </a:r>
            <a:r>
              <a:rPr lang="es-ES_tradnl" dirty="0"/>
              <a:t>de la </a:t>
            </a:r>
            <a:r>
              <a:rPr lang="es-ES_tradnl" b="1" dirty="0"/>
              <a:t>actividad</a:t>
            </a:r>
            <a:r>
              <a:rPr lang="es-ES_tradnl" dirty="0"/>
              <a:t> producida” (Nº 24, NIC 11). </a:t>
            </a:r>
          </a:p>
          <a:p>
            <a:pPr algn="just">
              <a:buFont typeface="Arial" pitchFamily="34" charset="0"/>
              <a:buChar char="•"/>
            </a:pPr>
            <a:endParaRPr lang="es-ES_tradnl" dirty="0"/>
          </a:p>
          <a:p>
            <a:pPr algn="just">
              <a:buFont typeface="Arial" pitchFamily="34" charset="0"/>
              <a:buChar char="•"/>
            </a:pPr>
            <a:r>
              <a:rPr lang="es-ES_tradnl" dirty="0"/>
              <a:t> Podemos observar que esto es </a:t>
            </a:r>
            <a:r>
              <a:rPr lang="es-ES_tradnl" b="1" dirty="0"/>
              <a:t>similar</a:t>
            </a:r>
            <a:r>
              <a:rPr lang="es-ES_tradnl" dirty="0"/>
              <a:t> a los servicios, con el </a:t>
            </a:r>
            <a:r>
              <a:rPr lang="es-ES_tradnl" b="1" dirty="0"/>
              <a:t>método</a:t>
            </a:r>
            <a:r>
              <a:rPr lang="es-ES_tradnl" dirty="0"/>
              <a:t> del </a:t>
            </a:r>
            <a:r>
              <a:rPr lang="es-ES_tradnl" b="1" dirty="0"/>
              <a:t>porcentaje</a:t>
            </a:r>
            <a:r>
              <a:rPr lang="es-ES_tradnl" dirty="0"/>
              <a:t> de </a:t>
            </a:r>
            <a:r>
              <a:rPr lang="es-ES_tradnl" b="1" dirty="0"/>
              <a:t>realización</a:t>
            </a:r>
            <a:r>
              <a:rPr lang="es-ES_tradnl" dirty="0"/>
              <a:t>, que en este caso se llama </a:t>
            </a:r>
            <a:r>
              <a:rPr lang="es-ES_tradnl" b="1" dirty="0"/>
              <a:t>método del porcentaje de terminación</a:t>
            </a:r>
            <a:r>
              <a:rPr lang="es-ES_tradnl" dirty="0"/>
              <a:t>.  Recordemos que hay servicio relacionados con la construcción, como el de los arquitectos o el de los instaladores.</a:t>
            </a:r>
          </a:p>
          <a:p>
            <a:pPr algn="just">
              <a:buFont typeface="Arial" pitchFamily="34" charset="0"/>
              <a:buChar char="•"/>
            </a:pPr>
            <a:endParaRPr lang="es-ES_tradnl" dirty="0"/>
          </a:p>
          <a:p>
            <a:pPr algn="just">
              <a:buFont typeface="Arial" pitchFamily="34" charset="0"/>
              <a:buChar char="•"/>
            </a:pPr>
            <a:r>
              <a:rPr lang="es-ES_tradnl" dirty="0"/>
              <a:t> Tipos de contratos de construcción:</a:t>
            </a:r>
          </a:p>
          <a:p>
            <a:pPr algn="just">
              <a:buFont typeface="Wingdings" pitchFamily="2" charset="2"/>
              <a:buChar char="Ø"/>
            </a:pPr>
            <a:r>
              <a:rPr lang="es-ES_tradnl" dirty="0"/>
              <a:t> “Un </a:t>
            </a:r>
            <a:r>
              <a:rPr lang="es-ES_tradnl" b="1" dirty="0"/>
              <a:t>contrato de precio fijo </a:t>
            </a:r>
            <a:r>
              <a:rPr lang="es-ES_tradnl" dirty="0"/>
              <a:t>es un contrato de construcción en el que el </a:t>
            </a:r>
            <a:r>
              <a:rPr lang="es-ES_tradnl" b="1" dirty="0"/>
              <a:t>contratista</a:t>
            </a:r>
            <a:r>
              <a:rPr lang="es-ES_tradnl" dirty="0"/>
              <a:t> acuerda un </a:t>
            </a:r>
            <a:r>
              <a:rPr lang="es-ES_tradnl" b="1" dirty="0"/>
              <a:t>precio fijo</a:t>
            </a:r>
            <a:r>
              <a:rPr lang="es-ES_tradnl" dirty="0"/>
              <a:t>, </a:t>
            </a:r>
            <a:r>
              <a:rPr lang="es-ES_tradnl" b="1" dirty="0"/>
              <a:t>o</a:t>
            </a:r>
            <a:r>
              <a:rPr lang="es-ES_tradnl" dirty="0"/>
              <a:t> una cantidad </a:t>
            </a:r>
            <a:r>
              <a:rPr lang="es-ES_tradnl" b="1" dirty="0"/>
              <a:t>fija por unidad de producto</a:t>
            </a:r>
            <a:r>
              <a:rPr lang="es-ES_tradnl" dirty="0"/>
              <a:t>, y en algunos casos tales precios están sujetos a cláusulas de revisión si aumentan los costos” (Nº 3, NIC 11 ). </a:t>
            </a:r>
          </a:p>
          <a:p>
            <a:pPr algn="just"/>
            <a:r>
              <a:rPr lang="es-ES_tradnl" b="1" dirty="0"/>
              <a:t>Ejemplo: </a:t>
            </a:r>
            <a:r>
              <a:rPr lang="es-ES_tradnl" dirty="0"/>
              <a:t>Construir un edificio de 10.000 m2 cobrando un precio de UF 200.000 por el contrato o cobrando un precio fijo por metro cuadrado construido, pactando 20 UF/m2</a:t>
            </a:r>
          </a:p>
          <a:p>
            <a:pPr algn="just"/>
            <a:endParaRPr lang="es-ES_tradnl" dirty="0"/>
          </a:p>
          <a:p>
            <a:pPr algn="just">
              <a:buFont typeface="Wingdings" pitchFamily="2" charset="2"/>
              <a:buChar char="Ø"/>
            </a:pPr>
            <a:r>
              <a:rPr lang="es-ES_tradnl" dirty="0"/>
              <a:t> “Un </a:t>
            </a:r>
            <a:r>
              <a:rPr lang="es-ES_tradnl" b="1" dirty="0"/>
              <a:t>contrato de margen sobre el costo </a:t>
            </a:r>
            <a:r>
              <a:rPr lang="es-ES_tradnl" dirty="0"/>
              <a:t>es un contrato de construcción en el que se </a:t>
            </a:r>
            <a:r>
              <a:rPr lang="es-ES_tradnl" b="1" dirty="0"/>
              <a:t>reembolsan al contratista </a:t>
            </a:r>
            <a:r>
              <a:rPr lang="es-ES_tradnl" dirty="0"/>
              <a:t>los </a:t>
            </a:r>
            <a:r>
              <a:rPr lang="es-ES_tradnl" b="1" dirty="0"/>
              <a:t>costos</a:t>
            </a:r>
            <a:r>
              <a:rPr lang="es-ES_tradnl" dirty="0"/>
              <a:t> satisfechos por él y definidos previamente en el contrato, </a:t>
            </a:r>
            <a:r>
              <a:rPr lang="es-ES_tradnl" b="1" dirty="0"/>
              <a:t>más</a:t>
            </a:r>
            <a:r>
              <a:rPr lang="es-ES_tradnl" dirty="0"/>
              <a:t> un </a:t>
            </a:r>
            <a:r>
              <a:rPr lang="es-ES_tradnl" b="1" dirty="0"/>
              <a:t>porcentaje</a:t>
            </a:r>
            <a:r>
              <a:rPr lang="es-ES_tradnl" dirty="0"/>
              <a:t> de estos </a:t>
            </a:r>
            <a:r>
              <a:rPr lang="es-ES_tradnl" b="1" dirty="0"/>
              <a:t>costos o</a:t>
            </a:r>
            <a:r>
              <a:rPr lang="es-ES_tradnl" dirty="0"/>
              <a:t> una </a:t>
            </a:r>
            <a:r>
              <a:rPr lang="es-ES_tradnl" b="1" dirty="0"/>
              <a:t>cantidad fija</a:t>
            </a:r>
            <a:r>
              <a:rPr lang="es-ES_tradnl" dirty="0"/>
              <a:t>” (Nº 3, NIC 11 ). </a:t>
            </a:r>
          </a:p>
          <a:p>
            <a:pPr algn="just"/>
            <a:r>
              <a:rPr lang="es-ES_tradnl" b="1" dirty="0"/>
              <a:t>Ejemplo: </a:t>
            </a:r>
            <a:r>
              <a:rPr lang="es-ES_tradnl" dirty="0"/>
              <a:t>Cobrar todo costo incurrido más 8% o todo costo incurrido más 2 UF/m2.     </a:t>
            </a:r>
          </a:p>
          <a:p>
            <a:pPr algn="just"/>
            <a:endParaRPr lang="es-ES_tradnl" dirty="0"/>
          </a:p>
          <a:p>
            <a:pPr algn="just"/>
            <a:r>
              <a:rPr lang="es-ES_tradnl" dirty="0"/>
              <a:t>            ¿Quién tiene el riesgo de construcción en cada caso?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269777" y="6565180"/>
            <a:ext cx="216024" cy="26064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Reconocimiento de ingresos según tipo de contrato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140616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909310"/>
          </a:xfrm>
          <a:prstGeom prst="rect">
            <a:avLst/>
          </a:prstGeom>
          <a:noFill/>
        </p:spPr>
        <p:txBody>
          <a:bodyPr wrap="square" rtlCol="0">
            <a:spAutoFit/>
          </a:bodyPr>
          <a:lstStyle/>
          <a:p>
            <a:pPr algn="just">
              <a:buFont typeface="Arial" pitchFamily="34" charset="0"/>
              <a:buChar char="•"/>
            </a:pPr>
            <a:r>
              <a:rPr lang="es-ES_tradnl" dirty="0"/>
              <a:t> Los contratos de </a:t>
            </a:r>
            <a:r>
              <a:rPr lang="es-ES_tradnl" b="1" dirty="0"/>
              <a:t>precio fijo </a:t>
            </a:r>
            <a:r>
              <a:rPr lang="es-ES_tradnl" dirty="0"/>
              <a:t>pueden ser estimados con suficiente fiabilidad si:</a:t>
            </a:r>
          </a:p>
          <a:p>
            <a:pPr algn="just"/>
            <a:r>
              <a:rPr lang="es-ES_tradnl" dirty="0"/>
              <a:t>“a) los ingresos de actividades ordinarias totales del contrato pueden medirse con fiabilidad;</a:t>
            </a:r>
          </a:p>
          <a:p>
            <a:pPr algn="just"/>
            <a:r>
              <a:rPr lang="es-ES_tradnl" dirty="0"/>
              <a:t>  b) es </a:t>
            </a:r>
            <a:r>
              <a:rPr lang="es-ES_tradnl" b="1" dirty="0"/>
              <a:t>probable</a:t>
            </a:r>
            <a:r>
              <a:rPr lang="es-ES_tradnl" dirty="0"/>
              <a:t> que la entidad </a:t>
            </a:r>
            <a:r>
              <a:rPr lang="es-ES_tradnl" b="1" dirty="0"/>
              <a:t>obtenga</a:t>
            </a:r>
            <a:r>
              <a:rPr lang="es-ES_tradnl" dirty="0"/>
              <a:t> los </a:t>
            </a:r>
            <a:r>
              <a:rPr lang="es-ES_tradnl" b="1" dirty="0"/>
              <a:t>beneficios económicos </a:t>
            </a:r>
            <a:r>
              <a:rPr lang="es-ES_tradnl" dirty="0"/>
              <a:t>derivados del </a:t>
            </a:r>
            <a:r>
              <a:rPr lang="es-ES_tradnl" b="1" dirty="0"/>
              <a:t>contrato</a:t>
            </a:r>
            <a:r>
              <a:rPr lang="es-ES_tradnl" dirty="0"/>
              <a:t>;</a:t>
            </a:r>
          </a:p>
          <a:p>
            <a:pPr algn="just"/>
            <a:r>
              <a:rPr lang="es-ES_tradnl" dirty="0"/>
              <a:t>  c) tanto los costos que faltan para la terminación del contrato como el grado de realización, al final del periodo sobre el que se informa, pueden ser medidos con fiabilidad; y</a:t>
            </a:r>
          </a:p>
          <a:p>
            <a:pPr algn="just"/>
            <a:r>
              <a:rPr lang="es-ES_tradnl" dirty="0"/>
              <a:t> d) los </a:t>
            </a:r>
            <a:r>
              <a:rPr lang="es-ES_tradnl" b="1" dirty="0"/>
              <a:t>costos</a:t>
            </a:r>
            <a:r>
              <a:rPr lang="es-ES_tradnl" dirty="0"/>
              <a:t> atribuibles al </a:t>
            </a:r>
            <a:r>
              <a:rPr lang="es-ES_tradnl" b="1" dirty="0"/>
              <a:t>contrato</a:t>
            </a:r>
            <a:r>
              <a:rPr lang="es-ES_tradnl" dirty="0"/>
              <a:t> pueden ser claramente </a:t>
            </a:r>
            <a:r>
              <a:rPr lang="es-ES_tradnl" b="1" dirty="0"/>
              <a:t>identificados</a:t>
            </a:r>
            <a:r>
              <a:rPr lang="es-ES_tradnl" dirty="0"/>
              <a:t> y </a:t>
            </a:r>
            <a:r>
              <a:rPr lang="es-ES_tradnl" b="1" dirty="0"/>
              <a:t>medidos</a:t>
            </a:r>
            <a:r>
              <a:rPr lang="es-ES_tradnl" dirty="0"/>
              <a:t> con fiabilidad, de manera que los costos reales del contrato puedan ser comparados con las estimaciones previas de los mismos” (Nº 23, NIC 11 ). </a:t>
            </a:r>
          </a:p>
          <a:p>
            <a:pPr algn="just"/>
            <a:endParaRPr lang="es-ES_tradnl" dirty="0"/>
          </a:p>
          <a:p>
            <a:pPr algn="just">
              <a:buFont typeface="Arial" pitchFamily="34" charset="0"/>
              <a:buChar char="•"/>
            </a:pPr>
            <a:r>
              <a:rPr lang="es-ES_tradnl" dirty="0"/>
              <a:t> Los contratos de </a:t>
            </a:r>
            <a:r>
              <a:rPr lang="es-ES_tradnl" b="1" dirty="0"/>
              <a:t>margen sobre el costo </a:t>
            </a:r>
            <a:r>
              <a:rPr lang="es-ES_tradnl" dirty="0"/>
              <a:t>pueden ser estimados con suficiente fiabilidad si:</a:t>
            </a:r>
          </a:p>
          <a:p>
            <a:pPr algn="just"/>
            <a:r>
              <a:rPr lang="es-ES_tradnl" dirty="0"/>
              <a:t>“a) es </a:t>
            </a:r>
            <a:r>
              <a:rPr lang="es-ES_tradnl" b="1" dirty="0"/>
              <a:t>probable</a:t>
            </a:r>
            <a:r>
              <a:rPr lang="es-ES_tradnl" dirty="0"/>
              <a:t> que la entidad </a:t>
            </a:r>
            <a:r>
              <a:rPr lang="es-ES_tradnl" b="1" dirty="0"/>
              <a:t>obtenga</a:t>
            </a:r>
            <a:r>
              <a:rPr lang="es-ES_tradnl" dirty="0"/>
              <a:t> los </a:t>
            </a:r>
            <a:r>
              <a:rPr lang="es-ES_tradnl" b="1" dirty="0"/>
              <a:t>beneficios económico</a:t>
            </a:r>
            <a:r>
              <a:rPr lang="es-ES_tradnl" dirty="0"/>
              <a:t>s derivados del </a:t>
            </a:r>
            <a:r>
              <a:rPr lang="es-ES_tradnl" b="1" dirty="0"/>
              <a:t>contrato</a:t>
            </a:r>
            <a:r>
              <a:rPr lang="es-ES_tradnl" dirty="0"/>
              <a:t>; y</a:t>
            </a:r>
          </a:p>
          <a:p>
            <a:pPr algn="just"/>
            <a:r>
              <a:rPr lang="es-ES_tradnl" dirty="0"/>
              <a:t>  b) los </a:t>
            </a:r>
            <a:r>
              <a:rPr lang="es-ES_tradnl" b="1" dirty="0"/>
              <a:t>costos</a:t>
            </a:r>
            <a:r>
              <a:rPr lang="es-ES_tradnl" dirty="0"/>
              <a:t> atribuibles al </a:t>
            </a:r>
            <a:r>
              <a:rPr lang="es-ES_tradnl" b="1" dirty="0"/>
              <a:t>contrato</a:t>
            </a:r>
            <a:r>
              <a:rPr lang="es-ES_tradnl" dirty="0"/>
              <a:t>, sean o no específicamente reembolsables, pueden ser claramente </a:t>
            </a:r>
            <a:r>
              <a:rPr lang="es-ES_tradnl" b="1" dirty="0"/>
              <a:t>identificados</a:t>
            </a:r>
            <a:r>
              <a:rPr lang="es-ES_tradnl" dirty="0"/>
              <a:t> y </a:t>
            </a:r>
            <a:r>
              <a:rPr lang="es-ES_tradnl" b="1" dirty="0"/>
              <a:t>medidos</a:t>
            </a:r>
            <a:r>
              <a:rPr lang="es-ES_tradnl" dirty="0"/>
              <a:t> de forma fiable” (Nº 24, NIC 11 ). </a:t>
            </a:r>
          </a:p>
          <a:p>
            <a:pPr algn="just"/>
            <a:endParaRPr lang="es-ES_tradnl" dirty="0"/>
          </a:p>
          <a:p>
            <a:pPr algn="just">
              <a:buFont typeface="Arial" pitchFamily="34" charset="0"/>
              <a:buChar char="•"/>
            </a:pPr>
            <a:r>
              <a:rPr lang="es-ES_tradnl" dirty="0"/>
              <a:t> Podemos ver que los </a:t>
            </a:r>
            <a:r>
              <a:rPr lang="es-ES_tradnl" b="1" dirty="0"/>
              <a:t>requisitos </a:t>
            </a:r>
            <a:r>
              <a:rPr lang="es-ES_tradnl" dirty="0"/>
              <a:t>son </a:t>
            </a:r>
            <a:r>
              <a:rPr lang="es-ES_tradnl" b="1" dirty="0"/>
              <a:t>menores</a:t>
            </a:r>
            <a:r>
              <a:rPr lang="es-ES_tradnl" dirty="0"/>
              <a:t> que en el contrato de </a:t>
            </a:r>
            <a:r>
              <a:rPr lang="es-ES_tradnl" b="1" dirty="0"/>
              <a:t>monto fijo</a:t>
            </a:r>
            <a:r>
              <a:rPr lang="es-ES_tradnl" dirty="0"/>
              <a:t>, este último requiere medir con fiabilidad ingresos y costos, pues si no podríamos reconocer ganancias cuando lo que existen son pérdidas. Ya que no hay un </a:t>
            </a:r>
            <a:r>
              <a:rPr lang="es-ES_tradnl" dirty="0" err="1"/>
              <a:t>mark</a:t>
            </a:r>
            <a:r>
              <a:rPr lang="es-ES_tradnl" dirty="0"/>
              <a:t> up fijo por unidad de costo.</a:t>
            </a:r>
          </a:p>
          <a:p>
            <a:pPr algn="just">
              <a:buFont typeface="Arial" pitchFamily="34" charset="0"/>
              <a:buChar char="•"/>
            </a:pPr>
            <a:endParaRPr lang="es-ES_tradnl" dirty="0"/>
          </a:p>
          <a:p>
            <a:pPr algn="just">
              <a:buFont typeface="Arial" pitchFamily="34" charset="0"/>
              <a:buChar char="•"/>
            </a:pPr>
            <a:r>
              <a:rPr lang="es-ES_tradnl" dirty="0"/>
              <a:t> Ingresos de actividades ordinarias son lo acordado en el contrato y sus modificaciones (o reclamos al cliente) “en la medida que sea probable que de los mismos resulte un ingreso de actividades ordinarias; y sean susceptibles de medición fiable” (Nº 11, NIC 11 ).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10" end="10"/>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fontScale="90000"/>
          </a:bodyPr>
          <a:lstStyle/>
          <a:p>
            <a:r>
              <a:rPr lang="es-ES_tradnl" sz="2400" dirty="0"/>
              <a:t>Ejemplo reconocimiento de ingresos Construcción – Porcentaje de Terminación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2654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lgn="just"/>
            <a:r>
              <a:rPr lang="es-ES_tradnl" b="1" dirty="0"/>
              <a:t>Ejemplo</a:t>
            </a:r>
            <a:r>
              <a:rPr lang="es-ES_tradnl" dirty="0"/>
              <a:t>: La página del seremi de Salud de la Región del </a:t>
            </a:r>
            <a:r>
              <a:rPr lang="es-ES_tradnl" dirty="0" err="1"/>
              <a:t>Bio-Bio</a:t>
            </a:r>
            <a:r>
              <a:rPr lang="es-ES_tradnl" dirty="0"/>
              <a:t> informa:</a:t>
            </a:r>
          </a:p>
          <a:p>
            <a:pPr algn="just"/>
            <a:r>
              <a:rPr lang="es-CL" dirty="0"/>
              <a:t>“En relación a la construcción del nuevo Servicio de Traumatología del Hospital Guillermo </a:t>
            </a:r>
            <a:r>
              <a:rPr lang="es-CL" dirty="0" err="1"/>
              <a:t>Grant</a:t>
            </a:r>
            <a:r>
              <a:rPr lang="es-CL" dirty="0"/>
              <a:t> Benavente, se hará una inversión superior a los $14 mil millones de pesos en infraestructura, además de la construcción de un edificio de estacionamiento de 4 niveles para 254 vehículos. A esto se suman $4 mil millones en equipamiento, lo que en total constituye una inversión superior a los $18 mil millones de pesos. El proyecto fue adjudicado a la empresa RVC INGENIERIA Y CONSTRUCCION S.A. El plazo de construcción es de 600 días.”</a:t>
            </a:r>
          </a:p>
          <a:p>
            <a:endParaRPr lang="es-ES_tradnl" dirty="0"/>
          </a:p>
          <a:p>
            <a:r>
              <a:rPr lang="es-ES_tradnl" dirty="0"/>
              <a:t>Este contrato se firmó en marzo 2011, RVC esperaba incurrir en un costo de $ 13.000 MM. Si la obra comenzó el 2-may-2011 y se ha ejecutado de acuerdo a lo planeado: ¿Cuánto debiese reconocer RVC de ingresos al cierre de 2011? </a:t>
            </a:r>
          </a:p>
          <a:p>
            <a:endParaRPr lang="es-ES_tradnl" dirty="0"/>
          </a:p>
          <a:p>
            <a:r>
              <a:rPr lang="es-ES_tradnl" dirty="0"/>
              <a:t>Lo crítico será determinar el </a:t>
            </a:r>
            <a:r>
              <a:rPr lang="es-ES_tradnl" b="1" dirty="0"/>
              <a:t>grado de realización</a:t>
            </a:r>
            <a:r>
              <a:rPr lang="es-ES_tradnl" dirty="0"/>
              <a:t>, usando el </a:t>
            </a:r>
            <a:r>
              <a:rPr lang="es-ES_tradnl" b="1" dirty="0"/>
              <a:t>costo incurrido o la inspección</a:t>
            </a:r>
            <a:r>
              <a:rPr lang="es-ES_tradnl" dirty="0"/>
              <a:t>:</a:t>
            </a:r>
          </a:p>
          <a:p>
            <a:pPr>
              <a:buFont typeface="Wingdings" pitchFamily="2" charset="2"/>
              <a:buChar char="Ø"/>
            </a:pPr>
            <a:r>
              <a:rPr lang="es-ES_tradnl" dirty="0"/>
              <a:t> Podemos determinarlo basado en el porcentaje de los costos incurridos, sobre los costos totales estimados del contrato. Si al cierre de diciembre, se han incurrido $ 5.000 MM el ingreso a reconocer será de: $ 14.000*(5.000/13.000) = $ 5.385 MM </a:t>
            </a:r>
          </a:p>
          <a:p>
            <a:pPr>
              <a:buFont typeface="Wingdings" pitchFamily="2" charset="2"/>
              <a:buChar char="Ø"/>
            </a:pPr>
            <a:endParaRPr lang="es-ES_tradnl" dirty="0"/>
          </a:p>
          <a:p>
            <a:pPr>
              <a:buFont typeface="Wingdings" pitchFamily="2" charset="2"/>
              <a:buChar char="Ø"/>
            </a:pPr>
            <a:r>
              <a:rPr lang="es-ES_tradnl" dirty="0"/>
              <a:t> Si esperamos una desviación en los costos respecto al plan original de $ 600 MM, hemos avanzado menos respecto al total. El ingreso es: $ 14.000*(5.000/13.600) = $ 5.147 MM</a:t>
            </a:r>
          </a:p>
          <a:p>
            <a:pPr>
              <a:buFont typeface="Wingdings" pitchFamily="2" charset="2"/>
              <a:buChar char="Ø"/>
            </a:pPr>
            <a:endParaRPr lang="es-ES_tradnl" dirty="0"/>
          </a:p>
          <a:p>
            <a:pPr>
              <a:buFont typeface="Wingdings" pitchFamily="2" charset="2"/>
              <a:buChar char="Ø"/>
            </a:pPr>
            <a:r>
              <a:rPr lang="es-ES_tradnl" dirty="0"/>
              <a:t> Si las actas de obras indican un avance de 40%, el ingreso será: $ 14.000*40%= $ 5.600 MM</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7">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Reconocimiento de ingresos por obras adicionales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28595"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r>
              <a:rPr lang="es-ES_tradnl" b="1" dirty="0"/>
              <a:t>Ejemplo:</a:t>
            </a:r>
            <a:r>
              <a:rPr lang="es-ES_tradnl" dirty="0"/>
              <a:t> Si en la ejecución del contrato entre RVC y el nuevo </a:t>
            </a:r>
            <a:r>
              <a:rPr lang="es-CL" dirty="0"/>
              <a:t>Servicio de Traumatología del Hospital Guillermo </a:t>
            </a:r>
            <a:r>
              <a:rPr lang="es-CL" dirty="0" err="1"/>
              <a:t>Grant</a:t>
            </a:r>
            <a:r>
              <a:rPr lang="es-CL" dirty="0"/>
              <a:t> </a:t>
            </a:r>
            <a:r>
              <a:rPr lang="es-ES_tradnl" dirty="0"/>
              <a:t>detuvimos la obra un mes por falta de un permiso que debió proveer el mandante (el gobierno), RVC incurrirá en un mayor costo (pagará igual a sus trabajadores).</a:t>
            </a:r>
          </a:p>
          <a:p>
            <a:endParaRPr lang="es-ES_tradnl" dirty="0"/>
          </a:p>
          <a:p>
            <a:r>
              <a:rPr lang="es-ES_tradnl" dirty="0"/>
              <a:t>        ¿Debemos incluir como ingreso la reclamación por el mayor costo?</a:t>
            </a:r>
          </a:p>
          <a:p>
            <a:pPr>
              <a:buFont typeface="Arial" pitchFamily="34" charset="0"/>
              <a:buChar char="•"/>
            </a:pPr>
            <a:endParaRPr lang="es-ES_tradnl" dirty="0"/>
          </a:p>
          <a:p>
            <a:pPr>
              <a:buFont typeface="Arial" pitchFamily="34" charset="0"/>
              <a:buChar char="•"/>
            </a:pPr>
            <a:r>
              <a:rPr lang="es-ES_tradnl" dirty="0"/>
              <a:t> ¿El gobierno aceptará este mayor costo?          Si el cliente lo rechaza y no tenemos contractualmente cómo obligarlo a aceptar, no podremos reconocer un ingreso. </a:t>
            </a:r>
          </a:p>
          <a:p>
            <a:pPr>
              <a:buFont typeface="Arial" pitchFamily="34" charset="0"/>
              <a:buChar char="•"/>
            </a:pPr>
            <a:endParaRPr lang="es-ES_tradnl" dirty="0"/>
          </a:p>
          <a:p>
            <a:pPr>
              <a:buFont typeface="Arial" pitchFamily="34" charset="0"/>
              <a:buChar char="•"/>
            </a:pPr>
            <a:r>
              <a:rPr lang="es-ES_tradnl" dirty="0"/>
              <a:t> En una conversación inicial, el interlocutor de RVC puede aceptar el costo pero al llevarlo a su jefe este lo rechace. Entonces no basta una conversación, así la norma indica:</a:t>
            </a:r>
          </a:p>
          <a:p>
            <a:r>
              <a:rPr lang="es-ES_tradnl" dirty="0"/>
              <a:t>“las </a:t>
            </a:r>
            <a:r>
              <a:rPr lang="es-ES_tradnl" b="1" dirty="0"/>
              <a:t>reclamaciones</a:t>
            </a:r>
            <a:r>
              <a:rPr lang="es-ES_tradnl" dirty="0"/>
              <a:t> se </a:t>
            </a:r>
            <a:r>
              <a:rPr lang="es-ES_tradnl" b="1" dirty="0"/>
              <a:t>incluirán</a:t>
            </a:r>
            <a:r>
              <a:rPr lang="es-ES_tradnl" dirty="0"/>
              <a:t> entre los ingresos de actividades ordinarias del contrato </a:t>
            </a:r>
            <a:r>
              <a:rPr lang="es-ES_tradnl" b="1" dirty="0"/>
              <a:t>cuando</a:t>
            </a:r>
            <a:r>
              <a:rPr lang="es-ES_tradnl" dirty="0"/>
              <a:t>:</a:t>
            </a:r>
          </a:p>
          <a:p>
            <a:pPr marL="342900" indent="-342900">
              <a:buAutoNum type="alphaLcParenR"/>
            </a:pPr>
            <a:r>
              <a:rPr lang="es-ES_tradnl" dirty="0"/>
              <a:t>Las </a:t>
            </a:r>
            <a:r>
              <a:rPr lang="es-ES_tradnl" b="1" dirty="0"/>
              <a:t>negociaciones</a:t>
            </a:r>
            <a:r>
              <a:rPr lang="es-ES_tradnl" dirty="0"/>
              <a:t> han alcanzado un </a:t>
            </a:r>
            <a:r>
              <a:rPr lang="es-ES_tradnl" b="1" dirty="0"/>
              <a:t>avanzado estado </a:t>
            </a:r>
            <a:r>
              <a:rPr lang="es-ES_tradnl" dirty="0"/>
              <a:t>de maduración, de tal manera que es </a:t>
            </a:r>
            <a:r>
              <a:rPr lang="es-ES_tradnl" b="1" dirty="0"/>
              <a:t>probable</a:t>
            </a:r>
            <a:r>
              <a:rPr lang="es-ES_tradnl" dirty="0"/>
              <a:t> que el </a:t>
            </a:r>
            <a:r>
              <a:rPr lang="es-ES_tradnl" b="1" dirty="0"/>
              <a:t>cliente acepte </a:t>
            </a:r>
            <a:r>
              <a:rPr lang="es-ES_tradnl" dirty="0"/>
              <a:t>la reclamación; y</a:t>
            </a:r>
          </a:p>
          <a:p>
            <a:pPr marL="342900" indent="-342900">
              <a:buAutoNum type="alphaLcParenR"/>
            </a:pPr>
            <a:r>
              <a:rPr lang="es-ES_tradnl" dirty="0"/>
              <a:t>El </a:t>
            </a:r>
            <a:r>
              <a:rPr lang="es-ES_tradnl" b="1" dirty="0"/>
              <a:t>importe</a:t>
            </a:r>
            <a:r>
              <a:rPr lang="es-ES_tradnl" dirty="0"/>
              <a:t> que es probable que acepte el cliente </a:t>
            </a:r>
            <a:r>
              <a:rPr lang="es-ES_tradnl" b="1" dirty="0"/>
              <a:t>puede ser medido </a:t>
            </a:r>
            <a:r>
              <a:rPr lang="es-ES_tradnl" dirty="0"/>
              <a:t>con fiabilidad” (Nº 14, NIC 11 ). </a:t>
            </a:r>
          </a:p>
          <a:p>
            <a:endParaRPr lang="es-ES_tradnl" dirty="0"/>
          </a:p>
          <a:p>
            <a:pPr>
              <a:buFont typeface="Arial" pitchFamily="34" charset="0"/>
              <a:buChar char="•"/>
            </a:pPr>
            <a:r>
              <a:rPr lang="es-ES_tradnl" dirty="0"/>
              <a:t> Cuando hay una modificación en las especificaciones, pedida por el cliente, los criterios son similares. Por ejemplo, si el Seremi decide que el piso especificado no cumple el estándar sanitario y solicita uno de mayor costo.  Puede que lo cambiemos y él no tenga facultades para autorizar el pago. Entonces debemos tener un respaldo creíble para contabilizar el ingreso.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179512" y="2204864"/>
            <a:ext cx="323528"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9 Flecha derecha"/>
          <p:cNvSpPr/>
          <p:nvPr/>
        </p:nvSpPr>
        <p:spPr>
          <a:xfrm>
            <a:off x="4067944" y="2708920"/>
            <a:ext cx="323528"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xEl>
                                              <p:pRg st="4" end="4"/>
                                            </p:txEl>
                                          </p:spTgt>
                                        </p:tgtEl>
                                        <p:attrNameLst>
                                          <p:attrName>style.visibility</p:attrName>
                                        </p:attrNameLst>
                                      </p:cBhvr>
                                      <p:to>
                                        <p:strVal val="visible"/>
                                      </p:to>
                                    </p:set>
                                  </p:childTnLst>
                                </p:cTn>
                              </p:par>
                              <p:par>
                                <p:cTn id="13" presetID="10"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7">
                                            <p:txEl>
                                              <p:pRg st="6" end="6"/>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7">
                                            <p:txEl>
                                              <p:pRg st="7" end="7"/>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7">
                                            <p:txEl>
                                              <p:pRg st="8" end="8"/>
                                            </p:txEl>
                                          </p:spTgt>
                                        </p:tgtEl>
                                        <p:attrNameLst>
                                          <p:attrName>style.visibility</p:attrName>
                                        </p:attrNameLst>
                                      </p:cBhvr>
                                      <p:to>
                                        <p:strVal val="visible"/>
                                      </p:to>
                                    </p:set>
                                  </p:childTnLst>
                                </p:cTn>
                              </p:par>
                              <p:par>
                                <p:cTn id="26" presetID="1" presetClass="entr" presetSubtype="0" fill="hold" nodeType="withEffect">
                                  <p:stCondLst>
                                    <p:cond delay="0"/>
                                  </p:stCondLst>
                                  <p:childTnLst>
                                    <p:set>
                                      <p:cBhvr>
                                        <p:cTn id="27" dur="1" fill="hold">
                                          <p:stCondLst>
                                            <p:cond delay="0"/>
                                          </p:stCondLst>
                                        </p:cTn>
                                        <p:tgtEl>
                                          <p:spTgt spid="7">
                                            <p:txEl>
                                              <p:pRg st="9" end="9"/>
                                            </p:txEl>
                                          </p:spTgt>
                                        </p:tgtEl>
                                        <p:attrNameLst>
                                          <p:attrName>style.visibility</p:attrName>
                                        </p:attrNameLst>
                                      </p:cBhvr>
                                      <p:to>
                                        <p:strVal val="visible"/>
                                      </p:to>
                                    </p:set>
                                  </p:childTnLst>
                                </p:cTn>
                              </p:par>
                              <p:par>
                                <p:cTn id="28" presetID="1" presetClass="entr" presetSubtype="0" fill="hold" nodeType="withEffect">
                                  <p:stCondLst>
                                    <p:cond delay="0"/>
                                  </p:stCondLst>
                                  <p:childTnLst>
                                    <p:set>
                                      <p:cBhvr>
                                        <p:cTn id="29" dur="1" fill="hold">
                                          <p:stCondLst>
                                            <p:cond delay="0"/>
                                          </p:stCondLst>
                                        </p:cTn>
                                        <p:tgtEl>
                                          <p:spTgt spid="7">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1043608" y="0"/>
            <a:ext cx="4968552" cy="1052736"/>
          </a:xfrm>
        </p:spPr>
        <p:txBody>
          <a:bodyPr>
            <a:normAutofit/>
          </a:bodyPr>
          <a:lstStyle/>
          <a:p>
            <a:r>
              <a:rPr lang="es-ES_tradnl" sz="2400" dirty="0"/>
              <a:t>Hacia una norma internacional</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91345"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Cada país tenía sus normas contables, que eran difíciles de conciliar. Dificultando comparar empresas de diferentes países, generaba procesos de reconciliación de resultados entre normas.</a:t>
            </a:r>
          </a:p>
          <a:p>
            <a:endParaRPr lang="es-ES_tradnl" dirty="0"/>
          </a:p>
          <a:p>
            <a:pPr>
              <a:buFont typeface="Arial" pitchFamily="34" charset="0"/>
              <a:buChar char="•"/>
            </a:pPr>
            <a:r>
              <a:rPr lang="es-ES_tradnl" dirty="0"/>
              <a:t> Primer esfuerzo de convergencia: </a:t>
            </a:r>
            <a:r>
              <a:rPr lang="es-ES_tradnl" b="1" dirty="0"/>
              <a:t>IASC</a:t>
            </a:r>
            <a:r>
              <a:rPr lang="es-ES_tradnl" dirty="0"/>
              <a:t> (</a:t>
            </a:r>
            <a:r>
              <a:rPr lang="es-CL" dirty="0"/>
              <a:t>International </a:t>
            </a:r>
            <a:r>
              <a:rPr lang="es-CL" dirty="0" err="1"/>
              <a:t>Accounting</a:t>
            </a:r>
            <a:r>
              <a:rPr lang="es-CL" dirty="0"/>
              <a:t> </a:t>
            </a:r>
            <a:r>
              <a:rPr lang="es-CL" dirty="0" err="1"/>
              <a:t>Standards</a:t>
            </a:r>
            <a:r>
              <a:rPr lang="es-CL" dirty="0"/>
              <a:t> </a:t>
            </a:r>
            <a:r>
              <a:rPr lang="es-CL" dirty="0" err="1"/>
              <a:t>Committee</a:t>
            </a:r>
            <a:r>
              <a:rPr lang="es-CL" dirty="0"/>
              <a:t> ), 1973. Acuerdo de las organizaciones de auditores de Alemania, Australia, Canadá, Estados Unidos, Francia, Holanda, Japón, México, Reino Unido e Irlanda. </a:t>
            </a:r>
          </a:p>
          <a:p>
            <a:pPr>
              <a:buFont typeface="Arial" pitchFamily="34" charset="0"/>
              <a:buChar char="•"/>
            </a:pPr>
            <a:endParaRPr lang="es-CL" dirty="0"/>
          </a:p>
          <a:p>
            <a:pPr>
              <a:buFont typeface="Arial" pitchFamily="34" charset="0"/>
              <a:buChar char="•"/>
            </a:pPr>
            <a:r>
              <a:rPr lang="es-CL" dirty="0"/>
              <a:t> Este comité fue el emisor de las </a:t>
            </a:r>
            <a:r>
              <a:rPr lang="es-CL" b="1" dirty="0"/>
              <a:t>Normas Internacionales de Contabilidad </a:t>
            </a:r>
            <a:r>
              <a:rPr lang="es-CL" dirty="0"/>
              <a:t>(</a:t>
            </a:r>
            <a:r>
              <a:rPr lang="es-CL" b="1" dirty="0"/>
              <a:t>NIC </a:t>
            </a:r>
            <a:r>
              <a:rPr lang="es-CL" dirty="0"/>
              <a:t>o por sus siglas en inglés IAS). </a:t>
            </a:r>
          </a:p>
          <a:p>
            <a:endParaRPr lang="es-CL" dirty="0"/>
          </a:p>
          <a:p>
            <a:pPr>
              <a:buFont typeface="Arial" pitchFamily="34" charset="0"/>
              <a:buChar char="•"/>
            </a:pPr>
            <a:r>
              <a:rPr lang="es-ES_tradnl" dirty="0"/>
              <a:t>Los países de la eurozona, que buscaban su integración financiera a través del Euro, fueron los principales impulsores de las NIIF. El parlamento europeo y el consejo europeo de ministros aprobaron el año 2002 la obligatoriedad de las NIIF en la U.E., desde el año 2005.</a:t>
            </a:r>
          </a:p>
          <a:p>
            <a:pPr>
              <a:buFont typeface="Arial" pitchFamily="34" charset="0"/>
              <a:buChar char="•"/>
            </a:pPr>
            <a:endParaRPr lang="es-ES_tradnl" dirty="0"/>
          </a:p>
          <a:p>
            <a:pPr>
              <a:buFont typeface="Arial" pitchFamily="34" charset="0"/>
              <a:buChar char="•"/>
            </a:pPr>
            <a:r>
              <a:rPr lang="es-ES_tradnl" dirty="0"/>
              <a:t> El </a:t>
            </a:r>
            <a:r>
              <a:rPr lang="es-ES_tradnl" b="1" dirty="0"/>
              <a:t>IASB</a:t>
            </a:r>
            <a:r>
              <a:rPr lang="es-ES_tradnl" dirty="0"/>
              <a:t> (International </a:t>
            </a:r>
            <a:r>
              <a:rPr lang="es-CL" dirty="0"/>
              <a:t>Accounting Standards Board o Consejo de Normas Internacionales de Contabilidad), creado el 2001 por la Fundación IASC (re denominada luego Fundación IFRS), es el heredero del IASC.  Sus pronunciamientos son las </a:t>
            </a:r>
            <a:r>
              <a:rPr lang="es-CL" b="1" dirty="0"/>
              <a:t>Normas Internacionales de Información Financiera</a:t>
            </a:r>
            <a:r>
              <a:rPr lang="es-CL" dirty="0"/>
              <a:t> (</a:t>
            </a:r>
            <a:r>
              <a:rPr lang="es-CL" b="1" dirty="0"/>
              <a:t>NIIF</a:t>
            </a:r>
            <a:r>
              <a:rPr lang="es-CL" dirty="0"/>
              <a:t> o IFRS por sus siglas en inglés).</a:t>
            </a:r>
          </a:p>
          <a:p>
            <a:pPr>
              <a:buFont typeface="Arial" pitchFamily="34" charset="0"/>
              <a:buChar char="•"/>
            </a:pPr>
            <a:endParaRPr lang="es-ES_tradnl" dirty="0"/>
          </a:p>
          <a:p>
            <a:pPr>
              <a:buFont typeface="Arial" pitchFamily="34" charset="0"/>
              <a:buChar char="•"/>
            </a:pPr>
            <a:r>
              <a:rPr lang="es-ES_tradnl" dirty="0"/>
              <a:t> Podemos observar la coincidencia del IASB y la norma europea 1606, que representó un mayor esfuerzo de convergencia, con la introducción del Euro, en circulación desde enero del 2002. </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Contratos onerosos- Construcción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08235"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lgn="just">
              <a:buFont typeface="Arial" pitchFamily="34" charset="0"/>
              <a:buChar char="•"/>
            </a:pPr>
            <a:r>
              <a:rPr lang="es-ES_tradnl" dirty="0"/>
              <a:t> En los contratos de monto fijo, podemos incurrir costos en exceso a lo presupuestado e incluso terminar con pérdidas. La norma indica que “cuando sea probable que los </a:t>
            </a:r>
            <a:r>
              <a:rPr lang="es-ES_tradnl" b="1" dirty="0"/>
              <a:t>costos</a:t>
            </a:r>
            <a:r>
              <a:rPr lang="es-ES_tradnl" dirty="0"/>
              <a:t> totales del contrato vayan a </a:t>
            </a:r>
            <a:r>
              <a:rPr lang="es-ES_tradnl" b="1" dirty="0"/>
              <a:t>exceder</a:t>
            </a:r>
            <a:r>
              <a:rPr lang="es-ES_tradnl" dirty="0"/>
              <a:t> de los </a:t>
            </a:r>
            <a:r>
              <a:rPr lang="es-ES_tradnl" b="1" dirty="0"/>
              <a:t>ingresos</a:t>
            </a:r>
            <a:r>
              <a:rPr lang="es-ES_tradnl" dirty="0"/>
              <a:t> de actividades ordinarias totales derivados del mismo, las </a:t>
            </a:r>
            <a:r>
              <a:rPr lang="es-ES_tradnl" b="1" dirty="0"/>
              <a:t>pérdidas esperadas </a:t>
            </a:r>
            <a:r>
              <a:rPr lang="es-ES_tradnl" dirty="0"/>
              <a:t>deben </a:t>
            </a:r>
            <a:r>
              <a:rPr lang="es-ES_tradnl" b="1" dirty="0"/>
              <a:t>reconocerse inmediatamente </a:t>
            </a:r>
            <a:r>
              <a:rPr lang="es-ES_tradnl" dirty="0"/>
              <a:t>como un gasto” (Nº 36, NIC 11 ). </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Ejemplo</a:t>
            </a:r>
            <a:r>
              <a:rPr lang="es-ES_tradnl" dirty="0"/>
              <a:t>: Constructora La Retroexcavadora SA tomó en enero 2010 un contrato por la construcción de la obra gruesa de un edificio de departamentos de 8 pisos y 5.600 m2, por lo que licitó un precio fijo de 84.000 UF. Consideró un margen de contribución de 15%, inferior al que tomaban históricamente, pero la recesión 2008-2009 los dejó en una situación crítica. </a:t>
            </a:r>
          </a:p>
          <a:p>
            <a:pPr algn="just"/>
            <a:endParaRPr lang="es-ES_tradnl" dirty="0"/>
          </a:p>
          <a:p>
            <a:pPr algn="just">
              <a:buFont typeface="Arial" pitchFamily="34" charset="0"/>
              <a:buChar char="•"/>
            </a:pPr>
            <a:r>
              <a:rPr lang="es-ES_tradnl" dirty="0"/>
              <a:t> El terremoto de marzo 2010 produjo una escasez de mano de obra y de materiales, por lo que la Retroexcavadora debió enfrentar un alza del costo de materiales y mano de obra.  </a:t>
            </a:r>
          </a:p>
          <a:p>
            <a:pPr algn="just"/>
            <a:endParaRPr lang="es-ES_tradnl" dirty="0"/>
          </a:p>
          <a:p>
            <a:pPr algn="just">
              <a:buFont typeface="Arial" pitchFamily="34" charset="0"/>
              <a:buChar char="•"/>
            </a:pPr>
            <a:r>
              <a:rPr lang="es-ES_tradnl" dirty="0"/>
              <a:t> Lo anterior provoca que a diciembre 2010 el estimado de costos totales de la obra ha subido a 86.250 y a la misma fecha los costos incurridos en el año son 69.000 UF. </a:t>
            </a:r>
          </a:p>
          <a:p>
            <a:pPr algn="just"/>
            <a:endParaRPr lang="es-ES_tradnl" dirty="0"/>
          </a:p>
          <a:p>
            <a:pPr algn="just"/>
            <a:r>
              <a:rPr lang="es-ES_tradnl" b="1" dirty="0"/>
              <a:t>       ¿Cómo debe contabilizar esta obra La Retroexcavadora al cierre del año 2010? </a:t>
            </a:r>
          </a:p>
          <a:p>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8" name="7 Flecha derecha"/>
          <p:cNvSpPr/>
          <p:nvPr/>
        </p:nvSpPr>
        <p:spPr>
          <a:xfrm>
            <a:off x="179512" y="6021288"/>
            <a:ext cx="360040" cy="3600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688830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8" end="8"/>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Contratos onerosos- Construcción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27570"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355312"/>
          </a:xfrm>
          <a:prstGeom prst="rect">
            <a:avLst/>
          </a:prstGeom>
          <a:noFill/>
        </p:spPr>
        <p:txBody>
          <a:bodyPr wrap="square" rtlCol="0">
            <a:spAutoFit/>
          </a:bodyPr>
          <a:lstStyle/>
          <a:p>
            <a:pPr>
              <a:buFont typeface="Arial" pitchFamily="34" charset="0"/>
              <a:buChar char="•"/>
            </a:pPr>
            <a:r>
              <a:rPr lang="es-ES_tradnl" dirty="0"/>
              <a:t> Ingresos pactados = 84.000 UF</a:t>
            </a:r>
          </a:p>
          <a:p>
            <a:pPr>
              <a:buFont typeface="Arial" pitchFamily="34" charset="0"/>
              <a:buChar char="•"/>
            </a:pPr>
            <a:endParaRPr lang="es-ES_tradnl" dirty="0"/>
          </a:p>
          <a:p>
            <a:pPr>
              <a:buFont typeface="Arial" pitchFamily="34" charset="0"/>
              <a:buChar char="•"/>
            </a:pPr>
            <a:r>
              <a:rPr lang="es-ES_tradnl" dirty="0"/>
              <a:t> Grado de avance = 69.000/86.250 = 80%. Debemos incluir cualquier desviación de costos estimada hasta el final del proyecto pues sino, estaremos sobre-estimando el avance.</a:t>
            </a:r>
          </a:p>
          <a:p>
            <a:pPr>
              <a:buFont typeface="Arial" pitchFamily="34" charset="0"/>
              <a:buChar char="•"/>
            </a:pPr>
            <a:endParaRPr lang="es-ES_tradnl" dirty="0"/>
          </a:p>
          <a:p>
            <a:pPr>
              <a:buFont typeface="Arial" pitchFamily="34" charset="0"/>
              <a:buChar char="•"/>
            </a:pPr>
            <a:r>
              <a:rPr lang="es-ES_tradnl" dirty="0"/>
              <a:t> Ingresos según grado de avance = 80%*84.000 = 67.200 U.F. </a:t>
            </a:r>
          </a:p>
          <a:p>
            <a:pPr>
              <a:buFont typeface="Arial" pitchFamily="34" charset="0"/>
              <a:buChar char="•"/>
            </a:pPr>
            <a:endParaRPr lang="es-ES_tradnl" dirty="0"/>
          </a:p>
          <a:p>
            <a:pPr>
              <a:buFont typeface="Arial" pitchFamily="34" charset="0"/>
              <a:buChar char="•"/>
            </a:pPr>
            <a:r>
              <a:rPr lang="es-ES_tradnl" dirty="0"/>
              <a:t> Ganancia a la fecha = 67.200 – 69.000 = - 1.800 (es decir, pérdida de 1.800 U.F.)</a:t>
            </a:r>
          </a:p>
          <a:p>
            <a:pPr>
              <a:buFont typeface="Arial" pitchFamily="34" charset="0"/>
              <a:buChar char="•"/>
            </a:pPr>
            <a:endParaRPr lang="es-ES_tradnl" dirty="0"/>
          </a:p>
          <a:p>
            <a:pPr>
              <a:buFont typeface="Arial" pitchFamily="34" charset="0"/>
              <a:buChar char="•"/>
            </a:pPr>
            <a:r>
              <a:rPr lang="es-ES_tradnl" dirty="0"/>
              <a:t> Pérdida estimada total del contrato = 86.250 (costos primero, pues es </a:t>
            </a:r>
            <a:r>
              <a:rPr lang="es-ES_tradnl" dirty="0" err="1"/>
              <a:t>pp</a:t>
            </a:r>
            <a:r>
              <a:rPr lang="es-ES_tradnl" dirty="0"/>
              <a:t>) – 84.000 = 2.250</a:t>
            </a:r>
          </a:p>
          <a:p>
            <a:pPr>
              <a:buFont typeface="Arial" pitchFamily="34" charset="0"/>
              <a:buChar char="•"/>
            </a:pPr>
            <a:endParaRPr lang="es-ES_tradnl" dirty="0"/>
          </a:p>
          <a:p>
            <a:pPr>
              <a:buFont typeface="Arial" pitchFamily="34" charset="0"/>
              <a:buChar char="•"/>
            </a:pPr>
            <a:r>
              <a:rPr lang="es-ES_tradnl" dirty="0"/>
              <a:t> Falta provisionar una pérdida por contrato oneroso de 450 UF (ya hemos reconocid0 1.800)</a:t>
            </a:r>
          </a:p>
          <a:p>
            <a:pPr>
              <a:buFont typeface="Arial" pitchFamily="34" charset="0"/>
              <a:buChar char="•"/>
            </a:pPr>
            <a:endParaRPr lang="es-ES_tradnl" u="sng" dirty="0"/>
          </a:p>
          <a:p>
            <a:pPr>
              <a:buFont typeface="Arial" pitchFamily="34" charset="0"/>
              <a:buChar char="•"/>
            </a:pPr>
            <a:r>
              <a:rPr lang="es-ES_tradnl" u="sng" dirty="0"/>
              <a:t> Asiento:</a:t>
            </a:r>
            <a:endParaRPr lang="es-ES_tradnl" dirty="0"/>
          </a:p>
          <a:p>
            <a:pPr>
              <a:lnSpc>
                <a:spcPct val="150000"/>
              </a:lnSpc>
            </a:pPr>
            <a:r>
              <a:rPr lang="es-ES_tradnl" dirty="0"/>
              <a:t> Pérdida por contrato oneroso (costo de ventas)         450</a:t>
            </a:r>
          </a:p>
          <a:p>
            <a:pPr>
              <a:lnSpc>
                <a:spcPct val="150000"/>
              </a:lnSpc>
            </a:pPr>
            <a:r>
              <a:rPr lang="es-ES_tradnl" dirty="0"/>
              <a:t> Provisión por contrato oneroso (pasivos)		    450</a:t>
            </a:r>
          </a:p>
          <a:p>
            <a:pPr>
              <a:buFont typeface="Arial" pitchFamily="34" charset="0"/>
              <a:buChar char="•"/>
            </a:pPr>
            <a:endParaRPr lang="es-ES_tradnl" dirty="0"/>
          </a:p>
          <a:p>
            <a:pPr>
              <a:buFont typeface="Arial" pitchFamily="34" charset="0"/>
              <a:buChar char="•"/>
            </a:pPr>
            <a:r>
              <a:rPr lang="es-ES_tradnl" dirty="0"/>
              <a:t> Cuando incurramos las pérdidas iremos reversando la provisión contra costo de ventas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cxnSp>
        <p:nvCxnSpPr>
          <p:cNvPr id="10" name="7 Conector recto"/>
          <p:cNvCxnSpPr/>
          <p:nvPr/>
        </p:nvCxnSpPr>
        <p:spPr>
          <a:xfrm>
            <a:off x="6444208" y="4941168"/>
            <a:ext cx="0" cy="864096"/>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1" name="7 Conector recto"/>
          <p:cNvCxnSpPr/>
          <p:nvPr/>
        </p:nvCxnSpPr>
        <p:spPr>
          <a:xfrm>
            <a:off x="179512" y="4941168"/>
            <a:ext cx="0" cy="864096"/>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13" end="13"/>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
                                            <p:txEl>
                                              <p:pRg st="14" end="14"/>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
                                            <p:txEl>
                                              <p:pRg st="16" end="1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p:txBody>
          <a:bodyPr/>
          <a:lstStyle/>
          <a:p>
            <a:r>
              <a:rPr lang="es-ES_tradnl" dirty="0">
                <a:solidFill>
                  <a:srgbClr val="002060"/>
                </a:solidFill>
              </a:rPr>
              <a:t>Sección 3 – Contabilización </a:t>
            </a:r>
            <a:r>
              <a:rPr lang="es-ES_tradnl">
                <a:solidFill>
                  <a:srgbClr val="002060"/>
                </a:solidFill>
              </a:rPr>
              <a:t>de activos</a:t>
            </a:r>
            <a:endParaRPr lang="es-CL" dirty="0">
              <a:solidFill>
                <a:srgbClr val="002060"/>
              </a:solidFill>
            </a:endParaRPr>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327313"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Inventarios - NIC 2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35025"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Medición de los Inventarios</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03160"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60048"/>
            <a:ext cx="9144000" cy="5909310"/>
          </a:xfrm>
          <a:prstGeom prst="rect">
            <a:avLst/>
          </a:prstGeom>
          <a:noFill/>
        </p:spPr>
        <p:txBody>
          <a:bodyPr wrap="square" rtlCol="0">
            <a:spAutoFit/>
          </a:bodyPr>
          <a:lstStyle/>
          <a:p>
            <a:pPr marL="342900" indent="-342900">
              <a:buFont typeface="Arial" pitchFamily="34" charset="0"/>
              <a:buChar char="•"/>
            </a:pPr>
            <a:r>
              <a:rPr lang="es-ES_tradnl" dirty="0"/>
              <a:t>“Inventarios son activos:</a:t>
            </a:r>
          </a:p>
          <a:p>
            <a:pPr marL="800100" lvl="1" indent="-342900">
              <a:buFont typeface="+mj-lt"/>
              <a:buAutoNum type="alphaLcParenR"/>
            </a:pPr>
            <a:r>
              <a:rPr lang="es-ES_tradnl" dirty="0"/>
              <a:t>poseídos para ser vendidos en el curso normal de las operación; </a:t>
            </a:r>
          </a:p>
          <a:p>
            <a:pPr marL="800100" lvl="1" indent="-342900">
              <a:buFont typeface="+mj-lt"/>
              <a:buAutoNum type="alphaLcParenR"/>
            </a:pPr>
            <a:r>
              <a:rPr lang="es-ES_tradnl" dirty="0"/>
              <a:t>en proceso de producción con vistas a esa venta; o</a:t>
            </a:r>
          </a:p>
          <a:p>
            <a:pPr marL="800100" lvl="1" indent="-342900">
              <a:buFont typeface="+mj-lt"/>
              <a:buAutoNum type="alphaLcParenR"/>
            </a:pPr>
            <a:r>
              <a:rPr lang="es-ES_tradnl" dirty="0"/>
              <a:t>en forma de materiales o suministros, para ser consumidos en el proceso de producción, o en la prestación de servicios”. (Nº 6, NIC 2)</a:t>
            </a:r>
          </a:p>
          <a:p>
            <a:pPr marL="800100" lvl="1" indent="-342900">
              <a:buFont typeface="+mj-lt"/>
              <a:buAutoNum type="alphaLcParenR"/>
            </a:pPr>
            <a:endParaRPr lang="es-ES_tradnl" dirty="0"/>
          </a:p>
          <a:p>
            <a:pPr marL="342900" indent="-342900">
              <a:buFont typeface="Arial" pitchFamily="34" charset="0"/>
              <a:buChar char="•"/>
            </a:pPr>
            <a:r>
              <a:rPr lang="es-ES_tradnl" dirty="0"/>
              <a:t>“Los inventarios se medirán al </a:t>
            </a:r>
            <a:r>
              <a:rPr lang="es-ES_tradnl" b="1" dirty="0"/>
              <a:t>costo</a:t>
            </a:r>
            <a:r>
              <a:rPr lang="es-ES_tradnl" dirty="0"/>
              <a:t> o al </a:t>
            </a:r>
            <a:r>
              <a:rPr lang="es-ES_tradnl" b="1" dirty="0"/>
              <a:t>valor neto realizable</a:t>
            </a:r>
            <a:r>
              <a:rPr lang="es-ES_tradnl" dirty="0"/>
              <a:t>, según cuál sea </a:t>
            </a:r>
            <a:r>
              <a:rPr lang="es-ES_tradnl" b="1" dirty="0"/>
              <a:t>menor</a:t>
            </a:r>
            <a:r>
              <a:rPr lang="es-ES_tradnl" dirty="0"/>
              <a:t>”  (Nº 9, NIC 2). Siendo el valor neto realizable “el precio estimado de venta de un activo en el curso normal de la operación menos los costos estimados para terminar su producción y los necesarios para llevar a cabo la venta” (Nº 6, NIC 2). Así, es específico para la entidad.</a:t>
            </a:r>
          </a:p>
          <a:p>
            <a:pPr marL="342900" indent="-342900">
              <a:buFont typeface="Arial" pitchFamily="34" charset="0"/>
              <a:buChar char="•"/>
            </a:pPr>
            <a:endParaRPr lang="es-ES_tradnl" dirty="0"/>
          </a:p>
          <a:p>
            <a:pPr marL="342900" indent="-342900">
              <a:buFont typeface="Arial" pitchFamily="34" charset="0"/>
              <a:buChar char="•"/>
            </a:pPr>
            <a:r>
              <a:rPr lang="es-ES_tradnl" b="1" dirty="0"/>
              <a:t>Ejemplo</a:t>
            </a:r>
            <a:r>
              <a:rPr lang="es-ES_tradnl" dirty="0"/>
              <a:t>: Una ampolleta roja tiene un costo de inventario de $ 60, pero no hemos vendido en 1 año ninguna. ¿Si logramos vender 100 a $ 50 es razonable decir que valen $ 60 en inv.?</a:t>
            </a:r>
          </a:p>
          <a:p>
            <a:pPr marL="342900" lvl="1" indent="-342900">
              <a:buFont typeface="Arial" pitchFamily="34" charset="0"/>
              <a:buChar char="•"/>
            </a:pPr>
            <a:endParaRPr lang="es-ES_tradnl" dirty="0"/>
          </a:p>
          <a:p>
            <a:pPr marL="342900" lvl="1" indent="-342900">
              <a:buFont typeface="Arial" pitchFamily="34" charset="0"/>
              <a:buChar char="•"/>
            </a:pPr>
            <a:r>
              <a:rPr lang="es-ES_tradnl" dirty="0"/>
              <a:t>No aplica a: contratos de construcción (NIC 11), activos biológicos (NIC 41), productos agrícolas tras la cosecha o minerales que se midan a valor neto realizable e intermediarios de materias primas cotizadas que midan sus inventarios a valor razonable menos costo de venta. (Nº 2 y 3, NIC 2)</a:t>
            </a:r>
          </a:p>
          <a:p>
            <a:pPr marL="342900" lvl="1" indent="-342900">
              <a:buFont typeface="Arial" pitchFamily="34" charset="0"/>
              <a:buChar char="•"/>
            </a:pPr>
            <a:endParaRPr lang="es-ES_tradnl" dirty="0"/>
          </a:p>
          <a:p>
            <a:pPr marL="342900" lvl="1" indent="-342900">
              <a:buFont typeface="Arial" pitchFamily="34" charset="0"/>
              <a:buChar char="•"/>
            </a:pPr>
            <a:r>
              <a:rPr lang="es-ES_tradnl" dirty="0"/>
              <a:t>En los casos de medición a valor neto realizable y valor razonable menos costo de ventas, se llevan a resultado del período las variaciones en dicho valores.</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extLst>
      <p:ext uri="{BB962C8B-B14F-4D97-AF65-F5344CB8AC3E}">
        <p14:creationId xmlns:p14="http://schemas.microsoft.com/office/powerpoint/2010/main" val="437361340"/>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Costos de adquisición y transformación</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17413"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25302"/>
            <a:ext cx="9144000" cy="5909310"/>
          </a:xfrm>
          <a:prstGeom prst="rect">
            <a:avLst/>
          </a:prstGeom>
          <a:noFill/>
        </p:spPr>
        <p:txBody>
          <a:bodyPr wrap="square" rtlCol="0">
            <a:spAutoFit/>
          </a:bodyPr>
          <a:lstStyle/>
          <a:p>
            <a:pPr marL="342900" lvl="1" indent="-342900">
              <a:buFont typeface="Arial" pitchFamily="34" charset="0"/>
              <a:buChar char="•"/>
            </a:pPr>
            <a:r>
              <a:rPr lang="es-ES_tradnl" dirty="0"/>
              <a:t>“El costo de los inventarios comprenderá todos los costos derivados de su adquisición y transformación, así como otros costos … para darles su condición y ubicación”. (Nº 10, NIC 2)</a:t>
            </a:r>
          </a:p>
          <a:p>
            <a:endParaRPr lang="es-ES_tradnl" dirty="0"/>
          </a:p>
          <a:p>
            <a:pPr marL="342900" indent="-342900">
              <a:buFont typeface="Arial" pitchFamily="34" charset="0"/>
              <a:buChar char="•"/>
            </a:pPr>
            <a:r>
              <a:rPr lang="es-ES_tradnl" dirty="0"/>
              <a:t>“El </a:t>
            </a:r>
            <a:r>
              <a:rPr lang="es-ES_tradnl" b="1" dirty="0"/>
              <a:t>costo</a:t>
            </a:r>
            <a:r>
              <a:rPr lang="es-ES_tradnl" dirty="0"/>
              <a:t> de </a:t>
            </a:r>
            <a:r>
              <a:rPr lang="es-ES_tradnl" b="1" dirty="0"/>
              <a:t>adquisición</a:t>
            </a:r>
            <a:r>
              <a:rPr lang="es-ES_tradnl" dirty="0"/>
              <a:t> de los </a:t>
            </a:r>
            <a:r>
              <a:rPr lang="es-ES_tradnl" b="1" dirty="0"/>
              <a:t>inventarios</a:t>
            </a:r>
            <a:r>
              <a:rPr lang="es-ES_tradnl" dirty="0"/>
              <a:t> comprenderá el </a:t>
            </a:r>
            <a:r>
              <a:rPr lang="es-ES_tradnl" b="1" dirty="0"/>
              <a:t>precio</a:t>
            </a:r>
            <a:r>
              <a:rPr lang="es-ES_tradnl" dirty="0"/>
              <a:t> de </a:t>
            </a:r>
            <a:r>
              <a:rPr lang="es-ES_tradnl" b="1" dirty="0"/>
              <a:t>compra</a:t>
            </a:r>
            <a:r>
              <a:rPr lang="es-ES_tradnl" dirty="0"/>
              <a:t>, los </a:t>
            </a:r>
            <a:r>
              <a:rPr lang="es-ES_tradnl" b="1" dirty="0"/>
              <a:t>aranceles</a:t>
            </a:r>
            <a:r>
              <a:rPr lang="es-ES_tradnl" dirty="0"/>
              <a:t> de importación y otros impuestos (que no sean recuperables …), los transportes, el almacenamiento y otros costos directamente atribuibles a la adquisición…. los </a:t>
            </a:r>
            <a:r>
              <a:rPr lang="es-ES_tradnl" b="1" dirty="0"/>
              <a:t>descuentos comerciales </a:t>
            </a:r>
            <a:r>
              <a:rPr lang="es-ES_tradnl" dirty="0"/>
              <a:t>… se </a:t>
            </a:r>
            <a:r>
              <a:rPr lang="es-ES_tradnl" b="1" dirty="0"/>
              <a:t>deducirán</a:t>
            </a:r>
            <a:r>
              <a:rPr lang="es-ES_tradnl" dirty="0"/>
              <a:t> para determinar el </a:t>
            </a:r>
            <a:r>
              <a:rPr lang="es-ES_tradnl" b="1" dirty="0"/>
              <a:t>costo</a:t>
            </a:r>
            <a:r>
              <a:rPr lang="es-ES_tradnl" dirty="0"/>
              <a:t> de </a:t>
            </a:r>
            <a:r>
              <a:rPr lang="es-ES_tradnl" b="1" dirty="0"/>
              <a:t>adquisición</a:t>
            </a:r>
            <a:r>
              <a:rPr lang="es-ES_tradnl" dirty="0"/>
              <a:t>.”(Nº 11, NIC 2)</a:t>
            </a:r>
          </a:p>
          <a:p>
            <a:pPr marL="342900" indent="-342900">
              <a:buFont typeface="Arial" pitchFamily="34" charset="0"/>
              <a:buChar char="•"/>
            </a:pPr>
            <a:endParaRPr lang="es-ES_tradnl" dirty="0"/>
          </a:p>
          <a:p>
            <a:pPr marL="342900" indent="-342900">
              <a:buFont typeface="Arial" pitchFamily="34" charset="0"/>
              <a:buChar char="•"/>
            </a:pPr>
            <a:r>
              <a:rPr lang="es-ES_tradnl" b="1" dirty="0"/>
              <a:t>Ejemplo: </a:t>
            </a:r>
            <a:r>
              <a:rPr lang="es-ES_tradnl" dirty="0"/>
              <a:t>Importamos 1.000 tablas talladas de Kenia a un precio FOB de $ 5.000/unidad. Debemos pagar flete y seguros por el embarque a Valparaíso de $ 150.000, 6% de arancel de importación luego, al llegar, $ 20.000 de bodegaje en puerto y $ 30.000 de flete a bodega.</a:t>
            </a:r>
          </a:p>
          <a:p>
            <a:endParaRPr lang="es-ES_tradnl" dirty="0"/>
          </a:p>
          <a:p>
            <a:r>
              <a:rPr lang="es-ES_tradnl" dirty="0"/>
              <a:t>       Costo adquisición = (1.000*5.000 + 150.000) * (1+6%) + 50.000 = 5.509.000        $ 5.509/un.</a:t>
            </a:r>
          </a:p>
          <a:p>
            <a:pPr marL="800100" lvl="1" indent="-342900">
              <a:buFont typeface="+mj-lt"/>
              <a:buAutoNum type="alphaLcParenR"/>
            </a:pPr>
            <a:endParaRPr lang="es-ES_tradnl" dirty="0"/>
          </a:p>
          <a:p>
            <a:pPr marL="342900" indent="-342900">
              <a:buFont typeface="Arial" pitchFamily="34" charset="0"/>
              <a:buChar char="•"/>
            </a:pPr>
            <a:r>
              <a:rPr lang="es-ES_tradnl" dirty="0"/>
              <a:t>Incluimos la bodega de puerto pues es necesaria para llegar a la ubicación final, nuestra bodega de productos. Los costos de bodegaje internos, NO son parte del costo de inventario.</a:t>
            </a:r>
          </a:p>
          <a:p>
            <a:pPr marL="342900" indent="-342900">
              <a:buFont typeface="Arial" pitchFamily="34" charset="0"/>
              <a:buChar char="•"/>
            </a:pPr>
            <a:endParaRPr lang="es-ES_tradnl" dirty="0"/>
          </a:p>
          <a:p>
            <a:pPr marL="342900" indent="-342900">
              <a:buFont typeface="Arial" pitchFamily="34" charset="0"/>
              <a:buChar char="•"/>
            </a:pPr>
            <a:r>
              <a:rPr lang="es-ES_tradnl" dirty="0"/>
              <a:t> Cuando estemos en un proceso productivo, transformaremos materias primas en productos finales, usando el trabajo de personas y máquinas. Así, “los costos de transformación… comprenderán aquellos costos directamente relacionados con las unidades producidas … también … una parte, calculada … de los costos indirectos” (Nº 12, NIC 2)</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3" name="Flecha derecha 2"/>
          <p:cNvSpPr/>
          <p:nvPr/>
        </p:nvSpPr>
        <p:spPr>
          <a:xfrm>
            <a:off x="7514946" y="4406999"/>
            <a:ext cx="198276"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371000467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Costos de transformación</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04185"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81767"/>
            <a:ext cx="8928992" cy="5632311"/>
          </a:xfrm>
          <a:prstGeom prst="rect">
            <a:avLst/>
          </a:prstGeom>
          <a:noFill/>
        </p:spPr>
        <p:txBody>
          <a:bodyPr wrap="square" rtlCol="0">
            <a:spAutoFit/>
          </a:bodyPr>
          <a:lstStyle/>
          <a:p>
            <a:pPr marL="342900" indent="-342900">
              <a:buFont typeface="Arial" pitchFamily="34" charset="0"/>
              <a:buChar char="•"/>
            </a:pPr>
            <a:r>
              <a:rPr lang="es-ES_tradnl" b="1" dirty="0"/>
              <a:t>Ejemplo</a:t>
            </a:r>
            <a:r>
              <a:rPr lang="es-ES_tradnl" dirty="0"/>
              <a:t>: Fabricamos tablas de cocina de madera de 0,2 m2 de superficie. Cada tabla requiere 0,25 m2 de madera pues parte se pierde en el proceso de corte, cada m2 vale $ 2.400. Además un maestro que gana $ 500.000/mes y una máquina por valor de $ 1,8 MM y tiene vida útil de 36 meses. En abril produjimos 2.000 tablas, por favor calcule el costo.</a:t>
            </a:r>
          </a:p>
          <a:p>
            <a:pPr marL="342900" indent="-342900">
              <a:buFont typeface="Arial" pitchFamily="34" charset="0"/>
              <a:buChar char="•"/>
            </a:pPr>
            <a:endParaRPr lang="es-ES_tradnl" dirty="0"/>
          </a:p>
          <a:p>
            <a:pPr marL="342900" indent="-342900">
              <a:buFont typeface="Wingdings" panose="05000000000000000000" pitchFamily="2" charset="2"/>
              <a:buChar char="Ø"/>
            </a:pPr>
            <a:r>
              <a:rPr lang="es-ES_tradnl" dirty="0"/>
              <a:t>Materia prima: 2.000 un * 0,25 m2 * $ 2.400 = $ 1.200.000         $ 600/tabla</a:t>
            </a:r>
          </a:p>
          <a:p>
            <a:pPr marL="342900" indent="-342900">
              <a:buFont typeface="Wingdings" panose="05000000000000000000" pitchFamily="2" charset="2"/>
              <a:buChar char="Ø"/>
            </a:pPr>
            <a:r>
              <a:rPr lang="es-ES_tradnl" dirty="0"/>
              <a:t>Mano de obra: $ 500.000          $ 250/tabla				     $ 875/tabla</a:t>
            </a:r>
          </a:p>
          <a:p>
            <a:pPr marL="342900" indent="-342900">
              <a:buFont typeface="Wingdings" panose="05000000000000000000" pitchFamily="2" charset="2"/>
              <a:buChar char="Ø"/>
            </a:pPr>
            <a:r>
              <a:rPr lang="es-ES_tradnl" dirty="0"/>
              <a:t>Depreciación: $ 1.800.000/36 = $ 50.000/mes       $ 25/tabla</a:t>
            </a:r>
          </a:p>
          <a:p>
            <a:pPr marL="342900" indent="-342900">
              <a:buFont typeface="Arial" pitchFamily="34" charset="0"/>
              <a:buChar char="•"/>
            </a:pPr>
            <a:endParaRPr lang="es-ES_tradnl" dirty="0"/>
          </a:p>
          <a:p>
            <a:r>
              <a:rPr lang="es-ES_tradnl" dirty="0"/>
              <a:t>       Inventario producto terminado    $ 1.750.000</a:t>
            </a:r>
          </a:p>
          <a:p>
            <a:r>
              <a:rPr lang="es-ES_tradnl" dirty="0"/>
              <a:t>       Inventario materia prima (madera)			$ 1.200.000</a:t>
            </a:r>
          </a:p>
          <a:p>
            <a:r>
              <a:rPr lang="es-ES_tradnl" dirty="0"/>
              <a:t>       Remuneraciones                                                                    $    500.000</a:t>
            </a:r>
          </a:p>
          <a:p>
            <a:r>
              <a:rPr lang="es-ES_tradnl" dirty="0"/>
              <a:t>       Depreciación					$      50.000</a:t>
            </a:r>
          </a:p>
          <a:p>
            <a:endParaRPr lang="es-ES_tradnl" dirty="0"/>
          </a:p>
          <a:p>
            <a:pPr marL="342900" indent="-342900">
              <a:buFont typeface="Arial" pitchFamily="34" charset="0"/>
              <a:buChar char="•"/>
            </a:pPr>
            <a:r>
              <a:rPr lang="es-ES_tradnl" dirty="0"/>
              <a:t>Debemos notar que el cálculo anterior se hace basado en la capacidad normal de fabricación, “las cantidades anormales de desperdicio de materiales, mano de obra u otros costos de producción” (Nº 16, NIC 2) se excluyen del costo de inventarios.     A gasto</a:t>
            </a:r>
          </a:p>
          <a:p>
            <a:endParaRPr lang="es-ES_tradnl" dirty="0"/>
          </a:p>
          <a:p>
            <a:pPr marL="342900" indent="-342900">
              <a:buFont typeface="Arial" pitchFamily="34" charset="0"/>
              <a:buChar char="•"/>
            </a:pPr>
            <a:r>
              <a:rPr lang="es-ES_tradnl" dirty="0"/>
              <a:t>En el caso de un prestador de servicios, el costo de producción es básicamente la mano de obra involucrada en la prestación del servicio (Nº 19, NIC 2).       Pensemos en un software.</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3" name="Flecha derecha 2"/>
          <p:cNvSpPr/>
          <p:nvPr/>
        </p:nvSpPr>
        <p:spPr>
          <a:xfrm>
            <a:off x="6215075" y="6381328"/>
            <a:ext cx="198276"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0" name="Flecha derecha 9"/>
          <p:cNvSpPr/>
          <p:nvPr/>
        </p:nvSpPr>
        <p:spPr>
          <a:xfrm>
            <a:off x="4860032" y="3097413"/>
            <a:ext cx="198276"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1" name="Flecha derecha 10"/>
          <p:cNvSpPr/>
          <p:nvPr/>
        </p:nvSpPr>
        <p:spPr>
          <a:xfrm>
            <a:off x="3131840" y="2780928"/>
            <a:ext cx="198276"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Flecha derecha 11"/>
          <p:cNvSpPr/>
          <p:nvPr/>
        </p:nvSpPr>
        <p:spPr>
          <a:xfrm>
            <a:off x="6115937" y="2541020"/>
            <a:ext cx="198276"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 name="Cerrar llave 3"/>
          <p:cNvSpPr/>
          <p:nvPr/>
        </p:nvSpPr>
        <p:spPr>
          <a:xfrm>
            <a:off x="7578588" y="2420888"/>
            <a:ext cx="89756" cy="892549"/>
          </a:xfrm>
          <a:prstGeom prst="rightBrace">
            <a:avLst/>
          </a:prstGeom>
          <a:ln>
            <a:solidFill>
              <a:srgbClr val="00206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s-CL"/>
          </a:p>
        </p:txBody>
      </p:sp>
      <p:sp>
        <p:nvSpPr>
          <p:cNvPr id="13" name="Flecha derecha 12"/>
          <p:cNvSpPr/>
          <p:nvPr/>
        </p:nvSpPr>
        <p:spPr>
          <a:xfrm flipV="1">
            <a:off x="7956376" y="5517232"/>
            <a:ext cx="144016"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cxnSp>
        <p:nvCxnSpPr>
          <p:cNvPr id="14" name="9 Conector recto"/>
          <p:cNvCxnSpPr/>
          <p:nvPr/>
        </p:nvCxnSpPr>
        <p:spPr>
          <a:xfrm>
            <a:off x="467544" y="3501008"/>
            <a:ext cx="0" cy="1296144"/>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5" name="9 Conector recto"/>
          <p:cNvCxnSpPr/>
          <p:nvPr/>
        </p:nvCxnSpPr>
        <p:spPr>
          <a:xfrm>
            <a:off x="7092280" y="3573016"/>
            <a:ext cx="0" cy="1296144"/>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8671776"/>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Cálculo del costo y </a:t>
            </a:r>
            <a:br>
              <a:rPr lang="es-ES_tradnl" sz="2400" dirty="0"/>
            </a:br>
            <a:r>
              <a:rPr lang="es-ES_tradnl" sz="2400" dirty="0"/>
              <a:t>reconocimiento como un gasto</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2605195" r:id="rId4" imgW="1257476" imgH="1362265" progId="">
                  <p:embed/>
                </p:oleObj>
              </mc:Choice>
              <mc:Fallback>
                <p:oleObj r:id="rId4" imgW="1257476" imgH="1362265" progId="">
                  <p:embed/>
                  <p:pic>
                    <p:nvPicPr>
                      <p:cNvPr id="1026"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25302"/>
            <a:ext cx="9144000" cy="5632311"/>
          </a:xfrm>
          <a:prstGeom prst="rect">
            <a:avLst/>
          </a:prstGeom>
          <a:noFill/>
        </p:spPr>
        <p:txBody>
          <a:bodyPr wrap="square" rtlCol="0">
            <a:spAutoFit/>
          </a:bodyPr>
          <a:lstStyle/>
          <a:p>
            <a:pPr marL="342900" indent="-342900">
              <a:buFont typeface="Arial" pitchFamily="34" charset="0"/>
              <a:buChar char="•"/>
            </a:pPr>
            <a:r>
              <a:rPr lang="es-ES_tradnl" dirty="0"/>
              <a:t>“El costo de los inventarios [que no son diferenciables entre sí] … se asignará utilizando los métodos de primera entrada primer salida (… FIFO, por sus siglas en inglés) o costo promedio ponderado. Una entidad utilizará la misma fórmula de costo para todos los inventarios que tengan una naturaleza y uso similares.”(Nº 25, NIC 2)       LIFO está prohibido</a:t>
            </a:r>
          </a:p>
          <a:p>
            <a:pPr marL="342900" indent="-342900">
              <a:buFont typeface="Arial" pitchFamily="34" charset="0"/>
              <a:buChar char="•"/>
            </a:pPr>
            <a:endParaRPr lang="es-ES_tradnl" dirty="0"/>
          </a:p>
          <a:p>
            <a:pPr marL="342900" indent="-342900">
              <a:buFont typeface="Arial" pitchFamily="34" charset="0"/>
              <a:buChar char="•"/>
            </a:pPr>
            <a:r>
              <a:rPr lang="es-ES_tradnl" dirty="0"/>
              <a:t>El costo promedio ponderado se calcula como el “promedio ponderado del costo de los artículos similares, poseídos al principio del período, y del costo de los mismos artículos comprados o producidos durante el período.”(Nº 27, NIC 2) </a:t>
            </a:r>
          </a:p>
          <a:p>
            <a:pPr marL="342900" indent="-342900">
              <a:buFont typeface="Arial" pitchFamily="34" charset="0"/>
              <a:buChar char="•"/>
            </a:pPr>
            <a:endParaRPr lang="es-ES_tradnl" dirty="0"/>
          </a:p>
          <a:p>
            <a:pPr marL="342900" indent="-342900">
              <a:buFont typeface="Arial" pitchFamily="34" charset="0"/>
              <a:buChar char="•"/>
            </a:pPr>
            <a:r>
              <a:rPr lang="es-ES_tradnl" b="1" dirty="0"/>
              <a:t>Ejemplo</a:t>
            </a:r>
            <a:r>
              <a:rPr lang="es-ES_tradnl" dirty="0"/>
              <a:t>: Comenzamos a vender Pepsi comprando 100 latas a $ 300/unid, vendemos 10 unidades dicho mes. Al mes siguiente compramos 50 a $ 310/unidad y vendemos 20:</a:t>
            </a:r>
          </a:p>
          <a:p>
            <a:r>
              <a:rPr lang="es-ES_tradnl" dirty="0"/>
              <a:t>       Costo promedio mes 2, para costear las 20 unid = ((100-10)*300 + 50*310)/(90+50) = 303,57</a:t>
            </a:r>
          </a:p>
          <a:p>
            <a:pPr marL="342900" indent="-342900">
              <a:buFont typeface="Arial" pitchFamily="34" charset="0"/>
              <a:buChar char="•"/>
            </a:pPr>
            <a:endParaRPr lang="es-ES_tradnl" dirty="0"/>
          </a:p>
          <a:p>
            <a:pPr marL="342900" indent="-342900">
              <a:buFont typeface="Arial" pitchFamily="34" charset="0"/>
              <a:buChar char="•"/>
            </a:pPr>
            <a:r>
              <a:rPr lang="es-ES_tradnl" dirty="0"/>
              <a:t>“El </a:t>
            </a:r>
            <a:r>
              <a:rPr lang="es-ES_tradnl" b="1" dirty="0"/>
              <a:t>costo</a:t>
            </a:r>
            <a:r>
              <a:rPr lang="es-ES_tradnl" dirty="0"/>
              <a:t> de los </a:t>
            </a:r>
            <a:r>
              <a:rPr lang="es-ES_tradnl" b="1" dirty="0"/>
              <a:t>inventarios</a:t>
            </a:r>
            <a:r>
              <a:rPr lang="es-ES_tradnl" dirty="0"/>
              <a:t> de productos que </a:t>
            </a:r>
            <a:r>
              <a:rPr lang="es-ES_tradnl" b="1" dirty="0"/>
              <a:t>no</a:t>
            </a:r>
            <a:r>
              <a:rPr lang="es-ES_tradnl" dirty="0"/>
              <a:t> son … </a:t>
            </a:r>
            <a:r>
              <a:rPr lang="es-ES_tradnl" b="1" dirty="0"/>
              <a:t>intercambiables</a:t>
            </a:r>
            <a:r>
              <a:rPr lang="es-ES_tradnl" dirty="0"/>
              <a:t> entre sí, así como el de los </a:t>
            </a:r>
            <a:r>
              <a:rPr lang="es-ES_tradnl" b="1" dirty="0"/>
              <a:t>bienes</a:t>
            </a:r>
            <a:r>
              <a:rPr lang="es-ES_tradnl" dirty="0"/>
              <a:t> y servicios producidos … para </a:t>
            </a:r>
            <a:r>
              <a:rPr lang="es-ES_tradnl" b="1" dirty="0"/>
              <a:t>proyectos específicos</a:t>
            </a:r>
            <a:r>
              <a:rPr lang="es-ES_tradnl" dirty="0"/>
              <a:t>, se determinará a través de la </a:t>
            </a:r>
            <a:r>
              <a:rPr lang="es-ES_tradnl" b="1" dirty="0"/>
              <a:t>identificación</a:t>
            </a:r>
            <a:r>
              <a:rPr lang="es-ES_tradnl" dirty="0"/>
              <a:t> específica de sus </a:t>
            </a:r>
            <a:r>
              <a:rPr lang="es-ES_tradnl" b="1" dirty="0"/>
              <a:t>costos individuales</a:t>
            </a:r>
            <a:r>
              <a:rPr lang="es-ES_tradnl" dirty="0"/>
              <a:t>.”(Nº 23, NIC 2)</a:t>
            </a:r>
          </a:p>
          <a:p>
            <a:pPr marL="342900" indent="-342900">
              <a:buFont typeface="Arial" pitchFamily="34" charset="0"/>
              <a:buChar char="•"/>
            </a:pPr>
            <a:endParaRPr lang="es-ES_tradnl" dirty="0"/>
          </a:p>
          <a:p>
            <a:pPr marL="342900" indent="-342900">
              <a:buFont typeface="Arial" pitchFamily="34" charset="0"/>
              <a:buChar char="•"/>
            </a:pPr>
            <a:r>
              <a:rPr lang="es-ES_tradnl" dirty="0"/>
              <a:t>“Cuando los inventarios son vendidos, el importe en libros de los mismos se reconocerá como gasto del período en el que se reconozcan los correspondientes ingresos. El importe de cualquier rebaja del valor….será reconocido en el período en que ocurra”(Nº 34, NIC 2)</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3" name="Flecha derecha 2"/>
          <p:cNvSpPr/>
          <p:nvPr/>
        </p:nvSpPr>
        <p:spPr>
          <a:xfrm>
            <a:off x="6876256" y="1916832"/>
            <a:ext cx="198276" cy="21602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extLst>
      <p:ext uri="{BB962C8B-B14F-4D97-AF65-F5344CB8AC3E}">
        <p14:creationId xmlns:p14="http://schemas.microsoft.com/office/powerpoint/2010/main" val="558736263"/>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lstStyle/>
          <a:p>
            <a:r>
              <a:rPr lang="es-ES_tradnl" dirty="0"/>
              <a:t>Propiedad, Planta y Equipos - NIC 16</a:t>
            </a:r>
            <a:endParaRPr lang="es-CL"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519377"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¿Qué es Propiedad, Planta y Equipos?</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20402"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016"/>
            <a:ext cx="8928992" cy="5632311"/>
          </a:xfrm>
          <a:prstGeom prst="rect">
            <a:avLst/>
          </a:prstGeom>
          <a:noFill/>
        </p:spPr>
        <p:txBody>
          <a:bodyPr wrap="square" rtlCol="0">
            <a:spAutoFit/>
          </a:bodyPr>
          <a:lstStyle/>
          <a:p>
            <a:pPr marL="342900" indent="-342900">
              <a:buFont typeface="Arial" pitchFamily="34" charset="0"/>
              <a:buChar char="•"/>
            </a:pPr>
            <a:r>
              <a:rPr lang="es-ES_tradnl" dirty="0"/>
              <a:t>Para producir bienes y servicios, las empresas usan recursos económicos. Cuando este uso produce efectos sólo en ese período, hablamos de gastos, en cambio cuando producirá beneficios económicos futuros lo consideramos un activo.</a:t>
            </a:r>
          </a:p>
          <a:p>
            <a:pPr marL="342900" indent="-342900">
              <a:buFont typeface="Arial" pitchFamily="34" charset="0"/>
              <a:buChar char="•"/>
            </a:pPr>
            <a:endParaRPr lang="es-ES_tradnl" dirty="0"/>
          </a:p>
          <a:p>
            <a:pPr marL="342900" indent="-342900">
              <a:buFont typeface="Arial" pitchFamily="34" charset="0"/>
              <a:buChar char="•"/>
            </a:pPr>
            <a:r>
              <a:rPr lang="es-ES_tradnl" dirty="0"/>
              <a:t>“las </a:t>
            </a:r>
            <a:r>
              <a:rPr lang="es-ES_tradnl" b="1" dirty="0"/>
              <a:t>propiedades, planta y equipo </a:t>
            </a:r>
            <a:r>
              <a:rPr lang="es-ES_tradnl" dirty="0"/>
              <a:t>son </a:t>
            </a:r>
            <a:r>
              <a:rPr lang="es-ES_tradnl" b="1" dirty="0"/>
              <a:t>activos tangibles </a:t>
            </a:r>
            <a:r>
              <a:rPr lang="es-ES_tradnl" dirty="0"/>
              <a:t>que:</a:t>
            </a:r>
          </a:p>
          <a:p>
            <a:pPr marL="800100" lvl="1" indent="-342900">
              <a:buFont typeface="+mj-lt"/>
              <a:buAutoNum type="alphaLcParenR"/>
            </a:pPr>
            <a:r>
              <a:rPr lang="es-ES_tradnl" dirty="0"/>
              <a:t>Posee una entidad para su </a:t>
            </a:r>
            <a:r>
              <a:rPr lang="es-ES_tradnl" b="1" dirty="0"/>
              <a:t>uso</a:t>
            </a:r>
            <a:r>
              <a:rPr lang="es-ES_tradnl" dirty="0"/>
              <a:t> en la </a:t>
            </a:r>
            <a:r>
              <a:rPr lang="es-ES_tradnl" b="1" dirty="0"/>
              <a:t>producción</a:t>
            </a:r>
            <a:r>
              <a:rPr lang="es-ES_tradnl" dirty="0"/>
              <a:t> o suministro de </a:t>
            </a:r>
            <a:r>
              <a:rPr lang="es-ES_tradnl" b="1" dirty="0"/>
              <a:t>bienes</a:t>
            </a:r>
            <a:r>
              <a:rPr lang="es-ES_tradnl" dirty="0"/>
              <a:t> y </a:t>
            </a:r>
            <a:r>
              <a:rPr lang="es-ES_tradnl" b="1" dirty="0"/>
              <a:t>servicios</a:t>
            </a:r>
            <a:r>
              <a:rPr lang="es-ES_tradnl" dirty="0"/>
              <a:t>, para </a:t>
            </a:r>
            <a:r>
              <a:rPr lang="es-ES_tradnl" b="1" dirty="0"/>
              <a:t>arrendarlos</a:t>
            </a:r>
            <a:r>
              <a:rPr lang="es-ES_tradnl" dirty="0"/>
              <a:t> a terceros o para </a:t>
            </a:r>
            <a:r>
              <a:rPr lang="es-ES_tradnl" b="1" dirty="0"/>
              <a:t>propósitos administrativos</a:t>
            </a:r>
            <a:r>
              <a:rPr lang="es-ES_tradnl" dirty="0"/>
              <a:t>; y</a:t>
            </a:r>
          </a:p>
          <a:p>
            <a:pPr marL="800100" lvl="1" indent="-342900">
              <a:buFont typeface="+mj-lt"/>
              <a:buAutoNum type="alphaLcParenR"/>
            </a:pPr>
            <a:r>
              <a:rPr lang="es-ES_tradnl" dirty="0"/>
              <a:t>Se </a:t>
            </a:r>
            <a:r>
              <a:rPr lang="es-ES_tradnl" b="1" dirty="0"/>
              <a:t>esperan usar </a:t>
            </a:r>
            <a:r>
              <a:rPr lang="es-ES_tradnl" dirty="0"/>
              <a:t>durante </a:t>
            </a:r>
            <a:r>
              <a:rPr lang="es-ES_tradnl" b="1" dirty="0"/>
              <a:t>más de un periodo</a:t>
            </a:r>
            <a:r>
              <a:rPr lang="es-ES_tradnl" dirty="0"/>
              <a:t>”. (Nº 6, NIC 16)</a:t>
            </a:r>
          </a:p>
          <a:p>
            <a:pPr marL="800100" lvl="1" indent="-342900">
              <a:buFont typeface="+mj-lt"/>
              <a:buAutoNum type="alphaLcParenR"/>
            </a:pPr>
            <a:endParaRPr lang="es-ES_tradnl" dirty="0"/>
          </a:p>
          <a:p>
            <a:pPr marL="342900" indent="-342900">
              <a:buFont typeface="Arial" pitchFamily="34" charset="0"/>
              <a:buChar char="•"/>
            </a:pPr>
            <a:r>
              <a:rPr lang="es-ES_tradnl" dirty="0"/>
              <a:t>Así, se reconocerá sólo si es “probable que la entidad obtenga los beneficios económicos futuros derivados del mismo” y “el costo … puede medirse con fiabilidad”  (Nº 7, NIC 16)</a:t>
            </a:r>
          </a:p>
          <a:p>
            <a:pPr marL="342900" indent="-342900">
              <a:buFont typeface="Arial" pitchFamily="34" charset="0"/>
              <a:buChar char="•"/>
            </a:pPr>
            <a:endParaRPr lang="es-ES_tradnl" dirty="0"/>
          </a:p>
          <a:p>
            <a:pPr marL="342900" indent="-342900">
              <a:buFont typeface="Arial" pitchFamily="34" charset="0"/>
              <a:buChar char="•"/>
            </a:pPr>
            <a:r>
              <a:rPr lang="es-ES_tradnl" dirty="0"/>
              <a:t>“El </a:t>
            </a:r>
            <a:r>
              <a:rPr lang="es-ES_tradnl" b="1" dirty="0"/>
              <a:t>costo</a:t>
            </a:r>
            <a:r>
              <a:rPr lang="es-ES_tradnl" dirty="0"/>
              <a:t> de los elementos de </a:t>
            </a:r>
            <a:r>
              <a:rPr lang="es-ES_tradnl" b="1" dirty="0"/>
              <a:t>propiedades, planta y equipo</a:t>
            </a:r>
            <a:r>
              <a:rPr lang="es-ES_tradnl" dirty="0"/>
              <a:t> comprende:</a:t>
            </a:r>
          </a:p>
          <a:p>
            <a:pPr marL="800100" lvl="1" indent="-342900">
              <a:buFont typeface="+mj-lt"/>
              <a:buAutoNum type="alphaLcParenR"/>
            </a:pPr>
            <a:r>
              <a:rPr lang="es-ES_tradnl" dirty="0"/>
              <a:t>Su precio de </a:t>
            </a:r>
            <a:r>
              <a:rPr lang="es-ES_tradnl" b="1" dirty="0"/>
              <a:t>adquisición</a:t>
            </a:r>
            <a:r>
              <a:rPr lang="es-ES_tradnl" dirty="0"/>
              <a:t>, incluidos los </a:t>
            </a:r>
            <a:r>
              <a:rPr lang="es-ES_tradnl" b="1" dirty="0"/>
              <a:t>aranceles</a:t>
            </a:r>
            <a:r>
              <a:rPr lang="es-ES_tradnl" dirty="0"/>
              <a:t> de importación y los </a:t>
            </a:r>
            <a:r>
              <a:rPr lang="es-ES_tradnl" b="1" dirty="0"/>
              <a:t>impuestos</a:t>
            </a:r>
            <a:r>
              <a:rPr lang="es-ES_tradnl" dirty="0"/>
              <a:t> indirectos </a:t>
            </a:r>
            <a:r>
              <a:rPr lang="es-ES_tradnl" b="1" dirty="0"/>
              <a:t>no recuperables </a:t>
            </a:r>
            <a:r>
              <a:rPr lang="es-ES_tradnl" dirty="0"/>
              <a:t>que recaigan sobre la </a:t>
            </a:r>
            <a:r>
              <a:rPr lang="es-ES_tradnl" b="1" dirty="0"/>
              <a:t>adquisición</a:t>
            </a:r>
            <a:r>
              <a:rPr lang="es-ES_tradnl" dirty="0"/>
              <a:t>, después de </a:t>
            </a:r>
            <a:r>
              <a:rPr lang="es-ES_tradnl" b="1" dirty="0"/>
              <a:t>deducir</a:t>
            </a:r>
            <a:r>
              <a:rPr lang="es-ES_tradnl" dirty="0"/>
              <a:t> cualquier </a:t>
            </a:r>
            <a:r>
              <a:rPr lang="es-ES_tradnl" b="1" dirty="0"/>
              <a:t>descuento</a:t>
            </a:r>
            <a:r>
              <a:rPr lang="es-ES_tradnl" dirty="0"/>
              <a:t> o rebaja del precio.</a:t>
            </a:r>
          </a:p>
          <a:p>
            <a:pPr marL="800100" lvl="1" indent="-342900">
              <a:buFont typeface="+mj-lt"/>
              <a:buAutoNum type="alphaLcParenR"/>
            </a:pPr>
            <a:r>
              <a:rPr lang="es-ES_tradnl" dirty="0"/>
              <a:t>Todos los </a:t>
            </a:r>
            <a:r>
              <a:rPr lang="es-ES_tradnl" b="1" dirty="0"/>
              <a:t>costos</a:t>
            </a:r>
            <a:r>
              <a:rPr lang="es-ES_tradnl" dirty="0"/>
              <a:t> directamente atribuibles a la </a:t>
            </a:r>
            <a:r>
              <a:rPr lang="es-ES_tradnl" b="1" dirty="0"/>
              <a:t>ubicación</a:t>
            </a:r>
            <a:r>
              <a:rPr lang="es-ES_tradnl" dirty="0"/>
              <a:t> del </a:t>
            </a:r>
            <a:r>
              <a:rPr lang="es-ES_tradnl" b="1" dirty="0"/>
              <a:t>activo en el lugar</a:t>
            </a:r>
            <a:r>
              <a:rPr lang="es-ES_tradnl" dirty="0"/>
              <a:t> y en las </a:t>
            </a:r>
            <a:r>
              <a:rPr lang="es-ES_tradnl" b="1" dirty="0"/>
              <a:t>condiciones necesarias </a:t>
            </a:r>
            <a:r>
              <a:rPr lang="es-ES_tradnl" dirty="0"/>
              <a:t>para que pueda </a:t>
            </a:r>
            <a:r>
              <a:rPr lang="es-ES_tradnl" b="1" dirty="0"/>
              <a:t>operar </a:t>
            </a:r>
            <a:r>
              <a:rPr lang="es-ES_tradnl" dirty="0"/>
              <a:t>de la forma prevista por la gerencia.</a:t>
            </a:r>
          </a:p>
          <a:p>
            <a:pPr marL="800100" lvl="1" indent="-342900">
              <a:buFont typeface="+mj-lt"/>
              <a:buAutoNum type="alphaLcParenR"/>
            </a:pPr>
            <a:r>
              <a:rPr lang="es-ES_tradnl" dirty="0"/>
              <a:t>La </a:t>
            </a:r>
            <a:r>
              <a:rPr lang="es-ES_tradnl" b="1" dirty="0"/>
              <a:t>estimación</a:t>
            </a:r>
            <a:r>
              <a:rPr lang="es-ES_tradnl" dirty="0"/>
              <a:t> inicial de los </a:t>
            </a:r>
            <a:r>
              <a:rPr lang="es-ES_tradnl" b="1" dirty="0"/>
              <a:t>costos </a:t>
            </a:r>
            <a:r>
              <a:rPr lang="es-ES_tradnl" dirty="0"/>
              <a:t>de </a:t>
            </a:r>
            <a:r>
              <a:rPr lang="es-ES_tradnl" b="1" dirty="0"/>
              <a:t>desmantelamiento y retiro </a:t>
            </a:r>
            <a:r>
              <a:rPr lang="es-ES_tradnl" dirty="0"/>
              <a:t>del elemento, así como la rehabilitación del lugar sobre el que se asienta…” (Nº 16, NIC 16)</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328592" cy="1052736"/>
          </a:xfrm>
        </p:spPr>
        <p:txBody>
          <a:bodyPr>
            <a:normAutofit/>
          </a:bodyPr>
          <a:lstStyle/>
          <a:p>
            <a:r>
              <a:rPr lang="es-ES_tradnl" sz="2400" dirty="0"/>
              <a:t>El funcionamiento de las NIIF y convergencia con los US GAAP</a:t>
            </a:r>
            <a:endParaRPr lang="es-CL" sz="2400" dirty="0"/>
          </a:p>
        </p:txBody>
      </p:sp>
      <p:sp>
        <p:nvSpPr>
          <p:cNvPr id="3"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92369"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pPr>
              <a:buFont typeface="Arial" pitchFamily="34" charset="0"/>
              <a:buChar char="•"/>
            </a:pPr>
            <a:r>
              <a:rPr lang="es-ES_tradnl" dirty="0"/>
              <a:t> La Fundación IFRS (ex ISACF) es la responsable de nombrar a los miembros del IASB y de los comités y consejos asociados. EL IASB es responsable de aprobar las NIIF y sus complementos. </a:t>
            </a:r>
          </a:p>
          <a:p>
            <a:pPr>
              <a:buFont typeface="Arial" pitchFamily="34" charset="0"/>
              <a:buChar char="•"/>
            </a:pPr>
            <a:endParaRPr lang="es-ES_tradnl" dirty="0"/>
          </a:p>
          <a:p>
            <a:pPr>
              <a:buFont typeface="Arial" pitchFamily="34" charset="0"/>
              <a:buChar char="•"/>
            </a:pPr>
            <a:r>
              <a:rPr lang="es-ES_tradnl" dirty="0"/>
              <a:t> Existe también un Comité de Interpretación de la NIIF, las que deben ser aprobadas por el IASB, y un Consejo Asesor de las NIIF, que permite a individuos y organizaciones interesadas en la información financiera asesorar al IASB.</a:t>
            </a:r>
          </a:p>
          <a:p>
            <a:pPr>
              <a:buFont typeface="Arial" pitchFamily="34" charset="0"/>
              <a:buChar char="•"/>
            </a:pPr>
            <a:endParaRPr lang="es-ES_tradnl" dirty="0"/>
          </a:p>
          <a:p>
            <a:pPr>
              <a:buFont typeface="Arial" pitchFamily="34" charset="0"/>
              <a:buChar char="•"/>
            </a:pPr>
            <a:r>
              <a:rPr lang="es-ES_tradnl" dirty="0"/>
              <a:t> </a:t>
            </a:r>
            <a:r>
              <a:rPr lang="es-CL" dirty="0"/>
              <a:t>El U.S. Financial Accounting Standards Board (FASB) es un organismo sin fines de lucro, autorizado por la SEC (equivalente a nuestra SVS), para fijar las normas contables en EE.UU.</a:t>
            </a:r>
          </a:p>
          <a:p>
            <a:pPr>
              <a:buFont typeface="Arial" pitchFamily="34" charset="0"/>
              <a:buChar char="•"/>
            </a:pPr>
            <a:endParaRPr lang="es-ES_tradnl" dirty="0"/>
          </a:p>
          <a:p>
            <a:pPr>
              <a:buFont typeface="Arial" pitchFamily="34" charset="0"/>
              <a:buChar char="•"/>
            </a:pPr>
            <a:r>
              <a:rPr lang="es-ES_tradnl" dirty="0"/>
              <a:t> </a:t>
            </a:r>
            <a:r>
              <a:rPr lang="es-CL" dirty="0"/>
              <a:t>El año 2002, el FASB y el IASB se comprometen a desarrollar estándares contables de alta calidad y compatibles. Además de coordinarse en el futuro para mantener la compatibilidad.</a:t>
            </a:r>
          </a:p>
          <a:p>
            <a:pPr>
              <a:buFont typeface="Arial" pitchFamily="34" charset="0"/>
              <a:buChar char="•"/>
            </a:pPr>
            <a:endParaRPr lang="es-ES_tradnl" dirty="0"/>
          </a:p>
          <a:p>
            <a:pPr>
              <a:buFont typeface="Arial" pitchFamily="34" charset="0"/>
              <a:buChar char="•"/>
            </a:pPr>
            <a:r>
              <a:rPr lang="es-CL" dirty="0"/>
              <a:t> El 2006 ambas organizaciones emitieron un Memorándum de Entendimiento (MoU), que fija las prioridades de trabajo y los hitos a cumplir. </a:t>
            </a:r>
          </a:p>
          <a:p>
            <a:pPr>
              <a:buFont typeface="Arial" pitchFamily="34" charset="0"/>
              <a:buChar char="•"/>
            </a:pPr>
            <a:endParaRPr lang="es-CL" dirty="0"/>
          </a:p>
          <a:p>
            <a:pPr>
              <a:buFont typeface="Arial" pitchFamily="34" charset="0"/>
              <a:buChar char="•"/>
            </a:pPr>
            <a:r>
              <a:rPr lang="es-CL" dirty="0"/>
              <a:t>Basado en los avances, la </a:t>
            </a:r>
            <a:r>
              <a:rPr lang="es-CL" b="1" dirty="0"/>
              <a:t>SEC</a:t>
            </a:r>
            <a:r>
              <a:rPr lang="es-CL" dirty="0"/>
              <a:t> el </a:t>
            </a:r>
            <a:r>
              <a:rPr lang="es-CL" b="1" dirty="0"/>
              <a:t>2007</a:t>
            </a:r>
            <a:r>
              <a:rPr lang="es-CL" dirty="0"/>
              <a:t> </a:t>
            </a:r>
            <a:r>
              <a:rPr lang="es-CL" b="1" dirty="0"/>
              <a:t>eliminó</a:t>
            </a:r>
            <a:r>
              <a:rPr lang="es-CL" dirty="0"/>
              <a:t> la </a:t>
            </a:r>
            <a:r>
              <a:rPr lang="es-CL" b="1" dirty="0"/>
              <a:t>reconciliación </a:t>
            </a:r>
            <a:r>
              <a:rPr lang="es-CL" dirty="0"/>
              <a:t>de resultados </a:t>
            </a:r>
            <a:r>
              <a:rPr lang="es-CL" b="1" dirty="0"/>
              <a:t>IFRS</a:t>
            </a:r>
            <a:r>
              <a:rPr lang="es-CL" dirty="0"/>
              <a:t> con los </a:t>
            </a:r>
            <a:r>
              <a:rPr lang="es-CL" b="1" dirty="0"/>
              <a:t>US GAAP</a:t>
            </a:r>
            <a:r>
              <a:rPr lang="es-CL" dirty="0"/>
              <a:t>, para las compañías extranjeras que usan IFRS.        </a:t>
            </a:r>
          </a:p>
          <a:p>
            <a:pPr>
              <a:buFont typeface="Arial" pitchFamily="34" charset="0"/>
              <a:buChar char="•"/>
            </a:pPr>
            <a:endParaRPr lang="es-CL" dirty="0"/>
          </a:p>
          <a:p>
            <a:pPr>
              <a:buFont typeface="Arial" pitchFamily="34" charset="0"/>
              <a:buChar char="•"/>
            </a:pPr>
            <a:r>
              <a:rPr lang="es-ES_tradnl" dirty="0"/>
              <a:t> Persisten diferencias en temas como deterioro de activos y contratos de seguro. </a:t>
            </a:r>
          </a:p>
          <a:p>
            <a:r>
              <a:rPr lang="es-ES_tradnl" dirty="0"/>
              <a:t>         A pesar del avance, no se espera una convergencia total en el corto plazo.</a:t>
            </a:r>
            <a:endParaRPr lang="es-CL" dirty="0"/>
          </a:p>
        </p:txBody>
      </p:sp>
      <p:sp>
        <p:nvSpPr>
          <p:cNvPr id="8" name="7 Flecha derecha"/>
          <p:cNvSpPr/>
          <p:nvPr/>
        </p:nvSpPr>
        <p:spPr>
          <a:xfrm>
            <a:off x="251520" y="6569968"/>
            <a:ext cx="288032"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Medición Propiedad, Planta y Equipos</a:t>
            </a:r>
            <a:endParaRPr lang="es-CL" sz="24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21425"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r>
              <a:rPr lang="es-ES_tradnl" dirty="0"/>
              <a:t>Reconocido el activo y medido por su costo, según las definiciones de la NIC 16, se debe tomar una definición sobre la </a:t>
            </a:r>
            <a:r>
              <a:rPr lang="es-ES_tradnl" b="1" dirty="0"/>
              <a:t>medición posterior </a:t>
            </a:r>
            <a:r>
              <a:rPr lang="es-ES_tradnl" dirty="0"/>
              <a:t>al reconocimiento:</a:t>
            </a:r>
          </a:p>
          <a:p>
            <a:pPr marL="342900" indent="-342900">
              <a:buFont typeface="+mj-lt"/>
              <a:buAutoNum type="arabicPeriod"/>
            </a:pPr>
            <a:r>
              <a:rPr lang="es-ES_tradnl" b="1" dirty="0"/>
              <a:t>Modelo del costo</a:t>
            </a:r>
            <a:r>
              <a:rPr lang="es-ES_tradnl" dirty="0"/>
              <a:t>: “se registrará por su </a:t>
            </a:r>
            <a:r>
              <a:rPr lang="es-ES_tradnl" b="1" dirty="0"/>
              <a:t>costo menos</a:t>
            </a:r>
            <a:r>
              <a:rPr lang="es-ES_tradnl" dirty="0"/>
              <a:t> la </a:t>
            </a:r>
            <a:r>
              <a:rPr lang="es-ES_tradnl" b="1" dirty="0"/>
              <a:t>depreciación acumulada </a:t>
            </a:r>
            <a:r>
              <a:rPr lang="es-ES_tradnl" dirty="0"/>
              <a:t>y el importe acumulado de las </a:t>
            </a:r>
            <a:r>
              <a:rPr lang="es-ES_tradnl" b="1" dirty="0"/>
              <a:t>pérdidas</a:t>
            </a:r>
            <a:r>
              <a:rPr lang="es-ES_tradnl" dirty="0"/>
              <a:t> por </a:t>
            </a:r>
            <a:r>
              <a:rPr lang="es-ES_tradnl" b="1" dirty="0"/>
              <a:t>deterioro</a:t>
            </a:r>
            <a:r>
              <a:rPr lang="es-ES_tradnl" dirty="0"/>
              <a:t> del valor” (Nº 30, NIC 16)</a:t>
            </a:r>
          </a:p>
          <a:p>
            <a:pPr marL="342900" indent="-342900">
              <a:buFont typeface="+mj-lt"/>
              <a:buAutoNum type="arabicPeriod"/>
            </a:pPr>
            <a:endParaRPr lang="es-ES_tradnl" dirty="0"/>
          </a:p>
          <a:p>
            <a:pPr marL="342900" indent="-342900">
              <a:buFont typeface="+mj-lt"/>
              <a:buAutoNum type="arabicPeriod"/>
            </a:pPr>
            <a:r>
              <a:rPr lang="es-ES_tradnl" b="1" dirty="0"/>
              <a:t>Modelo de revaluación</a:t>
            </a:r>
            <a:r>
              <a:rPr lang="es-ES_tradnl" dirty="0"/>
              <a:t>: “un elemento … cuyo </a:t>
            </a:r>
            <a:r>
              <a:rPr lang="es-ES_tradnl" b="1" dirty="0"/>
              <a:t>valor razonable pueda medirse </a:t>
            </a:r>
            <a:r>
              <a:rPr lang="es-ES_tradnl" dirty="0"/>
              <a:t>con</a:t>
            </a:r>
            <a:r>
              <a:rPr lang="es-ES_tradnl" b="1" dirty="0"/>
              <a:t> </a:t>
            </a:r>
            <a:r>
              <a:rPr lang="es-ES_tradnl" dirty="0"/>
              <a:t>fiabilidad, se contabilizará por su </a:t>
            </a:r>
            <a:r>
              <a:rPr lang="es-ES_tradnl" b="1" dirty="0"/>
              <a:t>valor revaluado </a:t>
            </a:r>
            <a:r>
              <a:rPr lang="es-ES_tradnl" dirty="0"/>
              <a:t>… </a:t>
            </a:r>
            <a:r>
              <a:rPr lang="es-ES_tradnl" b="1" dirty="0"/>
              <a:t>menos</a:t>
            </a:r>
            <a:r>
              <a:rPr lang="es-ES_tradnl" dirty="0"/>
              <a:t> la </a:t>
            </a:r>
            <a:r>
              <a:rPr lang="es-ES_tradnl" b="1" dirty="0"/>
              <a:t>depreciación acumulada </a:t>
            </a:r>
            <a:r>
              <a:rPr lang="es-ES_tradnl" dirty="0"/>
              <a:t>y el importe acumulado de las </a:t>
            </a:r>
            <a:r>
              <a:rPr lang="es-ES_tradnl" b="1" dirty="0"/>
              <a:t>pérdidas</a:t>
            </a:r>
            <a:r>
              <a:rPr lang="es-ES_tradnl" dirty="0"/>
              <a:t> por </a:t>
            </a:r>
            <a:r>
              <a:rPr lang="es-ES_tradnl" b="1" dirty="0"/>
              <a:t>deterioro</a:t>
            </a:r>
            <a:r>
              <a:rPr lang="es-ES_tradnl" dirty="0"/>
              <a:t>”.</a:t>
            </a:r>
          </a:p>
          <a:p>
            <a:pPr marL="342900" indent="-342900"/>
            <a:r>
              <a:rPr lang="es-ES_tradnl" dirty="0"/>
              <a:t>	Tratamiento de la depreciación en este caso: a) subir o bajar proporcionalmente al cambio en el valor bruto del activo b) eliminar contra el valor bruto y revalorizar el neto </a:t>
            </a:r>
          </a:p>
          <a:p>
            <a:pPr marL="342900" indent="-342900"/>
            <a:r>
              <a:rPr lang="es-ES_tradnl" dirty="0"/>
              <a:t>	Si se decide revalorizar un bien, se debe aplicar lo mismo para los similares, por ejemplo, terrenos y edificios. </a:t>
            </a:r>
          </a:p>
          <a:p>
            <a:pPr marL="342900" indent="-342900"/>
            <a:endParaRPr lang="es-ES_tradnl" dirty="0"/>
          </a:p>
          <a:p>
            <a:pPr marL="342900" indent="-342900"/>
            <a:r>
              <a:rPr lang="es-ES_tradnl" dirty="0"/>
              <a:t>Contabilización del </a:t>
            </a:r>
            <a:r>
              <a:rPr lang="es-ES_tradnl" b="1" dirty="0"/>
              <a:t>modelo de revaluación</a:t>
            </a:r>
            <a:r>
              <a:rPr lang="es-ES_tradnl" dirty="0"/>
              <a:t>:</a:t>
            </a:r>
          </a:p>
          <a:p>
            <a:pPr marL="342900" indent="-342900">
              <a:buFont typeface="Arial" pitchFamily="34" charset="0"/>
              <a:buChar char="•"/>
            </a:pPr>
            <a:r>
              <a:rPr lang="es-ES_tradnl" dirty="0"/>
              <a:t>Al </a:t>
            </a:r>
            <a:r>
              <a:rPr lang="es-ES_tradnl" b="1" dirty="0"/>
              <a:t>reducir</a:t>
            </a:r>
            <a:r>
              <a:rPr lang="es-ES_tradnl" dirty="0"/>
              <a:t> el </a:t>
            </a:r>
            <a:r>
              <a:rPr lang="es-ES_tradnl" b="1" dirty="0"/>
              <a:t>valor</a:t>
            </a:r>
            <a:r>
              <a:rPr lang="es-ES_tradnl" dirty="0"/>
              <a:t> en libros, se debe </a:t>
            </a:r>
            <a:r>
              <a:rPr lang="es-ES_tradnl" b="1" dirty="0"/>
              <a:t>pasar</a:t>
            </a:r>
            <a:r>
              <a:rPr lang="es-ES_tradnl" dirty="0"/>
              <a:t> por el </a:t>
            </a:r>
            <a:r>
              <a:rPr lang="es-ES_tradnl" b="1" dirty="0"/>
              <a:t>EE.RR.</a:t>
            </a:r>
            <a:r>
              <a:rPr lang="es-ES_tradnl" dirty="0"/>
              <a:t>  del período. Salvo que haya un saldo a favor por incrementos previos contra la cuenta superávit de revaluación.</a:t>
            </a:r>
          </a:p>
          <a:p>
            <a:pPr marL="342900" indent="-342900">
              <a:buFont typeface="Arial" pitchFamily="34" charset="0"/>
              <a:buChar char="•"/>
            </a:pPr>
            <a:endParaRPr lang="es-ES_tradnl" dirty="0"/>
          </a:p>
          <a:p>
            <a:pPr marL="342900" indent="-342900">
              <a:buFont typeface="Arial" pitchFamily="34" charset="0"/>
              <a:buChar char="•"/>
            </a:pPr>
            <a:r>
              <a:rPr lang="es-ES_tradnl" dirty="0"/>
              <a:t>En cambio, cuando es </a:t>
            </a:r>
            <a:r>
              <a:rPr lang="es-ES_tradnl" b="1" dirty="0"/>
              <a:t>incremento</a:t>
            </a:r>
            <a:r>
              <a:rPr lang="es-ES_tradnl" dirty="0"/>
              <a:t> se reconoce </a:t>
            </a:r>
            <a:r>
              <a:rPr lang="es-ES_tradnl" b="1" dirty="0"/>
              <a:t>resultado integral contra superávit de revaluación</a:t>
            </a:r>
            <a:r>
              <a:rPr lang="es-ES_tradnl" dirty="0"/>
              <a:t>, en el patrimonio. Salvo que reverse un decrecimiento anterior, en cuyo caso pasa por el EE.RR ya que este pasó por el EE.RR.).</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Ejemplo Propiedades a Valor Justo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2244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buFont typeface="Arial" pitchFamily="34" charset="0"/>
              <a:buChar char="•"/>
            </a:pPr>
            <a:r>
              <a:rPr lang="es-ES_tradnl" dirty="0"/>
              <a:t> Veamos la nota 2.14 de los estados financieros 2012 de Viña Los Vascos para una aplicación:</a:t>
            </a:r>
          </a:p>
          <a:p>
            <a:r>
              <a:rPr lang="es-CL" dirty="0"/>
              <a:t>“Los activos de propiedades, planta y equipo corresponden principalmente a terrenos agrícolas, planta productiva, bodegas de almacenamiento, instalaciones técnicas, cubas y barricas de roble, maquinarias, vehículos, equipos, oficinas, casas, muebles, infraestructuras de viñedos, sistema de riego por goteo y obras en curso. </a:t>
            </a:r>
          </a:p>
          <a:p>
            <a:r>
              <a:rPr lang="es-CL" dirty="0"/>
              <a:t>Al 1º de enero de 2009, fecha de transición hacia NIIF, los activos de propiedades, planta y equipo han sido valorizados a valor justo, a excepción de algunas clases de activos para los cuales no ha sido posible determinar un valor razonable de mercado (construcciones agrícolas menores, maquinarias y muebles). En estos casos, la sociedad ha valorizado estos bienes al costo. </a:t>
            </a:r>
          </a:p>
          <a:p>
            <a:r>
              <a:rPr lang="es-CL" dirty="0"/>
              <a:t>Para la valorización posterior al reconocimiento, la Sociedad ha elegido el modelo del costo para todas sus propiedades, planta y equipo, a excepción de los terrenos, para los cuales ha elegido el método de revalorización anual. Los ajustes periódicos que resulten de esta evaluación anual son registrados en Otras Reservas de Patrimonio. </a:t>
            </a:r>
          </a:p>
          <a:p>
            <a:r>
              <a:rPr lang="es-CL" dirty="0"/>
              <a:t>En el caso que el resultado de la revalorización fuera negativo, éste se llevará a resultado del ejercicio siempre y cuando se agote previamente el saldo acreedor del superávit de la revaluación de ese activo. </a:t>
            </a:r>
          </a:p>
          <a:p>
            <a:r>
              <a:rPr lang="es-CL" dirty="0"/>
              <a:t>En el caso que el efecto negativo sea inferior al superávit, sólo reducirá la cuenta superávit de revaluación. “</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lstStyle/>
          <a:p>
            <a:r>
              <a:rPr lang="es-ES_tradnl" dirty="0"/>
              <a:t>Propiedades de Inversión - NIC 40</a:t>
            </a:r>
            <a:endParaRPr lang="es-CL"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1961169"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¿Qué son Propiedades de Inversión?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23473"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a:t>
            </a:r>
            <a:r>
              <a:rPr lang="es-ES_tradnl" b="1" i="1" dirty="0"/>
              <a:t>Propiedades</a:t>
            </a:r>
            <a:r>
              <a:rPr lang="es-ES_tradnl" i="1" dirty="0"/>
              <a:t> de </a:t>
            </a:r>
            <a:r>
              <a:rPr lang="es-ES_tradnl" b="1" i="1" dirty="0"/>
              <a:t>inversión</a:t>
            </a:r>
            <a:r>
              <a:rPr lang="es-ES_tradnl" i="1" dirty="0"/>
              <a:t> </a:t>
            </a:r>
            <a:r>
              <a:rPr lang="es-ES_tradnl" dirty="0"/>
              <a:t>son propiedades … que se tienen … para </a:t>
            </a:r>
            <a:r>
              <a:rPr lang="es-ES_tradnl" b="1" dirty="0"/>
              <a:t>obtener rentas</a:t>
            </a:r>
            <a:r>
              <a:rPr lang="es-ES_tradnl" dirty="0"/>
              <a:t>, </a:t>
            </a:r>
            <a:r>
              <a:rPr lang="es-ES_tradnl" b="1" dirty="0"/>
              <a:t>apreciación</a:t>
            </a:r>
            <a:r>
              <a:rPr lang="es-ES_tradnl" dirty="0"/>
              <a:t> de </a:t>
            </a:r>
            <a:r>
              <a:rPr lang="es-ES_tradnl" b="1" dirty="0"/>
              <a:t>capital</a:t>
            </a:r>
            <a:r>
              <a:rPr lang="es-ES_tradnl" dirty="0"/>
              <a:t> o ambas, en lugar de para: </a:t>
            </a:r>
          </a:p>
          <a:p>
            <a:pPr marL="342900" indent="-342900">
              <a:buAutoNum type="alphaLcParenR"/>
            </a:pPr>
            <a:r>
              <a:rPr lang="es-ES_tradnl" dirty="0"/>
              <a:t>su uso en la producción o suministro de bienes o servicios, o bien para fines administrativos;</a:t>
            </a:r>
          </a:p>
          <a:p>
            <a:pPr marL="342900" indent="-342900"/>
            <a:r>
              <a:rPr lang="es-ES_tradnl" dirty="0"/>
              <a:t>o b) su venta en el curso ordinario de operaciones” (Nº 5, NIC 40, negritas son mías). </a:t>
            </a:r>
          </a:p>
          <a:p>
            <a:pPr marL="342900" indent="-342900"/>
            <a:endParaRPr lang="es-ES_tradnl" dirty="0"/>
          </a:p>
          <a:p>
            <a:pPr marL="82550" indent="-82550">
              <a:buFont typeface="Arial" pitchFamily="34" charset="0"/>
              <a:buChar char="•"/>
            </a:pPr>
            <a:r>
              <a:rPr lang="es-ES_tradnl" dirty="0"/>
              <a:t> </a:t>
            </a:r>
            <a:r>
              <a:rPr lang="es-ES_tradnl" b="1" dirty="0"/>
              <a:t>Ejemplos </a:t>
            </a:r>
            <a:r>
              <a:rPr lang="es-ES_tradnl" dirty="0"/>
              <a:t>de propiedades de inversión: </a:t>
            </a:r>
          </a:p>
          <a:p>
            <a:pPr marL="82550" indent="-82550">
              <a:buFont typeface="Wingdings" pitchFamily="2" charset="2"/>
              <a:buChar char="Ø"/>
            </a:pPr>
            <a:r>
              <a:rPr lang="es-ES_tradnl" dirty="0"/>
              <a:t> Un terreno que compramos esperando un alza de precio en algunos años más (apreciación) </a:t>
            </a:r>
          </a:p>
          <a:p>
            <a:pPr marL="82550" indent="-82550">
              <a:buFont typeface="Wingdings" pitchFamily="2" charset="2"/>
              <a:buChar char="Ø"/>
            </a:pPr>
            <a:r>
              <a:rPr lang="es-ES_tradnl" dirty="0"/>
              <a:t> Arrendamos a  40 años un edificio de oficinas (arrendamiento financiero) para obtener rentas sub-arrendando todos sus pisos con contratos a 5 años (arrendamiento operativo)</a:t>
            </a:r>
          </a:p>
          <a:p>
            <a:pPr>
              <a:buFont typeface="Arial" pitchFamily="34" charset="0"/>
              <a:buChar char="•"/>
            </a:pPr>
            <a:endParaRPr lang="es-ES_tradnl" dirty="0"/>
          </a:p>
          <a:p>
            <a:pPr>
              <a:buFont typeface="Arial" pitchFamily="34" charset="0"/>
              <a:buChar char="•"/>
            </a:pPr>
            <a:r>
              <a:rPr lang="es-ES_tradnl" dirty="0"/>
              <a:t> Las empresas pueden </a:t>
            </a:r>
            <a:r>
              <a:rPr lang="es-ES_tradnl" b="1" dirty="0"/>
              <a:t>escoger</a:t>
            </a:r>
            <a:r>
              <a:rPr lang="es-ES_tradnl" dirty="0"/>
              <a:t> entre el </a:t>
            </a:r>
            <a:r>
              <a:rPr lang="es-ES_tradnl" b="1" dirty="0"/>
              <a:t>modelo del costo </a:t>
            </a:r>
            <a:r>
              <a:rPr lang="es-ES_tradnl" dirty="0"/>
              <a:t>y el </a:t>
            </a:r>
            <a:r>
              <a:rPr lang="es-ES_tradnl" b="1" dirty="0"/>
              <a:t>modelo de valor razonable</a:t>
            </a:r>
            <a:r>
              <a:rPr lang="es-ES_tradnl" dirty="0"/>
              <a:t>, pero cuando son propiedades que se utilizan para </a:t>
            </a:r>
            <a:r>
              <a:rPr lang="es-ES_tradnl" b="1" dirty="0"/>
              <a:t>arrendamientos operativos</a:t>
            </a:r>
            <a:r>
              <a:rPr lang="es-ES_tradnl" dirty="0"/>
              <a:t>, es </a:t>
            </a:r>
            <a:r>
              <a:rPr lang="es-ES_tradnl" b="1" dirty="0"/>
              <a:t>obligatorio</a:t>
            </a:r>
            <a:r>
              <a:rPr lang="es-ES_tradnl" dirty="0"/>
              <a:t> medir a </a:t>
            </a:r>
            <a:r>
              <a:rPr lang="es-ES_tradnl" b="1" dirty="0"/>
              <a:t>valor razonable </a:t>
            </a:r>
            <a:r>
              <a:rPr lang="es-ES_tradnl" dirty="0"/>
              <a:t>(Nº 34, NIC 40) . Salvo cuando no se puede medir el valor razonable.</a:t>
            </a:r>
          </a:p>
          <a:p>
            <a:pPr>
              <a:buFont typeface="Arial" pitchFamily="34" charset="0"/>
              <a:buChar char="•"/>
            </a:pPr>
            <a:endParaRPr lang="es-ES_tradnl" dirty="0"/>
          </a:p>
          <a:p>
            <a:pPr>
              <a:buFont typeface="Arial" pitchFamily="34" charset="0"/>
              <a:buChar char="•"/>
            </a:pPr>
            <a:r>
              <a:rPr lang="es-ES_tradnl" dirty="0"/>
              <a:t> “Las </a:t>
            </a:r>
            <a:r>
              <a:rPr lang="es-ES_tradnl" b="1" dirty="0"/>
              <a:t>pérdidas o ganancias </a:t>
            </a:r>
            <a:r>
              <a:rPr lang="es-ES_tradnl" dirty="0"/>
              <a:t>derivadas de un </a:t>
            </a:r>
            <a:r>
              <a:rPr lang="es-ES_tradnl" b="1" dirty="0"/>
              <a:t>cambio</a:t>
            </a:r>
            <a:r>
              <a:rPr lang="es-ES_tradnl" dirty="0"/>
              <a:t> en el </a:t>
            </a:r>
            <a:r>
              <a:rPr lang="es-ES_tradnl" b="1" dirty="0"/>
              <a:t>valor razonable </a:t>
            </a:r>
            <a:r>
              <a:rPr lang="es-ES_tradnl" dirty="0"/>
              <a:t>….se incluirán en el </a:t>
            </a:r>
            <a:r>
              <a:rPr lang="es-ES_tradnl" b="1" dirty="0"/>
              <a:t>resultado</a:t>
            </a:r>
            <a:r>
              <a:rPr lang="es-ES_tradnl" dirty="0"/>
              <a:t> del </a:t>
            </a:r>
            <a:r>
              <a:rPr lang="es-ES_tradnl" b="1" dirty="0"/>
              <a:t>período</a:t>
            </a:r>
            <a:r>
              <a:rPr lang="es-ES_tradnl" dirty="0"/>
              <a:t>” (Nº 30, NIC 40). Es decir, a diferencia del caso anterior (NIC 16) donde las ganancias en el valor razonable se reconocen en Otros Resultados Integrales, permitiendo reflejar el valor justo sin afectar resultados, acá sí afectan los resultados del ejercicio. </a:t>
            </a:r>
          </a:p>
          <a:p>
            <a:pPr>
              <a:buFont typeface="Arial" pitchFamily="34" charset="0"/>
              <a:buChar char="•"/>
            </a:pPr>
            <a:endParaRPr lang="es-ES_tradnl" dirty="0"/>
          </a:p>
          <a:p>
            <a:pPr>
              <a:buFont typeface="Arial" pitchFamily="34" charset="0"/>
              <a:buChar char="•"/>
            </a:pPr>
            <a:r>
              <a:rPr lang="es-ES_tradnl" dirty="0"/>
              <a:t> El motivo es que, como indica su nombre, son inversiones cuya variación de valor es parte de la naturaleza del negocio.</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Ejemplo de Propiedades de Inversión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25521"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Veamos la </a:t>
            </a:r>
            <a:r>
              <a:rPr lang="es-ES_tradnl" b="1" dirty="0"/>
              <a:t>nota</a:t>
            </a:r>
            <a:r>
              <a:rPr lang="es-ES_tradnl" dirty="0"/>
              <a:t> 3.2 de los estados financieros 2012 de </a:t>
            </a:r>
            <a:r>
              <a:rPr lang="es-ES_tradnl" b="1" dirty="0"/>
              <a:t>Parque Arauco </a:t>
            </a:r>
            <a:r>
              <a:rPr lang="es-ES_tradnl" dirty="0"/>
              <a:t>para una aplicación:</a:t>
            </a:r>
          </a:p>
          <a:p>
            <a:r>
              <a:rPr lang="es-CL" dirty="0"/>
              <a:t>“Las </a:t>
            </a:r>
            <a:r>
              <a:rPr lang="es-CL" b="1" dirty="0"/>
              <a:t>propiedades</a:t>
            </a:r>
            <a:r>
              <a:rPr lang="es-CL" dirty="0"/>
              <a:t> de </a:t>
            </a:r>
            <a:r>
              <a:rPr lang="es-CL" b="1" dirty="0"/>
              <a:t>inversión</a:t>
            </a:r>
            <a:r>
              <a:rPr lang="es-CL" dirty="0"/>
              <a:t> corresponde a los </a:t>
            </a:r>
            <a:r>
              <a:rPr lang="es-CL" b="1" dirty="0"/>
              <a:t>terrenos, edificios, proyectos inmobiliarios </a:t>
            </a:r>
            <a:r>
              <a:rPr lang="es-CL" dirty="0"/>
              <a:t>en curso y otras construcciones que se </a:t>
            </a:r>
            <a:r>
              <a:rPr lang="es-CL" b="1" dirty="0"/>
              <a:t>mantiene</a:t>
            </a:r>
            <a:r>
              <a:rPr lang="es-CL" dirty="0"/>
              <a:t> para </a:t>
            </a:r>
            <a:r>
              <a:rPr lang="es-CL" b="1" dirty="0"/>
              <a:t>explotarlos</a:t>
            </a:r>
            <a:r>
              <a:rPr lang="es-CL" dirty="0"/>
              <a:t> en </a:t>
            </a:r>
            <a:r>
              <a:rPr lang="es-CL" b="1" dirty="0"/>
              <a:t>régimen</a:t>
            </a:r>
            <a:r>
              <a:rPr lang="es-CL" dirty="0"/>
              <a:t> de </a:t>
            </a:r>
            <a:r>
              <a:rPr lang="es-CL" b="1" dirty="0"/>
              <a:t>arriendo</a:t>
            </a:r>
            <a:r>
              <a:rPr lang="es-CL" dirty="0"/>
              <a:t> o para </a:t>
            </a:r>
            <a:r>
              <a:rPr lang="es-CL" b="1" dirty="0"/>
              <a:t>obtener</a:t>
            </a:r>
            <a:r>
              <a:rPr lang="es-CL" dirty="0"/>
              <a:t> una </a:t>
            </a:r>
            <a:r>
              <a:rPr lang="es-CL" b="1" dirty="0"/>
              <a:t>plusvalía</a:t>
            </a:r>
            <a:r>
              <a:rPr lang="es-CL" dirty="0"/>
              <a:t> en su venta como consecuencia de los </a:t>
            </a:r>
            <a:r>
              <a:rPr lang="es-CL" b="1" dirty="0"/>
              <a:t>incrementos</a:t>
            </a:r>
            <a:r>
              <a:rPr lang="es-CL" dirty="0"/>
              <a:t> que se produzcan en el </a:t>
            </a:r>
            <a:r>
              <a:rPr lang="es-CL" b="1" dirty="0"/>
              <a:t>futuro</a:t>
            </a:r>
            <a:r>
              <a:rPr lang="es-CL" dirty="0"/>
              <a:t> en sus respectivos </a:t>
            </a:r>
            <a:r>
              <a:rPr lang="es-CL" b="1" dirty="0"/>
              <a:t>precios</a:t>
            </a:r>
            <a:r>
              <a:rPr lang="es-CL" dirty="0"/>
              <a:t> de </a:t>
            </a:r>
            <a:r>
              <a:rPr lang="es-CL" b="1" dirty="0"/>
              <a:t>mercado</a:t>
            </a:r>
            <a:r>
              <a:rPr lang="es-CL" dirty="0"/>
              <a:t>. Las propiedades de inversión son reconocidas inicialmente a costo de adquisición lo que incluye principalmente su precio de compra y cualquier desembolso directamente atribuible. Con posterioridad a la valoración inicial Parque Arauco S.A. ha </a:t>
            </a:r>
            <a:r>
              <a:rPr lang="es-CL" b="1" dirty="0"/>
              <a:t>optado</a:t>
            </a:r>
            <a:r>
              <a:rPr lang="es-CL" dirty="0"/>
              <a:t> por </a:t>
            </a:r>
            <a:r>
              <a:rPr lang="es-CL" b="1" dirty="0"/>
              <a:t>valorizar</a:t>
            </a:r>
            <a:r>
              <a:rPr lang="es-CL" dirty="0"/>
              <a:t> sus propiedades de inversión </a:t>
            </a:r>
            <a:r>
              <a:rPr lang="es-CL" b="1" dirty="0"/>
              <a:t>a</a:t>
            </a:r>
            <a:r>
              <a:rPr lang="es-CL" dirty="0"/>
              <a:t> su </a:t>
            </a:r>
            <a:r>
              <a:rPr lang="es-CL" b="1" dirty="0"/>
              <a:t>valor razonable</a:t>
            </a:r>
            <a:r>
              <a:rPr lang="es-CL" dirty="0"/>
              <a:t>, que refleja las </a:t>
            </a:r>
            <a:r>
              <a:rPr lang="es-CL" b="1" dirty="0"/>
              <a:t>condiciones</a:t>
            </a:r>
            <a:r>
              <a:rPr lang="es-CL" dirty="0"/>
              <a:t> de </a:t>
            </a:r>
            <a:r>
              <a:rPr lang="es-CL" b="1" dirty="0"/>
              <a:t>mercado </a:t>
            </a:r>
            <a:r>
              <a:rPr lang="es-CL" dirty="0"/>
              <a:t>a la </a:t>
            </a:r>
            <a:r>
              <a:rPr lang="es-CL" b="1" dirty="0"/>
              <a:t>fecha</a:t>
            </a:r>
            <a:r>
              <a:rPr lang="es-CL" dirty="0"/>
              <a:t> del </a:t>
            </a:r>
            <a:r>
              <a:rPr lang="es-CL" b="1" dirty="0"/>
              <a:t>Estado de Situación Financiera</a:t>
            </a:r>
            <a:r>
              <a:rPr lang="es-CL" dirty="0"/>
              <a:t>. La Administración calculará en cada cierre contable las </a:t>
            </a:r>
            <a:r>
              <a:rPr lang="es-CL" b="1" dirty="0"/>
              <a:t>variaciones</a:t>
            </a:r>
            <a:r>
              <a:rPr lang="es-CL" dirty="0"/>
              <a:t> de este </a:t>
            </a:r>
            <a:r>
              <a:rPr lang="es-CL" b="1" dirty="0"/>
              <a:t>valor</a:t>
            </a:r>
            <a:r>
              <a:rPr lang="es-CL" dirty="0"/>
              <a:t>, de acuerdo</a:t>
            </a:r>
          </a:p>
          <a:p>
            <a:r>
              <a:rPr lang="es-CL" dirty="0"/>
              <a:t>al </a:t>
            </a:r>
            <a:r>
              <a:rPr lang="es-CL" b="1" dirty="0"/>
              <a:t>modelo</a:t>
            </a:r>
            <a:r>
              <a:rPr lang="es-CL" dirty="0"/>
              <a:t> de </a:t>
            </a:r>
            <a:r>
              <a:rPr lang="es-CL" b="1" dirty="0"/>
              <a:t>flujos descontados</a:t>
            </a:r>
            <a:r>
              <a:rPr lang="es-CL" dirty="0"/>
              <a:t>. Los </a:t>
            </a:r>
            <a:r>
              <a:rPr lang="es-CL" b="1" dirty="0"/>
              <a:t>beneficios o pérdidas </a:t>
            </a:r>
            <a:r>
              <a:rPr lang="es-CL" dirty="0"/>
              <a:t>derivados de las </a:t>
            </a:r>
            <a:r>
              <a:rPr lang="es-CL" b="1" dirty="0"/>
              <a:t>variaciones</a:t>
            </a:r>
            <a:r>
              <a:rPr lang="es-CL" dirty="0"/>
              <a:t> en el valor razonable de las propiedades de inversión se incluyen en los </a:t>
            </a:r>
            <a:r>
              <a:rPr lang="es-CL" b="1" dirty="0"/>
              <a:t>resultados del ejercicio </a:t>
            </a:r>
            <a:r>
              <a:rPr lang="es-CL" dirty="0"/>
              <a:t>en que se producen.</a:t>
            </a:r>
          </a:p>
          <a:p>
            <a:r>
              <a:rPr lang="es-CL" dirty="0"/>
              <a:t>La Sociedad ha determinado valorizar los </a:t>
            </a:r>
            <a:r>
              <a:rPr lang="es-CL" b="1" dirty="0"/>
              <a:t>proyectos </a:t>
            </a:r>
            <a:r>
              <a:rPr lang="es-CL" dirty="0"/>
              <a:t>inmobiliarios </a:t>
            </a:r>
            <a:r>
              <a:rPr lang="es-CL" b="1" dirty="0"/>
              <a:t>en curso</a:t>
            </a:r>
            <a:r>
              <a:rPr lang="es-CL" dirty="0"/>
              <a:t> al valor de </a:t>
            </a:r>
            <a:r>
              <a:rPr lang="es-CL" b="1" dirty="0"/>
              <a:t>costo</a:t>
            </a:r>
            <a:r>
              <a:rPr lang="es-CL" dirty="0"/>
              <a:t> del </a:t>
            </a:r>
            <a:r>
              <a:rPr lang="es-CL" b="1" dirty="0"/>
              <a:t>terreno</a:t>
            </a:r>
            <a:r>
              <a:rPr lang="es-CL" dirty="0"/>
              <a:t> </a:t>
            </a:r>
            <a:r>
              <a:rPr lang="es-CL" b="1" dirty="0"/>
              <a:t>más</a:t>
            </a:r>
            <a:r>
              <a:rPr lang="es-CL" dirty="0"/>
              <a:t> todos los </a:t>
            </a:r>
            <a:r>
              <a:rPr lang="es-CL" b="1" dirty="0"/>
              <a:t>desembolsos</a:t>
            </a:r>
            <a:r>
              <a:rPr lang="es-CL" dirty="0"/>
              <a:t> necesarios para su desarrollo y construcción. Durante esta etapa </a:t>
            </a:r>
            <a:r>
              <a:rPr lang="es-CL" b="1" dirty="0"/>
              <a:t>no es probable </a:t>
            </a:r>
            <a:r>
              <a:rPr lang="es-CL" dirty="0"/>
              <a:t>encontrar </a:t>
            </a:r>
            <a:r>
              <a:rPr lang="es-CL" b="1" dirty="0"/>
              <a:t>transacciones</a:t>
            </a:r>
            <a:r>
              <a:rPr lang="es-CL" dirty="0"/>
              <a:t> en el </a:t>
            </a:r>
            <a:r>
              <a:rPr lang="es-CL" b="1" dirty="0"/>
              <a:t>mercado</a:t>
            </a:r>
            <a:r>
              <a:rPr lang="es-CL" dirty="0"/>
              <a:t> sobre </a:t>
            </a:r>
            <a:r>
              <a:rPr lang="es-CL" b="1" dirty="0"/>
              <a:t>activos similares </a:t>
            </a:r>
            <a:r>
              <a:rPr lang="es-CL" dirty="0"/>
              <a:t>con la </a:t>
            </a:r>
            <a:r>
              <a:rPr lang="es-CL" b="1" dirty="0"/>
              <a:t>fiabilidad</a:t>
            </a:r>
            <a:r>
              <a:rPr lang="es-CL" dirty="0"/>
              <a:t> suficiente para utilizar estos </a:t>
            </a:r>
            <a:r>
              <a:rPr lang="es-CL" b="1" dirty="0"/>
              <a:t>precios</a:t>
            </a:r>
            <a:r>
              <a:rPr lang="es-CL" dirty="0"/>
              <a:t> como valor razonable. …. En el </a:t>
            </a:r>
            <a:r>
              <a:rPr lang="es-CL" b="1" dirty="0"/>
              <a:t>momento</a:t>
            </a:r>
            <a:r>
              <a:rPr lang="es-CL" dirty="0"/>
              <a:t> en que dicho activo </a:t>
            </a:r>
            <a:r>
              <a:rPr lang="es-CL" b="1" dirty="0"/>
              <a:t>entra</a:t>
            </a:r>
            <a:r>
              <a:rPr lang="es-CL" dirty="0"/>
              <a:t> en </a:t>
            </a:r>
            <a:r>
              <a:rPr lang="es-CL" b="1" dirty="0"/>
              <a:t>explotación</a:t>
            </a:r>
            <a:r>
              <a:rPr lang="es-CL" dirty="0"/>
              <a:t> se </a:t>
            </a:r>
            <a:r>
              <a:rPr lang="es-CL" b="1" dirty="0"/>
              <a:t>registra a valor razonable</a:t>
            </a:r>
            <a:r>
              <a:rPr lang="es-CL" dirty="0"/>
              <a:t>, cualquier </a:t>
            </a:r>
            <a:r>
              <a:rPr lang="es-CL" b="1" dirty="0"/>
              <a:t>diferencia</a:t>
            </a:r>
            <a:r>
              <a:rPr lang="es-CL" dirty="0"/>
              <a:t> entre el </a:t>
            </a:r>
            <a:r>
              <a:rPr lang="es-CL" b="1" dirty="0"/>
              <a:t>valor razonable </a:t>
            </a:r>
            <a:r>
              <a:rPr lang="es-CL" dirty="0"/>
              <a:t>de la propiedad a esa fecha </a:t>
            </a:r>
            <a:r>
              <a:rPr lang="es-CL" b="1" dirty="0"/>
              <a:t>y</a:t>
            </a:r>
            <a:r>
              <a:rPr lang="es-CL" dirty="0"/>
              <a:t> su </a:t>
            </a:r>
            <a:r>
              <a:rPr lang="es-CL" b="1" dirty="0"/>
              <a:t>valor libro </a:t>
            </a:r>
            <a:r>
              <a:rPr lang="es-CL" dirty="0"/>
              <a:t>anterior es </a:t>
            </a:r>
            <a:r>
              <a:rPr lang="es-CL" b="1" dirty="0"/>
              <a:t>reconocida</a:t>
            </a:r>
            <a:r>
              <a:rPr lang="es-CL" dirty="0"/>
              <a:t> en </a:t>
            </a:r>
            <a:r>
              <a:rPr lang="es-CL" b="1" dirty="0"/>
              <a:t>resultados</a:t>
            </a:r>
            <a:r>
              <a:rPr lang="es-CL" dirty="0"/>
              <a:t>, en el rubro Ganancias (Pérdidas) que surgen de la diferencia entre el valor libro anterior y el valor justo de activos. …</a:t>
            </a: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71600" y="0"/>
            <a:ext cx="5112568" cy="1052736"/>
          </a:xfrm>
        </p:spPr>
        <p:txBody>
          <a:bodyPr>
            <a:normAutofit/>
          </a:bodyPr>
          <a:lstStyle/>
          <a:p>
            <a:r>
              <a:rPr lang="es-ES_tradnl" sz="2400" dirty="0"/>
              <a:t>Ejemplo de Propiedades de Inversión</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52449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07504" y="1052736"/>
            <a:ext cx="8928992" cy="5909310"/>
          </a:xfrm>
          <a:prstGeom prst="rect">
            <a:avLst/>
          </a:prstGeom>
          <a:noFill/>
        </p:spPr>
        <p:txBody>
          <a:bodyPr wrap="square" rtlCol="0">
            <a:spAutoFit/>
          </a:bodyPr>
          <a:lstStyle/>
          <a:p>
            <a:r>
              <a:rPr lang="es-ES" dirty="0"/>
              <a:t>Mall S.A.  Construye un </a:t>
            </a:r>
            <a:r>
              <a:rPr lang="es-ES" dirty="0" err="1"/>
              <a:t>strip</a:t>
            </a:r>
            <a:r>
              <a:rPr lang="es-ES" dirty="0"/>
              <a:t> center de 4.000 m2 construidos, que contará con 20 locales pequeños y un local de mayor tamaño, además de 100 estacionamientos.  Para ello compró un terreno de 5.000 m2 por $ 500 MM y contrató a Constructora Ltda. por $ 1.500 MM.</a:t>
            </a:r>
          </a:p>
          <a:p>
            <a:r>
              <a:rPr lang="es-ES" dirty="0"/>
              <a:t>En el proceso de construcción, no hay manera confiable de calcular el valor razonable, por lo que la política es llevarlo al costo. Con la recepción, se valoriza según los arriendos firmados.</a:t>
            </a:r>
          </a:p>
          <a:p>
            <a:endParaRPr lang="es-ES" dirty="0"/>
          </a:p>
          <a:p>
            <a:r>
              <a:rPr lang="es-ES" dirty="0"/>
              <a:t>Compra el terreno (ene-2015):</a:t>
            </a:r>
          </a:p>
          <a:p>
            <a:r>
              <a:rPr lang="es-ES" dirty="0"/>
              <a:t>Propiedades de inversión – terreno    $ 500.000.000</a:t>
            </a:r>
          </a:p>
          <a:p>
            <a:r>
              <a:rPr lang="es-ES" dirty="0"/>
              <a:t>Caja				   	          $ 500.000.000</a:t>
            </a:r>
          </a:p>
          <a:p>
            <a:endParaRPr lang="es-ES" dirty="0"/>
          </a:p>
          <a:p>
            <a:r>
              <a:rPr lang="es-ES" dirty="0"/>
              <a:t>Paga a la constructora al recibir la obra conforme (dic-2015):</a:t>
            </a:r>
          </a:p>
          <a:p>
            <a:r>
              <a:rPr lang="es-ES" dirty="0"/>
              <a:t>Propiedades de inversión – edificios   $ 1.500.000.000</a:t>
            </a:r>
          </a:p>
          <a:p>
            <a:r>
              <a:rPr lang="es-ES" dirty="0"/>
              <a:t>Caja					        $ 1.500.000.000     </a:t>
            </a:r>
          </a:p>
          <a:p>
            <a:r>
              <a:rPr lang="es-ES" dirty="0"/>
              <a:t>  </a:t>
            </a:r>
          </a:p>
          <a:p>
            <a:r>
              <a:rPr lang="es-ES" dirty="0"/>
              <a:t>Considerando el valor presente de los arriendos pactados y la vacancia esperada, sobre los 50 años de vida esperados, obtenemos un valor razonable de $ 2.800 MM:</a:t>
            </a:r>
          </a:p>
          <a:p>
            <a:endParaRPr lang="es-ES" dirty="0"/>
          </a:p>
          <a:p>
            <a:r>
              <a:rPr lang="es-ES" dirty="0"/>
              <a:t>Propiedades de inversión-revaluación  $ 800.000.000</a:t>
            </a:r>
          </a:p>
          <a:p>
            <a:r>
              <a:rPr lang="es-ES" dirty="0"/>
              <a:t>Ganancia por ajuste de valor razonable                             $ 800.000.000     </a:t>
            </a:r>
          </a:p>
          <a:p>
            <a:endParaRPr lang="es-ES" dirty="0"/>
          </a:p>
          <a:p>
            <a:endParaRPr lang="es-ES"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cxnSp>
        <p:nvCxnSpPr>
          <p:cNvPr id="10" name="9 Conector recto"/>
          <p:cNvCxnSpPr/>
          <p:nvPr/>
        </p:nvCxnSpPr>
        <p:spPr>
          <a:xfrm>
            <a:off x="151967" y="2996952"/>
            <a:ext cx="0" cy="79208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6" name="9 Conector recto"/>
          <p:cNvCxnSpPr/>
          <p:nvPr/>
        </p:nvCxnSpPr>
        <p:spPr>
          <a:xfrm>
            <a:off x="6732240" y="2996952"/>
            <a:ext cx="0" cy="79208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7" name="9 Conector recto"/>
          <p:cNvCxnSpPr/>
          <p:nvPr/>
        </p:nvCxnSpPr>
        <p:spPr>
          <a:xfrm>
            <a:off x="172006" y="4077072"/>
            <a:ext cx="0" cy="79208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8" name="9 Conector recto"/>
          <p:cNvCxnSpPr/>
          <p:nvPr/>
        </p:nvCxnSpPr>
        <p:spPr>
          <a:xfrm>
            <a:off x="6732240" y="3933056"/>
            <a:ext cx="0" cy="79208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19" name="9 Conector recto"/>
          <p:cNvCxnSpPr/>
          <p:nvPr/>
        </p:nvCxnSpPr>
        <p:spPr>
          <a:xfrm>
            <a:off x="6722708" y="5661248"/>
            <a:ext cx="0" cy="792088"/>
          </a:xfrm>
          <a:prstGeom prst="line">
            <a:avLst/>
          </a:prstGeom>
          <a:ln w="19050"/>
        </p:spPr>
        <p:style>
          <a:lnRef idx="1">
            <a:schemeClr val="accent1"/>
          </a:lnRef>
          <a:fillRef idx="0">
            <a:schemeClr val="accent1"/>
          </a:fillRef>
          <a:effectRef idx="0">
            <a:schemeClr val="accent1"/>
          </a:effectRef>
          <a:fontRef idx="minor">
            <a:schemeClr val="tx1"/>
          </a:fontRef>
        </p:style>
      </p:cxnSp>
      <p:cxnSp>
        <p:nvCxnSpPr>
          <p:cNvPr id="20" name="9 Conector recto"/>
          <p:cNvCxnSpPr/>
          <p:nvPr/>
        </p:nvCxnSpPr>
        <p:spPr>
          <a:xfrm>
            <a:off x="172006" y="5661248"/>
            <a:ext cx="0" cy="792088"/>
          </a:xfrm>
          <a:prstGeom prst="line">
            <a:avLst/>
          </a:prstGeom>
          <a:ln w="19050"/>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0" y="2130425"/>
            <a:ext cx="9144000" cy="1470025"/>
          </a:xfrm>
        </p:spPr>
        <p:txBody>
          <a:bodyPr>
            <a:normAutofit/>
          </a:bodyPr>
          <a:lstStyle/>
          <a:p>
            <a:r>
              <a:rPr lang="es-ES_tradnl" sz="4200" dirty="0"/>
              <a:t>Arrendamientos – NIC 17 </a:t>
            </a:r>
            <a:endParaRPr lang="es-CL" sz="4200" dirty="0"/>
          </a:p>
        </p:txBody>
      </p:sp>
      <p:sp>
        <p:nvSpPr>
          <p:cNvPr id="3" name="2 Subtítulo"/>
          <p:cNvSpPr>
            <a:spLocks noGrp="1"/>
          </p:cNvSpPr>
          <p:nvPr>
            <p:ph type="subTitle" idx="1"/>
          </p:nvPr>
        </p:nvSpPr>
        <p:spPr>
          <a:xfrm>
            <a:off x="1371600" y="3886200"/>
            <a:ext cx="6400800" cy="1054968"/>
          </a:xfrm>
        </p:spPr>
        <p:txBody>
          <a:bodyPr/>
          <a:lstStyle/>
          <a:p>
            <a:r>
              <a:rPr lang="es-ES_tradnl" dirty="0"/>
              <a:t>Contabilidad Gerencial</a:t>
            </a:r>
          </a:p>
          <a:p>
            <a:endParaRPr lang="es-CL" dirty="0"/>
          </a:p>
        </p:txBody>
      </p:sp>
      <p:graphicFrame>
        <p:nvGraphicFramePr>
          <p:cNvPr id="1026" name="Object 2"/>
          <p:cNvGraphicFramePr>
            <a:graphicFrameLocks noChangeAspect="1"/>
          </p:cNvGraphicFramePr>
          <p:nvPr/>
        </p:nvGraphicFramePr>
        <p:xfrm>
          <a:off x="3707904" y="332656"/>
          <a:ext cx="1656184" cy="1795716"/>
        </p:xfrm>
        <a:graphic>
          <a:graphicData uri="http://schemas.openxmlformats.org/presentationml/2006/ole">
            <mc:AlternateContent xmlns:mc="http://schemas.openxmlformats.org/markup-compatibility/2006">
              <mc:Choice xmlns:v="urn:schemas-microsoft-com:vml" Requires="v">
                <p:oleObj spid="_x0000_s45265" r:id="rId3" imgW="1257476" imgH="1362265" progId="">
                  <p:embed/>
                </p:oleObj>
              </mc:Choice>
              <mc:Fallback>
                <p:oleObj r:id="rId3" imgW="1257476" imgH="1362265" progId="">
                  <p:embed/>
                  <p:pic>
                    <p:nvPicPr>
                      <p:cNvPr id="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707904" y="332656"/>
                        <a:ext cx="1656184" cy="179571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27584" y="0"/>
            <a:ext cx="5328592" cy="1052736"/>
          </a:xfrm>
        </p:spPr>
        <p:txBody>
          <a:bodyPr>
            <a:normAutofit/>
          </a:bodyPr>
          <a:lstStyle/>
          <a:p>
            <a:r>
              <a:rPr lang="es-ES_tradnl" sz="2400" dirty="0"/>
              <a:t>Arrendamientos  financieros y operativos</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46289"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lgn="just">
              <a:buFont typeface="Arial" pitchFamily="34" charset="0"/>
              <a:buChar char="•"/>
            </a:pPr>
            <a:r>
              <a:rPr lang="es-ES_tradnl" dirty="0"/>
              <a:t>  Aplicación:  Todo contrato de arriendo SALVO los de exploración o uso de recursos no renovables, acuerdos relacionados a derechos de autor, propiedades de inversión y activos biológicos (Nº 2, NIC 17)</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Arrendamiento</a:t>
            </a:r>
            <a:r>
              <a:rPr lang="es-ES_tradnl" dirty="0"/>
              <a:t> es un </a:t>
            </a:r>
            <a:r>
              <a:rPr lang="es-ES_tradnl" b="1" dirty="0"/>
              <a:t>acuerdo</a:t>
            </a:r>
            <a:r>
              <a:rPr lang="es-ES_tradnl" dirty="0"/>
              <a:t> en que el arrendador </a:t>
            </a:r>
            <a:r>
              <a:rPr lang="es-ES_tradnl" b="1" dirty="0"/>
              <a:t>cede, por </a:t>
            </a:r>
            <a:r>
              <a:rPr lang="es-ES_tradnl" dirty="0"/>
              <a:t>un </a:t>
            </a:r>
            <a:r>
              <a:rPr lang="es-ES_tradnl" b="1" dirty="0"/>
              <a:t>pago</a:t>
            </a:r>
            <a:r>
              <a:rPr lang="es-ES_tradnl" dirty="0"/>
              <a:t>, el </a:t>
            </a:r>
            <a:r>
              <a:rPr lang="es-ES_tradnl" b="1" dirty="0"/>
              <a:t>derecho</a:t>
            </a:r>
            <a:r>
              <a:rPr lang="es-ES_tradnl" dirty="0"/>
              <a:t> a </a:t>
            </a:r>
            <a:r>
              <a:rPr lang="es-ES_tradnl" b="1" dirty="0"/>
              <a:t>utilizar</a:t>
            </a:r>
            <a:r>
              <a:rPr lang="es-ES_tradnl" dirty="0"/>
              <a:t> un </a:t>
            </a:r>
            <a:r>
              <a:rPr lang="es-ES_tradnl" b="1" dirty="0"/>
              <a:t>activo</a:t>
            </a:r>
            <a:r>
              <a:rPr lang="es-ES_tradnl" dirty="0"/>
              <a:t>. Este es </a:t>
            </a:r>
            <a:r>
              <a:rPr lang="es-ES_tradnl" b="1" dirty="0"/>
              <a:t>financiero</a:t>
            </a:r>
            <a:r>
              <a:rPr lang="es-ES_tradnl" dirty="0"/>
              <a:t> si "se </a:t>
            </a:r>
            <a:r>
              <a:rPr lang="es-ES_tradnl" b="1" dirty="0"/>
              <a:t>transfieren sustancialmente todos</a:t>
            </a:r>
            <a:r>
              <a:rPr lang="es-ES_tradnl" dirty="0"/>
              <a:t> los </a:t>
            </a:r>
            <a:r>
              <a:rPr lang="es-ES_tradnl" b="1" dirty="0"/>
              <a:t>riesgos y ventajas inherentes </a:t>
            </a:r>
            <a:r>
              <a:rPr lang="es-ES_tradnl" dirty="0"/>
              <a:t>a la </a:t>
            </a:r>
            <a:r>
              <a:rPr lang="es-ES_tradnl" b="1" dirty="0"/>
              <a:t>propiedad </a:t>
            </a:r>
            <a:r>
              <a:rPr lang="es-ES_tradnl" dirty="0"/>
              <a:t>del </a:t>
            </a:r>
            <a:r>
              <a:rPr lang="es-ES_tradnl" b="1" dirty="0"/>
              <a:t>activo</a:t>
            </a:r>
            <a:r>
              <a:rPr lang="es-ES_tradnl" dirty="0"/>
              <a:t>”; y operativo en el resto de los casos (Nº 4, NIC 17)</a:t>
            </a:r>
          </a:p>
          <a:p>
            <a:pPr algn="just">
              <a:buFont typeface="Arial" pitchFamily="34" charset="0"/>
              <a:buChar char="•"/>
            </a:pPr>
            <a:endParaRPr lang="es-ES_tradnl" dirty="0"/>
          </a:p>
          <a:p>
            <a:pPr algn="just">
              <a:buFont typeface="Arial" pitchFamily="34" charset="0"/>
              <a:buChar char="•"/>
            </a:pPr>
            <a:r>
              <a:rPr lang="es-ES_tradnl" dirty="0"/>
              <a:t> La norma ofrece algunas </a:t>
            </a:r>
            <a:r>
              <a:rPr lang="es-ES_tradnl" b="1" dirty="0"/>
              <a:t>guías</a:t>
            </a:r>
            <a:r>
              <a:rPr lang="es-ES_tradnl" dirty="0"/>
              <a:t> sobre </a:t>
            </a:r>
            <a:r>
              <a:rPr lang="es-ES_tradnl" b="1" dirty="0"/>
              <a:t>situaciones</a:t>
            </a:r>
            <a:r>
              <a:rPr lang="es-ES_tradnl" dirty="0"/>
              <a:t> en que </a:t>
            </a:r>
            <a:r>
              <a:rPr lang="es-ES_tradnl" b="1" dirty="0"/>
              <a:t>podría</a:t>
            </a:r>
            <a:r>
              <a:rPr lang="es-ES_tradnl" dirty="0"/>
              <a:t> existir esta transferencia, recomiendo leerlas pensando en si son similares a transferir la propiedad. Ver en Nº 10, NIC 17:</a:t>
            </a:r>
          </a:p>
          <a:p>
            <a:pPr marL="342900" indent="-342900">
              <a:buFont typeface="+mj-lt"/>
              <a:buAutoNum type="alphaLcParenR"/>
            </a:pPr>
            <a:r>
              <a:rPr lang="es-ES_tradnl" dirty="0"/>
              <a:t>“el arrendamiento </a:t>
            </a:r>
            <a:r>
              <a:rPr lang="es-ES_tradnl" b="1" dirty="0"/>
              <a:t>transfiere</a:t>
            </a:r>
            <a:r>
              <a:rPr lang="es-ES_tradnl" dirty="0"/>
              <a:t> la </a:t>
            </a:r>
            <a:r>
              <a:rPr lang="es-ES_tradnl" b="1" dirty="0"/>
              <a:t>propiedad</a:t>
            </a:r>
            <a:r>
              <a:rPr lang="es-ES_tradnl" dirty="0"/>
              <a:t> del activo al arrendatario </a:t>
            </a:r>
            <a:r>
              <a:rPr lang="es-ES_tradnl" b="1" dirty="0"/>
              <a:t>al</a:t>
            </a:r>
            <a:r>
              <a:rPr lang="es-ES_tradnl" dirty="0"/>
              <a:t> </a:t>
            </a:r>
            <a:r>
              <a:rPr lang="es-ES_tradnl" b="1" dirty="0"/>
              <a:t>finalizar</a:t>
            </a:r>
            <a:r>
              <a:rPr lang="es-ES_tradnl" dirty="0"/>
              <a:t> el </a:t>
            </a:r>
            <a:r>
              <a:rPr lang="es-ES_tradnl" b="1" dirty="0"/>
              <a:t>plazo</a:t>
            </a:r>
            <a:r>
              <a:rPr lang="es-ES_tradnl" dirty="0"/>
              <a:t> de </a:t>
            </a:r>
            <a:r>
              <a:rPr lang="es-ES_tradnl" b="1" dirty="0"/>
              <a:t>arrendamiento</a:t>
            </a:r>
            <a:r>
              <a:rPr lang="es-ES_tradnl" dirty="0"/>
              <a:t>”</a:t>
            </a:r>
          </a:p>
          <a:p>
            <a:pPr marL="342900" indent="-342900">
              <a:buFont typeface="+mj-lt"/>
              <a:buAutoNum type="alphaLcParenR"/>
            </a:pPr>
            <a:r>
              <a:rPr lang="es-ES_tradnl" dirty="0"/>
              <a:t>el arrendatario tiene la </a:t>
            </a:r>
            <a:r>
              <a:rPr lang="es-ES_tradnl" b="1" dirty="0"/>
              <a:t>opción</a:t>
            </a:r>
            <a:r>
              <a:rPr lang="es-ES_tradnl" dirty="0"/>
              <a:t> de </a:t>
            </a:r>
            <a:r>
              <a:rPr lang="es-ES_tradnl" b="1" dirty="0"/>
              <a:t>comprar </a:t>
            </a:r>
            <a:r>
              <a:rPr lang="es-ES_tradnl" dirty="0"/>
              <a:t>el activo a un </a:t>
            </a:r>
            <a:r>
              <a:rPr lang="es-ES_tradnl" b="1" dirty="0"/>
              <a:t>precio</a:t>
            </a:r>
            <a:r>
              <a:rPr lang="es-ES_tradnl" dirty="0"/>
              <a:t> que se espera sea suficientemente </a:t>
            </a:r>
            <a:r>
              <a:rPr lang="es-ES_tradnl" b="1" dirty="0"/>
              <a:t>inferior</a:t>
            </a:r>
            <a:r>
              <a:rPr lang="es-ES_tradnl" dirty="0"/>
              <a:t> al </a:t>
            </a:r>
            <a:r>
              <a:rPr lang="es-ES_tradnl" b="1" dirty="0"/>
              <a:t>razonable</a:t>
            </a:r>
            <a:r>
              <a:rPr lang="es-ES_tradnl" dirty="0"/>
              <a:t>, … (como para prever)…. que tal opción será ejercida</a:t>
            </a:r>
          </a:p>
          <a:p>
            <a:pPr marL="342900" indent="-342900">
              <a:buFont typeface="+mj-lt"/>
              <a:buAutoNum type="alphaLcParenR"/>
            </a:pPr>
            <a:r>
              <a:rPr lang="es-ES_tradnl" dirty="0"/>
              <a:t>el </a:t>
            </a:r>
            <a:r>
              <a:rPr lang="es-ES_tradnl" b="1" dirty="0"/>
              <a:t>plazo</a:t>
            </a:r>
            <a:r>
              <a:rPr lang="es-ES_tradnl" dirty="0"/>
              <a:t> de arrendamiento </a:t>
            </a:r>
            <a:r>
              <a:rPr lang="es-ES_tradnl" b="1" dirty="0"/>
              <a:t>cubre</a:t>
            </a:r>
            <a:r>
              <a:rPr lang="es-ES_tradnl" dirty="0"/>
              <a:t> la </a:t>
            </a:r>
            <a:r>
              <a:rPr lang="es-ES_tradnl" b="1" dirty="0"/>
              <a:t>mayor parte </a:t>
            </a:r>
            <a:r>
              <a:rPr lang="es-ES_tradnl" dirty="0"/>
              <a:t>de la </a:t>
            </a:r>
            <a:r>
              <a:rPr lang="es-ES_tradnl" b="1" dirty="0"/>
              <a:t>vida económica </a:t>
            </a:r>
            <a:r>
              <a:rPr lang="es-ES_tradnl" dirty="0"/>
              <a:t>del activo incluso si la propiedad no se transfiere al final de la operación;</a:t>
            </a:r>
          </a:p>
          <a:p>
            <a:pPr marL="342900" indent="-342900">
              <a:buFont typeface="+mj-lt"/>
              <a:buAutoNum type="alphaLcParenR"/>
            </a:pPr>
            <a:r>
              <a:rPr lang="es-ES_tradnl" dirty="0"/>
              <a:t>al inicio del arrendamiento, el </a:t>
            </a:r>
            <a:r>
              <a:rPr lang="es-ES_tradnl" b="1" dirty="0"/>
              <a:t>valor presente </a:t>
            </a:r>
            <a:r>
              <a:rPr lang="es-ES_tradnl" dirty="0"/>
              <a:t>de los </a:t>
            </a:r>
            <a:r>
              <a:rPr lang="es-ES_tradnl" b="1" dirty="0"/>
              <a:t>pagos mínimos </a:t>
            </a:r>
            <a:r>
              <a:rPr lang="es-CL" dirty="0"/>
              <a:t>[excluyen cuotas contingentes, como puede ser un variable de la venta] por el arrendamiento es al menos </a:t>
            </a:r>
            <a:r>
              <a:rPr lang="es-CL" b="1" dirty="0"/>
              <a:t>equivalente</a:t>
            </a:r>
            <a:r>
              <a:rPr lang="es-CL" dirty="0"/>
              <a:t> a la </a:t>
            </a:r>
            <a:r>
              <a:rPr lang="es-CL" b="1" dirty="0"/>
              <a:t>práctica totalidad </a:t>
            </a:r>
            <a:r>
              <a:rPr lang="es-CL" dirty="0"/>
              <a:t>del </a:t>
            </a:r>
            <a:r>
              <a:rPr lang="es-CL" b="1" dirty="0"/>
              <a:t>valor razonable </a:t>
            </a:r>
            <a:r>
              <a:rPr lang="es-CL" dirty="0"/>
              <a:t>del activo objeto de la operación; y</a:t>
            </a:r>
          </a:p>
          <a:p>
            <a:pPr marL="342900" indent="-342900">
              <a:buFont typeface="+mj-lt"/>
              <a:buAutoNum type="alphaLcParenR"/>
            </a:pPr>
            <a:r>
              <a:rPr lang="es-CL" dirty="0"/>
              <a:t> los </a:t>
            </a:r>
            <a:r>
              <a:rPr lang="es-CL" b="1" dirty="0"/>
              <a:t>activos arrendados </a:t>
            </a:r>
            <a:r>
              <a:rPr lang="es-CL" dirty="0"/>
              <a:t>son de una </a:t>
            </a:r>
            <a:r>
              <a:rPr lang="es-CL" b="1" dirty="0"/>
              <a:t>naturaleza tan especializada </a:t>
            </a:r>
            <a:r>
              <a:rPr lang="es-CL" dirty="0"/>
              <a:t>que </a:t>
            </a:r>
            <a:r>
              <a:rPr lang="es-CL" b="1" dirty="0"/>
              <a:t>sólo </a:t>
            </a:r>
            <a:r>
              <a:rPr lang="es-CL" dirty="0"/>
              <a:t>el </a:t>
            </a:r>
            <a:r>
              <a:rPr lang="es-CL" b="1" dirty="0"/>
              <a:t>arrendatario</a:t>
            </a:r>
            <a:r>
              <a:rPr lang="es-CL" dirty="0"/>
              <a:t> tiene la </a:t>
            </a:r>
            <a:r>
              <a:rPr lang="es-CL" b="1" dirty="0"/>
              <a:t>posibilidad</a:t>
            </a:r>
            <a:r>
              <a:rPr lang="es-CL" dirty="0"/>
              <a:t> de </a:t>
            </a:r>
            <a:r>
              <a:rPr lang="es-CL" b="1" dirty="0"/>
              <a:t>usarlos</a:t>
            </a:r>
            <a:r>
              <a:rPr lang="es-CL" dirty="0"/>
              <a:t> sin realizar en ellos modificaciones importantes”</a:t>
            </a: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899592" y="0"/>
            <a:ext cx="5184576" cy="1052736"/>
          </a:xfrm>
        </p:spPr>
        <p:txBody>
          <a:bodyPr>
            <a:normAutofit/>
          </a:bodyPr>
          <a:lstStyle/>
          <a:p>
            <a:r>
              <a:rPr lang="es-ES_tradnl" sz="2400" dirty="0"/>
              <a:t>¿Cuándo es arrendamiento financiero?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69857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0" y="1052736"/>
            <a:ext cx="9144000" cy="5909310"/>
          </a:xfrm>
          <a:prstGeom prst="rect">
            <a:avLst/>
          </a:prstGeom>
          <a:noFill/>
        </p:spPr>
        <p:txBody>
          <a:bodyPr wrap="square" rtlCol="0">
            <a:spAutoFit/>
          </a:bodyPr>
          <a:lstStyle/>
          <a:p>
            <a:pPr>
              <a:buFont typeface="Arial" pitchFamily="34" charset="0"/>
              <a:buChar char="•"/>
            </a:pPr>
            <a:r>
              <a:rPr lang="es-ES_tradnl" dirty="0"/>
              <a:t>  Ejemplo: Transportes SA consigue con Leasing Progreso el financiamiento para </a:t>
            </a:r>
            <a:r>
              <a:rPr lang="es-ES_tradnl" b="1" dirty="0"/>
              <a:t>5 camiones</a:t>
            </a:r>
            <a:r>
              <a:rPr lang="es-ES_tradnl" dirty="0"/>
              <a:t>, </a:t>
            </a:r>
            <a:r>
              <a:rPr lang="es-ES_tradnl" b="1" dirty="0"/>
              <a:t>cada uno </a:t>
            </a:r>
            <a:r>
              <a:rPr lang="es-ES_tradnl" dirty="0"/>
              <a:t>con valor de </a:t>
            </a:r>
            <a:r>
              <a:rPr lang="es-ES_tradnl" b="1" dirty="0"/>
              <a:t>$ 20 MM</a:t>
            </a:r>
            <a:r>
              <a:rPr lang="es-ES_tradnl" dirty="0"/>
              <a:t>. Analicemos los siguientes casos de financiamiento:</a:t>
            </a:r>
          </a:p>
          <a:p>
            <a:pPr marL="342900" indent="-342900">
              <a:buFont typeface="+mj-lt"/>
              <a:buAutoNum type="alphaLcParenR"/>
            </a:pPr>
            <a:r>
              <a:rPr lang="es-ES_tradnl" dirty="0"/>
              <a:t>Se pagarán </a:t>
            </a:r>
            <a:r>
              <a:rPr lang="es-ES_tradnl" b="1" dirty="0"/>
              <a:t>84 cuotas mensuales </a:t>
            </a:r>
            <a:r>
              <a:rPr lang="es-ES_tradnl" dirty="0"/>
              <a:t>de </a:t>
            </a:r>
            <a:r>
              <a:rPr lang="es-ES_tradnl" b="1" dirty="0"/>
              <a:t>$ 300.000/camión </a:t>
            </a:r>
            <a:r>
              <a:rPr lang="es-ES_tradnl" dirty="0"/>
              <a:t>y con el pago de la </a:t>
            </a:r>
            <a:r>
              <a:rPr lang="es-ES_tradnl" b="1" dirty="0"/>
              <a:t>última</a:t>
            </a:r>
            <a:r>
              <a:rPr lang="es-ES_tradnl" dirty="0"/>
              <a:t>, se </a:t>
            </a:r>
            <a:r>
              <a:rPr lang="es-ES_tradnl" b="1" dirty="0"/>
              <a:t>transferirá</a:t>
            </a:r>
            <a:r>
              <a:rPr lang="es-ES_tradnl" dirty="0"/>
              <a:t> la </a:t>
            </a:r>
            <a:r>
              <a:rPr lang="es-ES_tradnl" b="1" dirty="0"/>
              <a:t>propiedad</a:t>
            </a:r>
            <a:r>
              <a:rPr lang="es-ES_tradnl" dirty="0"/>
              <a:t>. </a:t>
            </a:r>
          </a:p>
          <a:p>
            <a:pPr marL="342900" indent="-342900">
              <a:buFont typeface="+mj-lt"/>
              <a:buAutoNum type="alphaLcParenR"/>
            </a:pPr>
            <a:r>
              <a:rPr lang="es-ES_tradnl" dirty="0"/>
              <a:t>Se pagarán </a:t>
            </a:r>
            <a:r>
              <a:rPr lang="es-ES_tradnl" b="1" dirty="0"/>
              <a:t>60 cuotas mensuales </a:t>
            </a:r>
            <a:r>
              <a:rPr lang="es-ES_tradnl" dirty="0"/>
              <a:t>de </a:t>
            </a:r>
            <a:r>
              <a:rPr lang="es-ES_tradnl" b="1" dirty="0"/>
              <a:t>$ 300.000/camión</a:t>
            </a:r>
            <a:r>
              <a:rPr lang="es-ES_tradnl" dirty="0"/>
              <a:t>. </a:t>
            </a:r>
            <a:r>
              <a:rPr lang="es-ES_tradnl" b="1" dirty="0"/>
              <a:t>Si</a:t>
            </a:r>
            <a:r>
              <a:rPr lang="es-ES_tradnl" dirty="0"/>
              <a:t> Transportes SA </a:t>
            </a:r>
            <a:r>
              <a:rPr lang="es-ES_tradnl" b="1" dirty="0"/>
              <a:t>quiere</a:t>
            </a:r>
            <a:r>
              <a:rPr lang="es-ES_tradnl" dirty="0"/>
              <a:t> mantener </a:t>
            </a:r>
            <a:r>
              <a:rPr lang="es-ES_tradnl" b="1" dirty="0"/>
              <a:t>los camiones</a:t>
            </a:r>
            <a:r>
              <a:rPr lang="es-ES_tradnl" dirty="0"/>
              <a:t>, deberá pagar una </a:t>
            </a:r>
            <a:r>
              <a:rPr lang="es-ES_tradnl" b="1" dirty="0"/>
              <a:t>cuota final única </a:t>
            </a:r>
            <a:r>
              <a:rPr lang="es-ES_tradnl" dirty="0"/>
              <a:t>de </a:t>
            </a:r>
            <a:r>
              <a:rPr lang="es-ES_tradnl" b="1" dirty="0"/>
              <a:t>$ 5 MM/camión</a:t>
            </a:r>
            <a:r>
              <a:rPr lang="es-ES_tradnl" dirty="0"/>
              <a:t>.</a:t>
            </a:r>
          </a:p>
          <a:p>
            <a:pPr marL="342900" indent="-342900">
              <a:buFont typeface="+mj-lt"/>
              <a:buAutoNum type="alphaLcParenR"/>
            </a:pPr>
            <a:r>
              <a:rPr lang="es-ES_tradnl" dirty="0"/>
              <a:t>Se pagarán </a:t>
            </a:r>
            <a:r>
              <a:rPr lang="es-ES_tradnl" b="1" dirty="0"/>
              <a:t>84 cuotas mensuales </a:t>
            </a:r>
            <a:r>
              <a:rPr lang="es-ES_tradnl" dirty="0"/>
              <a:t>de </a:t>
            </a:r>
            <a:r>
              <a:rPr lang="es-ES_tradnl" b="1" dirty="0"/>
              <a:t>$ 300.000/camión </a:t>
            </a:r>
            <a:r>
              <a:rPr lang="es-ES_tradnl" dirty="0"/>
              <a:t>y luego se devolverán los camiones. Esperamos que cada camión recorra </a:t>
            </a:r>
            <a:r>
              <a:rPr lang="es-ES_tradnl" b="1" dirty="0"/>
              <a:t>500.000 km </a:t>
            </a:r>
            <a:r>
              <a:rPr lang="es-ES_tradnl" dirty="0"/>
              <a:t>en esos </a:t>
            </a:r>
            <a:r>
              <a:rPr lang="es-ES_tradnl" b="1" dirty="0"/>
              <a:t>7 años</a:t>
            </a:r>
            <a:r>
              <a:rPr lang="es-ES_tradnl" dirty="0"/>
              <a:t>.  El fabricante indica que el camión tiene </a:t>
            </a:r>
            <a:r>
              <a:rPr lang="es-ES_tradnl" b="1" dirty="0"/>
              <a:t>una vida útil </a:t>
            </a:r>
            <a:r>
              <a:rPr lang="es-ES_tradnl" dirty="0"/>
              <a:t>de </a:t>
            </a:r>
            <a:r>
              <a:rPr lang="es-ES_tradnl" b="1" dirty="0"/>
              <a:t>600.000 km</a:t>
            </a:r>
          </a:p>
          <a:p>
            <a:pPr marL="342900" indent="-342900">
              <a:buFont typeface="+mj-lt"/>
              <a:buAutoNum type="alphaLcParenR"/>
            </a:pPr>
            <a:r>
              <a:rPr lang="es-ES_tradnl" dirty="0"/>
              <a:t>El </a:t>
            </a:r>
            <a:r>
              <a:rPr lang="es-ES_tradnl" b="1" dirty="0"/>
              <a:t>precio</a:t>
            </a:r>
            <a:r>
              <a:rPr lang="es-ES_tradnl" dirty="0"/>
              <a:t> del camión es </a:t>
            </a:r>
            <a:r>
              <a:rPr lang="es-ES_tradnl" b="1" dirty="0"/>
              <a:t>150% superior </a:t>
            </a:r>
            <a:r>
              <a:rPr lang="es-ES_tradnl" dirty="0"/>
              <a:t>a los de tamaño </a:t>
            </a:r>
            <a:r>
              <a:rPr lang="es-ES_tradnl" b="1" dirty="0"/>
              <a:t>comparable</a:t>
            </a:r>
            <a:r>
              <a:rPr lang="es-ES_tradnl" dirty="0"/>
              <a:t>, pues tiene una cámara frigorífica especial para transportar alimentos ultra-congelados para su cliente Alimentos SA, </a:t>
            </a:r>
            <a:r>
              <a:rPr lang="es-ES_tradnl" b="1" dirty="0"/>
              <a:t>el resto </a:t>
            </a:r>
            <a:r>
              <a:rPr lang="es-ES_tradnl" dirty="0"/>
              <a:t>de los competidores de Alimentos SA </a:t>
            </a:r>
            <a:r>
              <a:rPr lang="es-ES_tradnl" b="1" dirty="0"/>
              <a:t>no ocupan </a:t>
            </a:r>
            <a:r>
              <a:rPr lang="es-ES_tradnl" dirty="0"/>
              <a:t>este proceso y transportan los productos a una temperatura mayor, con costos de instalación significativamente menores.</a:t>
            </a:r>
          </a:p>
          <a:p>
            <a:pPr marL="342900" indent="-342900"/>
            <a:endParaRPr lang="es-ES_tradnl" dirty="0"/>
          </a:p>
          <a:p>
            <a:pPr>
              <a:buFont typeface="Arial" pitchFamily="34" charset="0"/>
              <a:buChar char="•"/>
            </a:pPr>
            <a:r>
              <a:rPr lang="es-CL" dirty="0"/>
              <a:t>Otras situaciones para calificar </a:t>
            </a:r>
            <a:r>
              <a:rPr lang="es-ES_tradnl" dirty="0"/>
              <a:t>(Nº 10, NIC 17)</a:t>
            </a:r>
            <a:r>
              <a:rPr lang="es-CL" dirty="0"/>
              <a:t>:</a:t>
            </a:r>
          </a:p>
          <a:p>
            <a:pPr marL="342900" indent="-342900">
              <a:buFont typeface="+mj-lt"/>
              <a:buAutoNum type="alphaLcParenR"/>
            </a:pPr>
            <a:r>
              <a:rPr lang="es-CL" dirty="0"/>
              <a:t>“si el </a:t>
            </a:r>
            <a:r>
              <a:rPr lang="es-CL" b="1" dirty="0"/>
              <a:t>arrendatario</a:t>
            </a:r>
            <a:r>
              <a:rPr lang="es-CL" dirty="0"/>
              <a:t> puede </a:t>
            </a:r>
            <a:r>
              <a:rPr lang="es-CL" b="1" dirty="0"/>
              <a:t>cancelar</a:t>
            </a:r>
            <a:r>
              <a:rPr lang="es-CL" dirty="0"/>
              <a:t> el </a:t>
            </a:r>
            <a:r>
              <a:rPr lang="es-CL" b="1" dirty="0"/>
              <a:t>contrato</a:t>
            </a:r>
            <a:r>
              <a:rPr lang="es-CL" dirty="0"/>
              <a:t> de arrendamiento, y las </a:t>
            </a:r>
            <a:r>
              <a:rPr lang="es-CL" b="1" dirty="0"/>
              <a:t>pérdidas </a:t>
            </a:r>
            <a:r>
              <a:rPr lang="es-CL" dirty="0"/>
              <a:t>sufridas por el arrendador a causa de tal </a:t>
            </a:r>
            <a:r>
              <a:rPr lang="es-CL" b="1" dirty="0"/>
              <a:t>cancelación</a:t>
            </a:r>
            <a:r>
              <a:rPr lang="es-CL" dirty="0"/>
              <a:t> fueran </a:t>
            </a:r>
            <a:r>
              <a:rPr lang="es-CL" b="1" dirty="0"/>
              <a:t>asumidas</a:t>
            </a:r>
            <a:r>
              <a:rPr lang="es-CL" dirty="0"/>
              <a:t> por el </a:t>
            </a:r>
            <a:r>
              <a:rPr lang="es-CL" b="1" dirty="0"/>
              <a:t>arrendatario</a:t>
            </a:r>
            <a:r>
              <a:rPr lang="es-CL" dirty="0"/>
              <a:t>;</a:t>
            </a:r>
          </a:p>
          <a:p>
            <a:pPr marL="342900" indent="-342900">
              <a:buFont typeface="+mj-lt"/>
              <a:buAutoNum type="alphaLcParenR"/>
            </a:pPr>
            <a:r>
              <a:rPr lang="es-CL" dirty="0"/>
              <a:t>las </a:t>
            </a:r>
            <a:r>
              <a:rPr lang="es-CL" b="1" dirty="0"/>
              <a:t>pérdidas o ganancias </a:t>
            </a:r>
            <a:r>
              <a:rPr lang="es-CL" dirty="0"/>
              <a:t>derivadas de las fluctuaciones en el valor razonable del </a:t>
            </a:r>
            <a:r>
              <a:rPr lang="es-CL" b="1" dirty="0"/>
              <a:t>importe residual </a:t>
            </a:r>
            <a:r>
              <a:rPr lang="es-CL" dirty="0"/>
              <a:t>recaen sobre el </a:t>
            </a:r>
            <a:r>
              <a:rPr lang="es-CL" b="1" dirty="0"/>
              <a:t>arrendatario</a:t>
            </a:r>
            <a:r>
              <a:rPr lang="es-CL" dirty="0"/>
              <a:t> (…); y</a:t>
            </a:r>
          </a:p>
          <a:p>
            <a:pPr marL="342900" indent="-342900">
              <a:buFont typeface="+mj-lt"/>
              <a:buAutoNum type="alphaLcParenR"/>
            </a:pPr>
            <a:r>
              <a:rPr lang="es-CL" dirty="0"/>
              <a:t>el </a:t>
            </a:r>
            <a:r>
              <a:rPr lang="es-CL" b="1" dirty="0"/>
              <a:t>arrendatario</a:t>
            </a:r>
            <a:r>
              <a:rPr lang="es-CL" dirty="0"/>
              <a:t> tiene la posibilidad de </a:t>
            </a:r>
            <a:r>
              <a:rPr lang="es-CL" b="1" dirty="0"/>
              <a:t>prorrogar</a:t>
            </a:r>
            <a:r>
              <a:rPr lang="es-CL" dirty="0"/>
              <a:t> el </a:t>
            </a:r>
            <a:r>
              <a:rPr lang="es-CL" b="1" dirty="0"/>
              <a:t>arrendamiento</a:t>
            </a:r>
            <a:r>
              <a:rPr lang="es-CL" dirty="0"/>
              <a:t> durante un segundo período, con unos </a:t>
            </a:r>
            <a:r>
              <a:rPr lang="es-CL" b="1" dirty="0"/>
              <a:t>pagos</a:t>
            </a:r>
            <a:r>
              <a:rPr lang="es-CL" dirty="0"/>
              <a:t> … </a:t>
            </a:r>
            <a:r>
              <a:rPr lang="es-CL" b="1" dirty="0"/>
              <a:t>sustancialmente inferiores </a:t>
            </a:r>
            <a:r>
              <a:rPr lang="es-CL" dirty="0"/>
              <a:t>a los habituales del </a:t>
            </a:r>
            <a:r>
              <a:rPr lang="es-CL" b="1" dirty="0"/>
              <a:t>mercado</a:t>
            </a:r>
            <a:r>
              <a:rPr lang="es-CL" dirty="0"/>
              <a:t>”</a:t>
            </a:r>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755576" y="0"/>
            <a:ext cx="5472608" cy="1052736"/>
          </a:xfrm>
        </p:spPr>
        <p:txBody>
          <a:bodyPr>
            <a:normAutofit/>
          </a:bodyPr>
          <a:lstStyle/>
          <a:p>
            <a:r>
              <a:rPr lang="es-ES_tradnl" sz="2400" dirty="0"/>
              <a:t>Contabilización arrendamiento financiero</a:t>
            </a:r>
            <a:endParaRPr lang="es-CL" sz="2800" dirty="0"/>
          </a:p>
        </p:txBody>
      </p:sp>
      <p:graphicFrame>
        <p:nvGraphicFramePr>
          <p:cNvPr id="1026" name="Object 2"/>
          <p:cNvGraphicFramePr>
            <a:graphicFrameLocks noChangeAspect="1"/>
          </p:cNvGraphicFramePr>
          <p:nvPr/>
        </p:nvGraphicFramePr>
        <p:xfrm>
          <a:off x="1" y="0"/>
          <a:ext cx="971600" cy="1053457"/>
        </p:xfrm>
        <a:graphic>
          <a:graphicData uri="http://schemas.openxmlformats.org/presentationml/2006/ole">
            <mc:AlternateContent xmlns:mc="http://schemas.openxmlformats.org/markup-compatibility/2006">
              <mc:Choice xmlns:v="urn:schemas-microsoft-com:vml" Requires="v">
                <p:oleObj spid="_x0000_s48337" r:id="rId4" imgW="1257476" imgH="1362265" progId="">
                  <p:embed/>
                </p:oleObj>
              </mc:Choice>
              <mc:Fallback>
                <p:oleObj r:id="rId4" imgW="1257476" imgH="1362265" progId="">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0"/>
                        <a:ext cx="971600" cy="105345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cxnSp>
        <p:nvCxnSpPr>
          <p:cNvPr id="6" name="5 Conector recto"/>
          <p:cNvCxnSpPr/>
          <p:nvPr/>
        </p:nvCxnSpPr>
        <p:spPr>
          <a:xfrm>
            <a:off x="0" y="1052736"/>
            <a:ext cx="9144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6 CuadroTexto"/>
          <p:cNvSpPr txBox="1"/>
          <p:nvPr/>
        </p:nvSpPr>
        <p:spPr>
          <a:xfrm>
            <a:off x="179512" y="1052736"/>
            <a:ext cx="8784976" cy="5632311"/>
          </a:xfrm>
          <a:prstGeom prst="rect">
            <a:avLst/>
          </a:prstGeom>
          <a:noFill/>
        </p:spPr>
        <p:txBody>
          <a:bodyPr wrap="square" rtlCol="0">
            <a:spAutoFit/>
          </a:bodyPr>
          <a:lstStyle/>
          <a:p>
            <a:pPr algn="just">
              <a:buFont typeface="Arial" pitchFamily="34" charset="0"/>
              <a:buChar char="•"/>
            </a:pPr>
            <a:r>
              <a:rPr lang="es-ES_tradnl" dirty="0"/>
              <a:t> La </a:t>
            </a:r>
            <a:r>
              <a:rPr lang="es-ES_tradnl" b="1" dirty="0"/>
              <a:t>clasificación</a:t>
            </a:r>
            <a:r>
              <a:rPr lang="es-ES_tradnl" dirty="0"/>
              <a:t> del </a:t>
            </a:r>
            <a:r>
              <a:rPr lang="es-ES_tradnl" b="1" dirty="0"/>
              <a:t>contrato </a:t>
            </a:r>
            <a:r>
              <a:rPr lang="es-ES_tradnl" dirty="0"/>
              <a:t>se hace </a:t>
            </a:r>
            <a:r>
              <a:rPr lang="es-ES_tradnl" b="1" dirty="0"/>
              <a:t>al inicio </a:t>
            </a:r>
            <a:r>
              <a:rPr lang="es-ES_tradnl" dirty="0"/>
              <a:t>del mismo y se mantiene (Nº 13, NIC 17). Para ello es importante </a:t>
            </a:r>
            <a:r>
              <a:rPr lang="es-ES_tradnl" b="1" dirty="0"/>
              <a:t>evaluar</a:t>
            </a:r>
            <a:r>
              <a:rPr lang="es-ES_tradnl" dirty="0"/>
              <a:t> la </a:t>
            </a:r>
            <a:r>
              <a:rPr lang="es-ES_tradnl" b="1" dirty="0"/>
              <a:t>lógica de negocios </a:t>
            </a:r>
            <a:r>
              <a:rPr lang="es-ES_tradnl" dirty="0"/>
              <a:t>detrás del contrato. </a:t>
            </a:r>
          </a:p>
          <a:p>
            <a:pPr algn="just">
              <a:buFont typeface="Arial" pitchFamily="34" charset="0"/>
              <a:buChar char="•"/>
            </a:pPr>
            <a:endParaRPr lang="es-ES_tradnl" dirty="0"/>
          </a:p>
          <a:p>
            <a:pPr algn="just">
              <a:buFont typeface="Arial" pitchFamily="34" charset="0"/>
              <a:buChar char="•"/>
            </a:pPr>
            <a:r>
              <a:rPr lang="es-ES_tradnl" dirty="0"/>
              <a:t> </a:t>
            </a:r>
            <a:r>
              <a:rPr lang="es-ES_tradnl" b="1" dirty="0"/>
              <a:t>Ejemplo: </a:t>
            </a:r>
            <a:r>
              <a:rPr lang="es-ES_tradnl" dirty="0"/>
              <a:t>Asesorías Financieras Ltda. ha aumentado su dotación por lo que requiere cambiarse de oficina. Están interesados en comprar una </a:t>
            </a:r>
            <a:r>
              <a:rPr lang="es-ES_tradnl" b="1" dirty="0"/>
              <a:t>oficina </a:t>
            </a:r>
            <a:r>
              <a:rPr lang="es-ES_tradnl" dirty="0"/>
              <a:t>en la Torre Ultra, con </a:t>
            </a:r>
            <a:r>
              <a:rPr lang="es-ES_tradnl" b="1" dirty="0"/>
              <a:t>200 m2 </a:t>
            </a:r>
            <a:r>
              <a:rPr lang="es-ES_tradnl" dirty="0"/>
              <a:t>y un valor de </a:t>
            </a:r>
            <a:r>
              <a:rPr lang="es-ES_tradnl" b="1" dirty="0"/>
              <a:t>10.000 UF</a:t>
            </a:r>
            <a:r>
              <a:rPr lang="es-ES_tradnl" dirty="0"/>
              <a:t>. Buscando financiamiento se le presentan 2 opciones:</a:t>
            </a:r>
          </a:p>
          <a:p>
            <a:pPr marL="342900" indent="-342900" algn="just">
              <a:buFont typeface="+mj-lt"/>
              <a:buAutoNum type="alphaLcParenR"/>
            </a:pPr>
            <a:r>
              <a:rPr lang="es-ES_tradnl" dirty="0"/>
              <a:t> un </a:t>
            </a:r>
            <a:r>
              <a:rPr lang="es-ES_tradnl" b="1" dirty="0"/>
              <a:t>crédito hipotecario </a:t>
            </a:r>
            <a:r>
              <a:rPr lang="es-ES_tradnl" dirty="0"/>
              <a:t>del </a:t>
            </a:r>
            <a:r>
              <a:rPr lang="es-ES_tradnl" b="1" dirty="0"/>
              <a:t>BCI</a:t>
            </a:r>
            <a:r>
              <a:rPr lang="es-ES_tradnl" dirty="0"/>
              <a:t> a </a:t>
            </a:r>
            <a:r>
              <a:rPr lang="es-ES_tradnl" b="1" dirty="0"/>
              <a:t>20 años </a:t>
            </a:r>
            <a:r>
              <a:rPr lang="es-ES_tradnl" dirty="0"/>
              <a:t>plazo y una tasa de  </a:t>
            </a:r>
            <a:r>
              <a:rPr lang="es-ES_tradnl" b="1" dirty="0"/>
              <a:t>UF +</a:t>
            </a:r>
            <a:r>
              <a:rPr lang="es-ES_tradnl" dirty="0"/>
              <a:t> 0,4%/mes (</a:t>
            </a:r>
            <a:r>
              <a:rPr lang="es-ES_tradnl" b="1" dirty="0"/>
              <a:t>4,91%/año</a:t>
            </a:r>
            <a:r>
              <a:rPr lang="es-ES_tradnl" dirty="0"/>
              <a:t>) </a:t>
            </a:r>
          </a:p>
          <a:p>
            <a:pPr marL="342900" indent="-342900" algn="just"/>
            <a:endParaRPr lang="es-ES_tradnl" dirty="0"/>
          </a:p>
          <a:p>
            <a:pPr marL="342900" indent="-342900" algn="just">
              <a:buFont typeface="+mj-lt"/>
              <a:buAutoNum type="alphaLcParenR"/>
            </a:pPr>
            <a:r>
              <a:rPr lang="es-ES_tradnl" dirty="0"/>
              <a:t>un </a:t>
            </a:r>
            <a:r>
              <a:rPr lang="es-ES_tradnl" b="1" dirty="0"/>
              <a:t>arrendamiento</a:t>
            </a:r>
            <a:r>
              <a:rPr lang="es-ES_tradnl" dirty="0"/>
              <a:t> a </a:t>
            </a:r>
            <a:r>
              <a:rPr lang="es-ES_tradnl" b="1" dirty="0"/>
              <a:t>20 años </a:t>
            </a:r>
            <a:r>
              <a:rPr lang="es-ES_tradnl" dirty="0"/>
              <a:t>ofrecido por </a:t>
            </a:r>
            <a:r>
              <a:rPr lang="es-ES_tradnl" b="1" dirty="0"/>
              <a:t>BCI Leasing </a:t>
            </a:r>
            <a:r>
              <a:rPr lang="es-ES_tradnl" dirty="0"/>
              <a:t>pagando una </a:t>
            </a:r>
            <a:r>
              <a:rPr lang="es-ES_tradnl" b="1" dirty="0"/>
              <a:t>cuota</a:t>
            </a:r>
            <a:r>
              <a:rPr lang="es-ES_tradnl" dirty="0"/>
              <a:t> de </a:t>
            </a:r>
            <a:r>
              <a:rPr lang="es-ES_tradnl" b="1" dirty="0"/>
              <a:t>64,90 UF/mes </a:t>
            </a:r>
            <a:r>
              <a:rPr lang="es-ES_tradnl" dirty="0"/>
              <a:t>y con </a:t>
            </a:r>
            <a:r>
              <a:rPr lang="es-ES_tradnl" b="1" dirty="0"/>
              <a:t>opción </a:t>
            </a:r>
            <a:r>
              <a:rPr lang="es-ES_tradnl" dirty="0"/>
              <a:t>de </a:t>
            </a:r>
            <a:r>
              <a:rPr lang="es-ES_tradnl" b="1" dirty="0"/>
              <a:t>compra </a:t>
            </a:r>
            <a:r>
              <a:rPr lang="es-ES_tradnl" dirty="0"/>
              <a:t>en la </a:t>
            </a:r>
            <a:r>
              <a:rPr lang="es-ES_tradnl" b="1" dirty="0"/>
              <a:t>cuota 240</a:t>
            </a:r>
            <a:r>
              <a:rPr lang="es-ES_tradnl" dirty="0"/>
              <a:t>.</a:t>
            </a:r>
          </a:p>
          <a:p>
            <a:pPr algn="just"/>
            <a:endParaRPr lang="es-ES_tradnl" dirty="0"/>
          </a:p>
          <a:p>
            <a:pPr algn="just">
              <a:buFont typeface="Arial" pitchFamily="34" charset="0"/>
              <a:buChar char="•"/>
            </a:pPr>
            <a:r>
              <a:rPr lang="es-ES_tradnl" dirty="0"/>
              <a:t> Vemos que en </a:t>
            </a:r>
            <a:r>
              <a:rPr lang="es-ES_tradnl" b="1" dirty="0"/>
              <a:t>ambos casos </a:t>
            </a:r>
            <a:r>
              <a:rPr lang="es-ES_tradnl" dirty="0"/>
              <a:t>Asesorías puede hacer </a:t>
            </a:r>
            <a:r>
              <a:rPr lang="es-ES_tradnl" b="1" dirty="0"/>
              <a:t>uso</a:t>
            </a:r>
            <a:r>
              <a:rPr lang="es-ES_tradnl" dirty="0"/>
              <a:t> de la </a:t>
            </a:r>
            <a:r>
              <a:rPr lang="es-ES_tradnl" b="1" dirty="0"/>
              <a:t>oficina</a:t>
            </a:r>
            <a:r>
              <a:rPr lang="es-ES_tradnl" dirty="0"/>
              <a:t> y al mirar el mes 241 está bajo su propiedad. </a:t>
            </a:r>
          </a:p>
          <a:p>
            <a:pPr algn="just">
              <a:buFont typeface="Arial" pitchFamily="34" charset="0"/>
              <a:buChar char="•"/>
            </a:pPr>
            <a:endParaRPr lang="es-ES_tradnl" dirty="0"/>
          </a:p>
          <a:p>
            <a:pPr algn="just">
              <a:buFont typeface="Arial" pitchFamily="34" charset="0"/>
              <a:buChar char="•"/>
            </a:pPr>
            <a:r>
              <a:rPr lang="es-ES_tradnl" dirty="0"/>
              <a:t> Si despejamos la ecuación adjunta, para calcular la cuota a pagar, veremos que en </a:t>
            </a:r>
            <a:r>
              <a:rPr lang="es-ES_tradnl" b="1" dirty="0"/>
              <a:t>ambos casos </a:t>
            </a:r>
            <a:r>
              <a:rPr lang="es-ES_tradnl" dirty="0"/>
              <a:t>se compromete a </a:t>
            </a:r>
            <a:r>
              <a:rPr lang="es-ES_tradnl" b="1" dirty="0"/>
              <a:t>pagar 64,90 UF/mes </a:t>
            </a:r>
            <a:r>
              <a:rPr lang="es-ES_tradnl" dirty="0"/>
              <a:t>por </a:t>
            </a:r>
            <a:r>
              <a:rPr lang="es-ES_tradnl" b="1" dirty="0"/>
              <a:t>240 meses</a:t>
            </a:r>
            <a:r>
              <a:rPr lang="es-ES_tradnl" dirty="0"/>
              <a:t>.</a:t>
            </a:r>
          </a:p>
          <a:p>
            <a:pPr algn="just">
              <a:buFont typeface="Arial" pitchFamily="34" charset="0"/>
              <a:buChar char="•"/>
            </a:pPr>
            <a:endParaRPr lang="es-ES_tradnl" dirty="0"/>
          </a:p>
          <a:p>
            <a:pPr algn="just">
              <a:buFont typeface="Arial" pitchFamily="34" charset="0"/>
              <a:buChar char="•"/>
            </a:pPr>
            <a:endParaRPr lang="es-ES_tradnl" dirty="0"/>
          </a:p>
          <a:p>
            <a:pPr algn="just">
              <a:buFont typeface="Arial" pitchFamily="34" charset="0"/>
              <a:buChar char="•"/>
            </a:pPr>
            <a:endParaRPr lang="es-ES_tradnl" dirty="0"/>
          </a:p>
        </p:txBody>
      </p:sp>
      <p:sp>
        <p:nvSpPr>
          <p:cNvPr id="9" name="2 Subtítulo"/>
          <p:cNvSpPr>
            <a:spLocks noGrp="1"/>
          </p:cNvSpPr>
          <p:nvPr>
            <p:ph type="subTitle" idx="1"/>
          </p:nvPr>
        </p:nvSpPr>
        <p:spPr>
          <a:xfrm>
            <a:off x="6084168" y="0"/>
            <a:ext cx="3059832" cy="1052736"/>
          </a:xfrm>
        </p:spPr>
        <p:txBody>
          <a:bodyPr>
            <a:normAutofit/>
          </a:bodyPr>
          <a:lstStyle/>
          <a:p>
            <a:pPr>
              <a:lnSpc>
                <a:spcPct val="200000"/>
              </a:lnSpc>
            </a:pPr>
            <a:r>
              <a:rPr lang="es-ES_tradnl" sz="2400" dirty="0"/>
              <a:t>Contabilidad Gerencial</a:t>
            </a:r>
          </a:p>
        </p:txBody>
      </p:sp>
      <p:sp>
        <p:nvSpPr>
          <p:cNvPr id="48132" name="Rectangle 4"/>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s-CL"/>
          </a:p>
        </p:txBody>
      </p:sp>
      <p:pic>
        <p:nvPicPr>
          <p:cNvPr id="48131" name="Picture 3"/>
          <p:cNvPicPr>
            <a:picLocks noChangeAspect="1" noChangeArrowheads="1"/>
          </p:cNvPicPr>
          <p:nvPr/>
        </p:nvPicPr>
        <p:blipFill>
          <a:blip r:embed="rId6" cstate="print">
            <a:clrChange>
              <a:clrFrom>
                <a:srgbClr val="FFFFFF"/>
              </a:clrFrom>
              <a:clrTo>
                <a:srgbClr val="FFFFFF">
                  <a:alpha val="0"/>
                </a:srgbClr>
              </a:clrTo>
            </a:clrChange>
          </a:blip>
          <a:srcRect/>
          <a:stretch>
            <a:fillRect/>
          </a:stretch>
        </p:blipFill>
        <p:spPr bwMode="auto">
          <a:xfrm>
            <a:off x="2339752" y="6021288"/>
            <a:ext cx="3724275" cy="590550"/>
          </a:xfrm>
          <a:prstGeom prst="rect">
            <a:avLst/>
          </a:prstGeom>
          <a:noFill/>
        </p:spPr>
      </p:pic>
      <p:sp>
        <p:nvSpPr>
          <p:cNvPr id="48133" name="Rectangle 5"/>
          <p:cNvSpPr>
            <a:spLocks noChangeArrowheads="1"/>
          </p:cNvSpPr>
          <p:nvPr/>
        </p:nvSpPr>
        <p:spPr bwMode="auto">
          <a:xfrm>
            <a:off x="0" y="104775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es-CL" sz="1800" b="0" i="0" u="none" strike="noStrike" cap="none" normalizeH="0" baseline="0">
              <a:ln>
                <a:noFill/>
              </a:ln>
              <a:solidFill>
                <a:schemeClr val="tx1"/>
              </a:solidFill>
              <a:effectLst/>
              <a:latin typeface="Arial" pitchFamily="34" charset="0"/>
              <a:cs typeface="Arial" pitchFamily="34" charset="0"/>
            </a:endParaRPr>
          </a:p>
        </p:txBody>
      </p:sp>
    </p:spTree>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17947</TotalTime>
  <Words>36713</Words>
  <Application>Microsoft Macintosh PowerPoint</Application>
  <PresentationFormat>Presentación en pantalla (4:3)</PresentationFormat>
  <Paragraphs>2810</Paragraphs>
  <Slides>201</Slides>
  <Notes>137</Notes>
  <HiddenSlides>0</HiddenSlides>
  <MMClips>0</MMClips>
  <ScaleCrop>false</ScaleCrop>
  <HeadingPairs>
    <vt:vector size="8" baseType="variant">
      <vt:variant>
        <vt:lpstr>Fuentes usadas</vt:lpstr>
      </vt:variant>
      <vt:variant>
        <vt:i4>5</vt:i4>
      </vt:variant>
      <vt:variant>
        <vt:lpstr>Tema</vt:lpstr>
      </vt:variant>
      <vt:variant>
        <vt:i4>1</vt:i4>
      </vt:variant>
      <vt:variant>
        <vt:lpstr>Servidores OLE incrustados</vt:lpstr>
      </vt:variant>
      <vt:variant>
        <vt:i4>1</vt:i4>
      </vt:variant>
      <vt:variant>
        <vt:lpstr>Títulos de diapositiva</vt:lpstr>
      </vt:variant>
      <vt:variant>
        <vt:i4>201</vt:i4>
      </vt:variant>
    </vt:vector>
  </HeadingPairs>
  <TitlesOfParts>
    <vt:vector size="208" baseType="lpstr">
      <vt:lpstr>Calibri</vt:lpstr>
      <vt:lpstr>Times New Roman</vt:lpstr>
      <vt:lpstr>Verdana</vt:lpstr>
      <vt:lpstr>Wingdings</vt:lpstr>
      <vt:lpstr>Arial</vt:lpstr>
      <vt:lpstr>Tema de Office</vt:lpstr>
      <vt:lpstr>Hoja de cálculo</vt:lpstr>
      <vt:lpstr>Notas de Clases</vt:lpstr>
      <vt:lpstr>Sección 1 - Introducción</vt:lpstr>
      <vt:lpstr>Necesidad de Normas Financieras</vt:lpstr>
      <vt:lpstr>Contabilidad</vt:lpstr>
      <vt:lpstr>Contabilidad</vt:lpstr>
      <vt:lpstr>Normas Financieras</vt:lpstr>
      <vt:lpstr>Introducción a las NIIF</vt:lpstr>
      <vt:lpstr>Hacia una norma internacional</vt:lpstr>
      <vt:lpstr>El funcionamiento de las NIIF y convergencia con los US GAAP</vt:lpstr>
      <vt:lpstr>El problema de las presentaciones que no cumplen las normas – caso Non US GAAP</vt:lpstr>
      <vt:lpstr>Información Financiera – Marco Conceptual</vt:lpstr>
      <vt:lpstr>Presentación de Estados Financieros– NIC 1</vt:lpstr>
      <vt:lpstr>Características generales de los EE.FF.</vt:lpstr>
      <vt:lpstr>Ejercicio EE.FF.</vt:lpstr>
      <vt:lpstr>Conjunto de Estados Financieros</vt:lpstr>
      <vt:lpstr>Estados de Resultados Integrales</vt:lpstr>
      <vt:lpstr>Conjunto de Estados Financieros</vt:lpstr>
      <vt:lpstr>Estado de situación financiera-contenido</vt:lpstr>
      <vt:lpstr>Estado de situación financiera-contenido</vt:lpstr>
      <vt:lpstr>Estado de situación financiera-corriente/no corriente</vt:lpstr>
      <vt:lpstr>Estado de resultado y otro resultado </vt:lpstr>
      <vt:lpstr>EERR naturaleza vs función</vt:lpstr>
      <vt:lpstr>Notas</vt:lpstr>
      <vt:lpstr>Segmentos de Operación– NIIF 8</vt:lpstr>
      <vt:lpstr>¿Qué es un segmento?</vt:lpstr>
      <vt:lpstr>Cuándo revelar un segmento</vt:lpstr>
      <vt:lpstr>Revisión de segmentación</vt:lpstr>
      <vt:lpstr>Revisión de segmentación</vt:lpstr>
      <vt:lpstr>Información a revelar de un segmento</vt:lpstr>
      <vt:lpstr>Presentación de PowerPoint</vt:lpstr>
      <vt:lpstr>Presentación de PowerPoint</vt:lpstr>
      <vt:lpstr>Medición del Valor Razonable – NIIF 13</vt:lpstr>
      <vt:lpstr>¿Qué es el Valor Razonable?</vt:lpstr>
      <vt:lpstr>¿Qué es el Valor Razonable?</vt:lpstr>
      <vt:lpstr>Aplicación: Valorización de Novillos</vt:lpstr>
      <vt:lpstr>Consideraciones cálculo del Valor Justo</vt:lpstr>
      <vt:lpstr>Presentación de PowerPoint</vt:lpstr>
      <vt:lpstr>Técnicas de cálculo Valor Razonable</vt:lpstr>
      <vt:lpstr>Técnicas de cálculo Valor Razonable</vt:lpstr>
      <vt:lpstr>Técnicas de cálculo - Ejemplo</vt:lpstr>
      <vt:lpstr>Jerarquía del valor razonable</vt:lpstr>
      <vt:lpstr>Deterioro del Valor de los Activos- NIC 36 </vt:lpstr>
      <vt:lpstr>Deterioro del Valor de los Activos</vt:lpstr>
      <vt:lpstr>Estimación flujos futuros</vt:lpstr>
      <vt:lpstr>Ejemplo deterioro</vt:lpstr>
      <vt:lpstr>Ejercicio de deterioro</vt:lpstr>
      <vt:lpstr>Sección 2 – Reconocimiento de Ingresos</vt:lpstr>
      <vt:lpstr>Ingreso de actividades ordinarias –  NIC 18 </vt:lpstr>
      <vt:lpstr>Conceptos sobre los Ingresos</vt:lpstr>
      <vt:lpstr>Ingreso de actividades ordinarias </vt:lpstr>
      <vt:lpstr>Venta de bienes</vt:lpstr>
      <vt:lpstr>Venta de bienes</vt:lpstr>
      <vt:lpstr>Venta de bienes-Ejemplos</vt:lpstr>
      <vt:lpstr>CIF y FOB-Ejemplos</vt:lpstr>
      <vt:lpstr>No son ingreso de actividades ordinarias </vt:lpstr>
      <vt:lpstr>Ingreso de actividades ordinarias de un comisionista</vt:lpstr>
      <vt:lpstr>Medición de los ingresos</vt:lpstr>
      <vt:lpstr>Facturación a proveedores</vt:lpstr>
      <vt:lpstr>Facturación a proveedores - Ejemplo</vt:lpstr>
      <vt:lpstr>Medición de los ingresos</vt:lpstr>
      <vt:lpstr>Medición de los ingresos-Ejemplo</vt:lpstr>
      <vt:lpstr>Medición de los ingresos-Ejemplo</vt:lpstr>
      <vt:lpstr>Prestación de servicios</vt:lpstr>
      <vt:lpstr>Prestación de servicios</vt:lpstr>
      <vt:lpstr>Identificar la transacción</vt:lpstr>
      <vt:lpstr>Identificar la transacción - ejemplo</vt:lpstr>
      <vt:lpstr>Identificar la transacción - ejemplo</vt:lpstr>
      <vt:lpstr>Programas de Fidelización de Clientes– Interpretación CINIIF 13 </vt:lpstr>
      <vt:lpstr>Programas de Fidelización – contabilización de puntos</vt:lpstr>
      <vt:lpstr>Programas de Fidelización – valor razonable</vt:lpstr>
      <vt:lpstr>Programas de Fidelización – valor razonable</vt:lpstr>
      <vt:lpstr>Programas de Fidelización – Mi Club Líder</vt:lpstr>
      <vt:lpstr>Ingreso de actividades ordinarias – ejemplos Ilustrativos - NIC 18 </vt:lpstr>
      <vt:lpstr>Facturación sin entrega</vt:lpstr>
      <vt:lpstr>Contratos de Construcción – NIC 11 </vt:lpstr>
      <vt:lpstr>Reconocimiento de ingresos - Construcción</vt:lpstr>
      <vt:lpstr>Reconocimiento de ingresos según tipo de contrato</vt:lpstr>
      <vt:lpstr>Ejemplo reconocimiento de ingresos Construcción – Porcentaje de Terminación</vt:lpstr>
      <vt:lpstr>Reconocimiento de ingresos por obras adicionales</vt:lpstr>
      <vt:lpstr>Contratos onerosos- Construcción</vt:lpstr>
      <vt:lpstr>Contratos onerosos- Construcción</vt:lpstr>
      <vt:lpstr>Sección 3 – Contabilización de activos</vt:lpstr>
      <vt:lpstr>Inventarios - NIC 2 </vt:lpstr>
      <vt:lpstr>Medición de los Inventarios</vt:lpstr>
      <vt:lpstr>Costos de adquisición y transformación</vt:lpstr>
      <vt:lpstr>Costos de transformación</vt:lpstr>
      <vt:lpstr>Cálculo del costo y  reconocimiento como un gasto</vt:lpstr>
      <vt:lpstr>Propiedad, Planta y Equipos - NIC 16</vt:lpstr>
      <vt:lpstr>¿Qué es Propiedad, Planta y Equipos?</vt:lpstr>
      <vt:lpstr>Medición Propiedad, Planta y Equipos</vt:lpstr>
      <vt:lpstr>Ejemplo Propiedades a Valor Justo</vt:lpstr>
      <vt:lpstr>Propiedades de Inversión - NIC 40</vt:lpstr>
      <vt:lpstr>¿Qué son Propiedades de Inversión?</vt:lpstr>
      <vt:lpstr>Ejemplo de Propiedades de Inversión</vt:lpstr>
      <vt:lpstr>Ejemplo de Propiedades de Inversión</vt:lpstr>
      <vt:lpstr>Arrendamientos – NIC 17 </vt:lpstr>
      <vt:lpstr>Arrendamientos  financieros y operativos</vt:lpstr>
      <vt:lpstr>¿Cuándo es arrendamiento financiero?</vt:lpstr>
      <vt:lpstr>Contabilización arrendamiento financiero</vt:lpstr>
      <vt:lpstr>Contabilización arrendamiento financiero</vt:lpstr>
      <vt:lpstr>Contabilización arrendamiento financiero</vt:lpstr>
      <vt:lpstr>Contabilización arrendamiento financiero</vt:lpstr>
      <vt:lpstr>Contabilización arrendamiento financiero</vt:lpstr>
      <vt:lpstr>Ejemplo de arrendamientos financieros</vt:lpstr>
      <vt:lpstr>Ejemplo de arrendamientos financieros</vt:lpstr>
      <vt:lpstr>Ejemplo de arrendamientos financieros</vt:lpstr>
      <vt:lpstr>Ejemplo de arrendamientos financieros</vt:lpstr>
      <vt:lpstr>Activos Intangibles - NIC 38 </vt:lpstr>
      <vt:lpstr>Qué es un Activo Intangibles</vt:lpstr>
      <vt:lpstr>Control de un Activo Intangibles</vt:lpstr>
      <vt:lpstr>Reconocimiento de un Activo Intangible</vt:lpstr>
      <vt:lpstr>Ejercicio - Reconocimiento de un Activo Intangible Comprado Separadamente</vt:lpstr>
      <vt:lpstr>Reconocimiento de un Activo Intangible – Subvenciones</vt:lpstr>
      <vt:lpstr>Reconocimiento de un Activo Intangible – Desarrollo Interno</vt:lpstr>
      <vt:lpstr>Reconocimiento de un Activo Intangible – Desarrollo Interno</vt:lpstr>
      <vt:lpstr>Ejercicio de marcas</vt:lpstr>
      <vt:lpstr>Agricultura - NIC 41 </vt:lpstr>
      <vt:lpstr>Activos biológicos y actividad agrícola </vt:lpstr>
      <vt:lpstr>¿Qué es un activos biológicos? </vt:lpstr>
      <vt:lpstr>Caso futbolistas</vt:lpstr>
      <vt:lpstr>Activos biológicos y productos agrícolas</vt:lpstr>
      <vt:lpstr>Valor razonable del activo biológico</vt:lpstr>
      <vt:lpstr>Valor razonable del activo biológico</vt:lpstr>
      <vt:lpstr>Ejemplo valor razonable activo biológico</vt:lpstr>
      <vt:lpstr>Ejemplo valor razonable activo biológico</vt:lpstr>
      <vt:lpstr>Exploración y Evaluación de Recursos Minerales - NIIF 6 </vt:lpstr>
      <vt:lpstr>Exploración y Evaluación Recursos Minerales</vt:lpstr>
      <vt:lpstr>Activos por Exploración y Evaluación de Recursos Minerales</vt:lpstr>
      <vt:lpstr>Desembolsos a incluir y Deterioro</vt:lpstr>
      <vt:lpstr>Nivel al que se evalúa el deterioro</vt:lpstr>
      <vt:lpstr>Ejemplo – Proyecto Productora</vt:lpstr>
      <vt:lpstr>Sección 4 – Provisiones y Contingencias</vt:lpstr>
      <vt:lpstr>Provisiones, Pasivos Contingentes y Activos Contingentes– NIC 37 </vt:lpstr>
      <vt:lpstr>Provisiones vs Contingencias</vt:lpstr>
      <vt:lpstr>Provisiones vs Contingencias</vt:lpstr>
      <vt:lpstr>Ejercicio de Contingencias</vt:lpstr>
      <vt:lpstr>Ejemplo de Contingencias</vt:lpstr>
      <vt:lpstr>Sección 5 – Impuestos</vt:lpstr>
      <vt:lpstr>Introducción a la contabilización de Impuestos</vt:lpstr>
      <vt:lpstr>Impuestos en Chile</vt:lpstr>
      <vt:lpstr>Principales impuestos directos  e indirectos</vt:lpstr>
      <vt:lpstr>Principales impuestos directos  e indirectos</vt:lpstr>
      <vt:lpstr>Contabilización aranceles e IVA</vt:lpstr>
      <vt:lpstr>Ejemplo aranceles e IVA</vt:lpstr>
      <vt:lpstr>Impuesto a las Ganancias – NIC 12 </vt:lpstr>
      <vt:lpstr>Conceptos</vt:lpstr>
      <vt:lpstr>Ejemplo - Cálculo Impuesto Corriente</vt:lpstr>
      <vt:lpstr>Diferencias temporarias </vt:lpstr>
      <vt:lpstr>Impuestos diferidos</vt:lpstr>
      <vt:lpstr>Presentación en los Estados Financieros</vt:lpstr>
      <vt:lpstr>Reconocimiento de Pasivos y Activos por Impuestos Corrientes y Diferidos</vt:lpstr>
      <vt:lpstr>Sección 6 – Contabilización de Instrumentos Financieros</vt:lpstr>
      <vt:lpstr>Definición de Instrumentos Financieros - NIC 32</vt:lpstr>
      <vt:lpstr>Instrumentos Financieros - Activos</vt:lpstr>
      <vt:lpstr>Instrumentos Financieros – Pasivos y Patrimonio</vt:lpstr>
      <vt:lpstr>Instrumentos Financieros - Ejemplos</vt:lpstr>
      <vt:lpstr>Instrumentos Financieros - Ejemplos</vt:lpstr>
      <vt:lpstr>Instrumentos Financieros - NIIF 9</vt:lpstr>
      <vt:lpstr>Instrumentos Financieros - Clasificación</vt:lpstr>
      <vt:lpstr>Instrumentos Financieros - Clasificación</vt:lpstr>
      <vt:lpstr>Instrumentos Financieros - Clasificación</vt:lpstr>
      <vt:lpstr>Ejemplo de costo amortizado utilizando el método de interés efectivo</vt:lpstr>
      <vt:lpstr>Instrumentos Financieros - Clasificación</vt:lpstr>
      <vt:lpstr>Instrumentos Financieros - Medición</vt:lpstr>
      <vt:lpstr>Instrumentos Financieros – Deterioro NIC 39</vt:lpstr>
      <vt:lpstr>Instrumentos Financieros - Reconocimiento</vt:lpstr>
      <vt:lpstr>Instrumentos Financieros – Baja en cuentas de activos financieros (Nº  B3.2, NIIF 9)</vt:lpstr>
      <vt:lpstr>Ejemplo de análisis de baja de instrumentos Financieros</vt:lpstr>
      <vt:lpstr>Baja de instrumentos Financieros –Lehman Brothers Inc</vt:lpstr>
      <vt:lpstr>Derivados - NIC 39</vt:lpstr>
      <vt:lpstr>¿Qué es un derivado?</vt:lpstr>
      <vt:lpstr>Cobertura</vt:lpstr>
      <vt:lpstr>Partida cubierta y designación de un instrumento de cobertura</vt:lpstr>
      <vt:lpstr>Contabilidad de cobertura</vt:lpstr>
      <vt:lpstr>Relación de cobertura</vt:lpstr>
      <vt:lpstr>Efectividad de la cobertura</vt:lpstr>
      <vt:lpstr>Sección 7 – Participación en Otras Sociedades y Consolidación</vt:lpstr>
      <vt:lpstr>Inversión en Asociadas y Negocios Conjuntos - NIC 28</vt:lpstr>
      <vt:lpstr>Influencia Significativa</vt:lpstr>
      <vt:lpstr>Influencia Significativa</vt:lpstr>
      <vt:lpstr>Método de participación</vt:lpstr>
      <vt:lpstr>Método de participación</vt:lpstr>
      <vt:lpstr>Estados Financieros Consolidados –  NIIF 10 </vt:lpstr>
      <vt:lpstr>Control</vt:lpstr>
      <vt:lpstr>Control</vt:lpstr>
      <vt:lpstr>Consolidación</vt:lpstr>
      <vt:lpstr>Consolidación</vt:lpstr>
      <vt:lpstr>Consolidación</vt:lpstr>
      <vt:lpstr>Políticas Contables</vt:lpstr>
      <vt:lpstr>Políticas Contables</vt:lpstr>
      <vt:lpstr>Asientos consolidación</vt:lpstr>
      <vt:lpstr>Combinación de Negocios– NIIF 3 </vt:lpstr>
      <vt:lpstr>Combinación de negocios</vt:lpstr>
      <vt:lpstr>Combinación de negocios</vt:lpstr>
      <vt:lpstr>Combinación de negocios</vt:lpstr>
      <vt:lpstr>Combinación de negocios</vt:lpstr>
      <vt:lpstr>Unidad de Negocios</vt:lpstr>
      <vt:lpstr>Cómo llegar a la Plusvalía</vt:lpstr>
      <vt:lpstr>Efectos de las Variaciones en las Tasas de Cambio de la Moneda Extranjera– NIC 21 </vt:lpstr>
      <vt:lpstr>Moneda Funcional</vt:lpstr>
      <vt:lpstr>Tasa de cambio aplicable</vt:lpstr>
    </vt:vector>
  </TitlesOfParts>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Valor Justo – NIIF 13</dc:title>
  <dc:creator>Salvador Caniupan</dc:creator>
  <cp:lastModifiedBy>Alfredo Germain</cp:lastModifiedBy>
  <cp:revision>1516</cp:revision>
  <dcterms:created xsi:type="dcterms:W3CDTF">2013-03-25T04:27:24Z</dcterms:created>
  <dcterms:modified xsi:type="dcterms:W3CDTF">2017-09-07T01:53:27Z</dcterms:modified>
</cp:coreProperties>
</file>

<file path=docProps/thumbnail.jpeg>
</file>